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4" r:id="rId5"/>
    <p:sldId id="265" r:id="rId6"/>
    <p:sldId id="263" r:id="rId7"/>
    <p:sldId id="266" r:id="rId8"/>
    <p:sldId id="270" r:id="rId9"/>
    <p:sldId id="272" r:id="rId10"/>
    <p:sldId id="271" r:id="rId11"/>
    <p:sldId id="273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19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70D7-56D1-4AA8-9FB1-E5CA5C01E88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998-7CCF-41B0-9719-CC96B037B4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94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70D7-56D1-4AA8-9FB1-E5CA5C01E88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998-7CCF-41B0-9719-CC96B037B4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581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70D7-56D1-4AA8-9FB1-E5CA5C01E88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998-7CCF-41B0-9719-CC96B037B4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674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70D7-56D1-4AA8-9FB1-E5CA5C01E88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998-7CCF-41B0-9719-CC96B037B4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430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70D7-56D1-4AA8-9FB1-E5CA5C01E88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998-7CCF-41B0-9719-CC96B037B4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255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70D7-56D1-4AA8-9FB1-E5CA5C01E88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998-7CCF-41B0-9719-CC96B037B4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94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70D7-56D1-4AA8-9FB1-E5CA5C01E88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998-7CCF-41B0-9719-CC96B037B4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143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70D7-56D1-4AA8-9FB1-E5CA5C01E88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998-7CCF-41B0-9719-CC96B037B4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725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70D7-56D1-4AA8-9FB1-E5CA5C01E88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998-7CCF-41B0-9719-CC96B037B4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36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70D7-56D1-4AA8-9FB1-E5CA5C01E88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998-7CCF-41B0-9719-CC96B037B4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60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70D7-56D1-4AA8-9FB1-E5CA5C01E88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998-7CCF-41B0-9719-CC96B037B4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4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370D7-56D1-4AA8-9FB1-E5CA5C01E88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79998-7CCF-41B0-9719-CC96B037B4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45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log.pondking.com/preventing-cormorant-predatio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767" y="1122364"/>
            <a:ext cx="11907375" cy="2252603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+mn-lt"/>
              </a:rPr>
              <a:t>Rekompensaty za szkody </a:t>
            </a:r>
            <a:r>
              <a:rPr lang="pl-PL" sz="3200" b="1" dirty="0">
                <a:latin typeface="+mn-lt"/>
              </a:rPr>
              <a:t>wyrządzane przez </a:t>
            </a:r>
            <a:r>
              <a:rPr lang="pl-PL" sz="3200" b="1" dirty="0" smtClean="0">
                <a:latin typeface="+mn-lt"/>
              </a:rPr>
              <a:t>ptaki</a:t>
            </a:r>
            <a:br>
              <a:rPr lang="pl-PL" sz="3200" b="1" dirty="0" smtClean="0">
                <a:latin typeface="+mn-lt"/>
              </a:rPr>
            </a:b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Założenia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projektu ustawy i rozporządzenia w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kontekście odszkodowań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za straty wyrządzane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 gospodarce rybackiej przez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kormorany</a:t>
            </a:r>
            <a:r>
              <a:rPr lang="pl-PL" sz="4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pl-PL" sz="4400" dirty="0"/>
          </a:p>
        </p:txBody>
      </p:sp>
      <p:pic>
        <p:nvPicPr>
          <p:cNvPr id="1026" name="Obraz 4" descr="logo_stopka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7" y="129454"/>
            <a:ext cx="3552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Obraz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713" y="3097097"/>
            <a:ext cx="5356946" cy="321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3197336" y="6311266"/>
            <a:ext cx="56307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https://blog.pondking.com/preventing-cormorant-predation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06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0902" y="204642"/>
            <a:ext cx="10465723" cy="63291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4000" b="1" dirty="0" smtClean="0">
                <a:solidFill>
                  <a:srgbClr val="002060"/>
                </a:solidFill>
              </a:rPr>
              <a:t>                      </a:t>
            </a:r>
            <a:endParaRPr lang="pl-PL" dirty="0" smtClean="0"/>
          </a:p>
          <a:p>
            <a:pPr marL="0" indent="0" algn="just">
              <a:buNone/>
            </a:pPr>
            <a:r>
              <a:rPr lang="pl-PL" sz="2400" b="1" dirty="0" smtClean="0">
                <a:solidFill>
                  <a:srgbClr val="0070C0"/>
                </a:solidFill>
              </a:rPr>
              <a:t>Rekompensata za odziaływanie populacji lęgowej </a:t>
            </a:r>
          </a:p>
          <a:p>
            <a:pPr marL="0" indent="0" algn="just">
              <a:buNone/>
            </a:pPr>
            <a:r>
              <a:rPr lang="pl-PL" sz="2400" dirty="0" smtClean="0"/>
              <a:t>Stawka rekompensaty </a:t>
            </a:r>
            <a:r>
              <a:rPr lang="pl-PL" sz="2400" b="1" dirty="0" smtClean="0"/>
              <a:t>za każdą parę lęgową kormorana</a:t>
            </a:r>
            <a:r>
              <a:rPr lang="pl-PL" sz="2400" dirty="0" smtClean="0"/>
              <a:t> bytującą w kolonii oddziałującej na grunty pod stawami poszkodowanego, </a:t>
            </a:r>
            <a:r>
              <a:rPr lang="pl-PL" sz="2400" b="1" dirty="0" smtClean="0"/>
              <a:t>wynosi 500 zł</a:t>
            </a:r>
            <a:r>
              <a:rPr lang="pl-PL" sz="2400" dirty="0" smtClean="0"/>
              <a:t>, jednak sumaryczna wysokość części odszkodowania powiązanej z</a:t>
            </a:r>
            <a:r>
              <a:rPr lang="pl-PL" sz="2400" dirty="0"/>
              <a:t> </a:t>
            </a:r>
            <a:r>
              <a:rPr lang="pl-PL" sz="2400" dirty="0" smtClean="0"/>
              <a:t>oddziaływaniem populacji lęgowej kormorana </a:t>
            </a:r>
            <a:r>
              <a:rPr lang="pl-PL" sz="2400" u="sng" dirty="0" smtClean="0"/>
              <a:t>nie może być większa niż</a:t>
            </a:r>
            <a:r>
              <a:rPr lang="pl-PL" sz="2400" dirty="0" smtClean="0"/>
              <a:t>:</a:t>
            </a:r>
          </a:p>
          <a:p>
            <a:pPr marL="514350" lvl="0" indent="-514350" algn="just">
              <a:buFont typeface="+mj-lt"/>
              <a:buAutoNum type="arabicParenR"/>
            </a:pPr>
            <a:r>
              <a:rPr lang="pl-PL" sz="2400" b="1" dirty="0" smtClean="0"/>
              <a:t>20</a:t>
            </a:r>
            <a:r>
              <a:rPr lang="pl-PL" sz="2400" b="1" dirty="0"/>
              <a:t> 000 zł</a:t>
            </a:r>
            <a:r>
              <a:rPr lang="pl-PL" sz="2400" dirty="0"/>
              <a:t> w przypadku poszkodowanych, którzy posiadają </a:t>
            </a:r>
            <a:r>
              <a:rPr lang="pl-PL" sz="2400" u="sng" dirty="0"/>
              <a:t>nie więcej niż</a:t>
            </a:r>
            <a:r>
              <a:rPr lang="pl-PL" sz="2400" dirty="0"/>
              <a:t> </a:t>
            </a:r>
            <a:r>
              <a:rPr lang="pl-PL" sz="2400" b="1" dirty="0"/>
              <a:t>50 ha</a:t>
            </a:r>
            <a:r>
              <a:rPr lang="pl-PL" sz="2400" dirty="0"/>
              <a:t> gruntów oznaczonych symbolem </a:t>
            </a:r>
            <a:r>
              <a:rPr lang="pl-PL" sz="2400" dirty="0" err="1"/>
              <a:t>Wsr</a:t>
            </a:r>
            <a:r>
              <a:rPr lang="pl-PL" sz="2400" dirty="0"/>
              <a:t> w ewidencji gruntów </a:t>
            </a:r>
            <a:r>
              <a:rPr lang="pl-PL" sz="2400" dirty="0" smtClean="0"/>
              <a:t>i</a:t>
            </a:r>
            <a:r>
              <a:rPr lang="pl-PL" sz="2400" dirty="0"/>
              <a:t> </a:t>
            </a:r>
            <a:r>
              <a:rPr lang="pl-PL" sz="2400" dirty="0" smtClean="0"/>
              <a:t>budynków</a:t>
            </a:r>
            <a:r>
              <a:rPr lang="pl-PL" sz="2400" dirty="0"/>
              <a:t>;</a:t>
            </a:r>
          </a:p>
          <a:p>
            <a:pPr marL="514350" lvl="0" indent="-514350" algn="just">
              <a:buFont typeface="+mj-lt"/>
              <a:buAutoNum type="arabicParenR"/>
            </a:pPr>
            <a:r>
              <a:rPr lang="pl-PL" sz="2400" b="1" dirty="0"/>
              <a:t>50 000 zł</a:t>
            </a:r>
            <a:r>
              <a:rPr lang="pl-PL" sz="2400" dirty="0"/>
              <a:t> w przypadku poszkodowanych, którzy posiadają </a:t>
            </a:r>
            <a:r>
              <a:rPr lang="pl-PL" sz="2400" u="sng" dirty="0"/>
              <a:t>nie więcej niż</a:t>
            </a:r>
            <a:r>
              <a:rPr lang="pl-PL" sz="2400" dirty="0"/>
              <a:t> </a:t>
            </a:r>
            <a:r>
              <a:rPr lang="pl-PL" sz="2400" b="1" dirty="0"/>
              <a:t>100 ha</a:t>
            </a:r>
            <a:r>
              <a:rPr lang="pl-PL" sz="2400" dirty="0"/>
              <a:t> gruntów oznaczonych symbolem </a:t>
            </a:r>
            <a:r>
              <a:rPr lang="pl-PL" sz="2400" dirty="0" err="1"/>
              <a:t>Wsr</a:t>
            </a:r>
            <a:r>
              <a:rPr lang="pl-PL" sz="2400" dirty="0"/>
              <a:t> w ewidencji gruntów </a:t>
            </a:r>
            <a:r>
              <a:rPr lang="pl-PL" sz="2400" dirty="0" smtClean="0"/>
              <a:t>i</a:t>
            </a:r>
            <a:r>
              <a:rPr lang="pl-PL" sz="2400" dirty="0"/>
              <a:t> </a:t>
            </a:r>
            <a:r>
              <a:rPr lang="pl-PL" sz="2400" dirty="0" smtClean="0"/>
              <a:t>budynków</a:t>
            </a:r>
            <a:r>
              <a:rPr lang="pl-PL" sz="2400" dirty="0"/>
              <a:t>;</a:t>
            </a:r>
          </a:p>
          <a:p>
            <a:pPr marL="514350" lvl="0" indent="-514350" algn="just">
              <a:buFont typeface="+mj-lt"/>
              <a:buAutoNum type="arabicParenR"/>
            </a:pPr>
            <a:r>
              <a:rPr lang="pl-PL" sz="2400" b="1" dirty="0"/>
              <a:t>100 000 zł </a:t>
            </a:r>
            <a:r>
              <a:rPr lang="pl-PL" sz="2400" dirty="0"/>
              <a:t>w przypadku poszkodowanych, którzy posiadają </a:t>
            </a:r>
            <a:r>
              <a:rPr lang="pl-PL" sz="2400" u="sng" dirty="0"/>
              <a:t>co najmniej</a:t>
            </a:r>
            <a:r>
              <a:rPr lang="pl-PL" sz="2400" dirty="0"/>
              <a:t> </a:t>
            </a:r>
            <a:r>
              <a:rPr lang="pl-PL" sz="2400" b="1" dirty="0"/>
              <a:t>100 ha</a:t>
            </a:r>
            <a:r>
              <a:rPr lang="pl-PL" sz="2400" dirty="0"/>
              <a:t> gruntów oznaczonych symbolem </a:t>
            </a:r>
            <a:r>
              <a:rPr lang="pl-PL" sz="2400" dirty="0" err="1"/>
              <a:t>Wsr</a:t>
            </a:r>
            <a:r>
              <a:rPr lang="pl-PL" sz="2400" dirty="0"/>
              <a:t> w ewidencji gruntów </a:t>
            </a:r>
            <a:r>
              <a:rPr lang="pl-PL" sz="2400" dirty="0" smtClean="0"/>
              <a:t>i</a:t>
            </a:r>
            <a:r>
              <a:rPr lang="pl-PL" sz="2400" dirty="0"/>
              <a:t> </a:t>
            </a:r>
            <a:r>
              <a:rPr lang="pl-PL" sz="2400" dirty="0" smtClean="0"/>
              <a:t>budynków</a:t>
            </a:r>
            <a:r>
              <a:rPr lang="pl-PL" sz="2400" dirty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>
              <a:solidFill>
                <a:schemeClr val="accent5"/>
              </a:solidFill>
            </a:endParaRPr>
          </a:p>
        </p:txBody>
      </p:sp>
      <p:pic>
        <p:nvPicPr>
          <p:cNvPr id="4" name="Obraz 4" descr="logo_stopka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7" y="129454"/>
            <a:ext cx="3552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27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0902" y="204642"/>
            <a:ext cx="10465723" cy="63291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4000" b="1" dirty="0" smtClean="0">
                <a:solidFill>
                  <a:srgbClr val="002060"/>
                </a:solidFill>
              </a:rPr>
              <a:t>                      </a:t>
            </a:r>
            <a:endParaRPr lang="pl-PL" dirty="0" smtClean="0"/>
          </a:p>
          <a:p>
            <a:pPr marL="0" indent="0" algn="just">
              <a:buNone/>
            </a:pPr>
            <a:r>
              <a:rPr lang="pl-PL" sz="3100" b="1" dirty="0">
                <a:solidFill>
                  <a:srgbClr val="0070C0"/>
                </a:solidFill>
              </a:rPr>
              <a:t>Rekompensata za odziaływanie populacji </a:t>
            </a:r>
            <a:r>
              <a:rPr lang="pl-PL" sz="3100" b="1" dirty="0" err="1" smtClean="0">
                <a:solidFill>
                  <a:srgbClr val="0070C0"/>
                </a:solidFill>
              </a:rPr>
              <a:t>pozalęgowej</a:t>
            </a:r>
            <a:r>
              <a:rPr lang="pl-PL" sz="3100" b="1" dirty="0" smtClean="0">
                <a:solidFill>
                  <a:srgbClr val="0070C0"/>
                </a:solidFill>
              </a:rPr>
              <a:t> i sumowanie rekompensat</a:t>
            </a:r>
            <a:endParaRPr lang="pl-PL" sz="3100" b="1" dirty="0">
              <a:solidFill>
                <a:srgbClr val="0070C0"/>
              </a:solidFill>
            </a:endParaRPr>
          </a:p>
          <a:p>
            <a:pPr marL="0" lvl="0" indent="0" algn="just">
              <a:buNone/>
            </a:pPr>
            <a:r>
              <a:rPr lang="pl-PL" sz="3100" dirty="0" smtClean="0"/>
              <a:t>Stawka </a:t>
            </a:r>
            <a:r>
              <a:rPr lang="pl-PL" sz="3100" dirty="0"/>
              <a:t>rekompensaty </a:t>
            </a:r>
            <a:r>
              <a:rPr lang="pl-PL" sz="3100" b="1" dirty="0"/>
              <a:t>za każdy hektar</a:t>
            </a:r>
            <a:r>
              <a:rPr lang="pl-PL" sz="3100" dirty="0"/>
              <a:t> powierzchni ewidencyjnej gruntów pod stawami rybnymi będącymi w posiadaniu poszkodowanego wynosi:</a:t>
            </a:r>
          </a:p>
          <a:p>
            <a:pPr marL="514350" lvl="0" indent="-514350" algn="just">
              <a:buFont typeface="+mj-lt"/>
              <a:buAutoNum type="arabicParenR"/>
            </a:pPr>
            <a:r>
              <a:rPr lang="pl-PL" sz="3100" b="1" dirty="0" smtClean="0"/>
              <a:t>100 zł</a:t>
            </a:r>
            <a:r>
              <a:rPr lang="pl-PL" sz="3100" dirty="0" smtClean="0"/>
              <a:t>, w przypadku gruntów oznaczonych symbolem </a:t>
            </a:r>
            <a:r>
              <a:rPr lang="pl-PL" sz="3100" b="1" dirty="0" err="1" smtClean="0"/>
              <a:t>Wsr</a:t>
            </a:r>
            <a:r>
              <a:rPr lang="pl-PL" sz="3100" dirty="0" smtClean="0"/>
              <a:t> w ewidencji gruntów i budynków znajdujących się w powiatach należących do </a:t>
            </a:r>
            <a:r>
              <a:rPr lang="pl-PL" sz="3100" b="1" dirty="0" smtClean="0"/>
              <a:t>I</a:t>
            </a:r>
            <a:r>
              <a:rPr lang="pl-PL" sz="3100" dirty="0"/>
              <a:t> </a:t>
            </a:r>
            <a:r>
              <a:rPr lang="pl-PL" sz="3100" b="1" dirty="0" smtClean="0"/>
              <a:t>grupy</a:t>
            </a:r>
            <a:r>
              <a:rPr lang="pl-PL" sz="3100" dirty="0"/>
              <a:t>  </a:t>
            </a:r>
            <a:r>
              <a:rPr lang="pl-PL" sz="3100" dirty="0" smtClean="0"/>
              <a:t>[regiony obejmujące do </a:t>
            </a:r>
            <a:r>
              <a:rPr lang="pl-PL" sz="3100" b="1" dirty="0" smtClean="0"/>
              <a:t>5 % </a:t>
            </a:r>
            <a:r>
              <a:rPr lang="pl-PL" sz="3100" dirty="0" smtClean="0"/>
              <a:t>(</a:t>
            </a:r>
            <a:r>
              <a:rPr lang="pl-PL" sz="3100" b="1" dirty="0" smtClean="0"/>
              <a:t>10%</a:t>
            </a:r>
            <a:r>
              <a:rPr lang="pl-PL" sz="3100" dirty="0" smtClean="0"/>
              <a:t>) populacji </a:t>
            </a:r>
            <a:r>
              <a:rPr lang="pl-PL" sz="3100" dirty="0" err="1" smtClean="0"/>
              <a:t>pozalęgowej</a:t>
            </a:r>
            <a:r>
              <a:rPr lang="pl-PL" sz="3100" dirty="0" smtClean="0"/>
              <a:t>];</a:t>
            </a:r>
          </a:p>
          <a:p>
            <a:pPr marL="514350" lvl="0" indent="-514350" algn="just">
              <a:buFont typeface="+mj-lt"/>
              <a:buAutoNum type="arabicParenR"/>
            </a:pPr>
            <a:r>
              <a:rPr lang="pl-PL" sz="3100" b="1" dirty="0" smtClean="0"/>
              <a:t>200 </a:t>
            </a:r>
            <a:r>
              <a:rPr lang="pl-PL" sz="3100" b="1" dirty="0"/>
              <a:t>zł</a:t>
            </a:r>
            <a:r>
              <a:rPr lang="pl-PL" sz="3100" dirty="0"/>
              <a:t>, w przypadku gruntów oznaczonych symbolem </a:t>
            </a:r>
            <a:r>
              <a:rPr lang="pl-PL" sz="3100" dirty="0" err="1"/>
              <a:t>Wsr</a:t>
            </a:r>
            <a:r>
              <a:rPr lang="pl-PL" sz="3100" dirty="0"/>
              <a:t> w ewidencji gruntów i budynków znajdujących się w powiatach należących do </a:t>
            </a:r>
            <a:r>
              <a:rPr lang="pl-PL" sz="3100" b="1" dirty="0" smtClean="0"/>
              <a:t>II</a:t>
            </a:r>
            <a:r>
              <a:rPr lang="pl-PL" sz="3100" dirty="0"/>
              <a:t> </a:t>
            </a:r>
            <a:r>
              <a:rPr lang="pl-PL" sz="3100" b="1" dirty="0" smtClean="0"/>
              <a:t>grupy</a:t>
            </a:r>
            <a:r>
              <a:rPr lang="pl-PL" sz="3100" dirty="0" smtClean="0"/>
              <a:t> </a:t>
            </a:r>
            <a:r>
              <a:rPr lang="pl-PL" sz="3100" dirty="0"/>
              <a:t>[regiony obejmujące powyżej </a:t>
            </a:r>
            <a:r>
              <a:rPr lang="pl-PL" sz="3100" b="1" dirty="0"/>
              <a:t>5 % </a:t>
            </a:r>
            <a:r>
              <a:rPr lang="pl-PL" sz="3100" dirty="0"/>
              <a:t>(</a:t>
            </a:r>
            <a:r>
              <a:rPr lang="pl-PL" sz="3100" b="1" dirty="0"/>
              <a:t>10%</a:t>
            </a:r>
            <a:r>
              <a:rPr lang="pl-PL" sz="3100" dirty="0"/>
              <a:t>) populacji </a:t>
            </a:r>
            <a:r>
              <a:rPr lang="pl-PL" sz="3100" dirty="0" err="1"/>
              <a:t>pozalęgowej</a:t>
            </a:r>
            <a:r>
              <a:rPr lang="pl-PL" sz="3100" dirty="0"/>
              <a:t>].</a:t>
            </a:r>
          </a:p>
          <a:p>
            <a:pPr lvl="0" algn="just"/>
            <a:r>
              <a:rPr lang="pl-PL" sz="3100" b="1" dirty="0"/>
              <a:t>Rekompensaty</a:t>
            </a:r>
            <a:r>
              <a:rPr lang="pl-PL" sz="3100" dirty="0"/>
              <a:t> za szkody wyrządzone przez </a:t>
            </a:r>
            <a:r>
              <a:rPr lang="pl-PL" sz="3100" b="1" dirty="0"/>
              <a:t>populację lęgową</a:t>
            </a:r>
            <a:r>
              <a:rPr lang="pl-PL" sz="3100" dirty="0"/>
              <a:t> </a:t>
            </a:r>
            <a:r>
              <a:rPr lang="pl-PL" sz="3100" dirty="0" smtClean="0"/>
              <a:t>i</a:t>
            </a:r>
            <a:r>
              <a:rPr lang="pl-PL" sz="3100" dirty="0"/>
              <a:t> </a:t>
            </a:r>
            <a:r>
              <a:rPr lang="pl-PL" sz="3100" b="1" dirty="0" err="1" smtClean="0"/>
              <a:t>pozalęgową</a:t>
            </a:r>
            <a:r>
              <a:rPr lang="pl-PL" sz="3100" dirty="0" smtClean="0"/>
              <a:t> </a:t>
            </a:r>
            <a:r>
              <a:rPr lang="pl-PL" sz="3100" dirty="0"/>
              <a:t>kormorana sumują się;</a:t>
            </a:r>
          </a:p>
          <a:p>
            <a:pPr lvl="0" algn="just"/>
            <a:r>
              <a:rPr lang="pl-PL" sz="3100" dirty="0"/>
              <a:t>Wypłata odszkodowania następuje, jeżeli obliczona rekompensata wynosi </a:t>
            </a:r>
            <a:r>
              <a:rPr lang="pl-PL" sz="3100" b="1" dirty="0"/>
              <a:t>przynajmniej 1000 zł</a:t>
            </a:r>
            <a:r>
              <a:rPr lang="pl-PL" sz="3100" dirty="0"/>
              <a:t>;</a:t>
            </a:r>
          </a:p>
          <a:p>
            <a:pPr algn="just"/>
            <a:r>
              <a:rPr lang="pl-PL" sz="3100" b="1" dirty="0"/>
              <a:t>Maksymalne odszkodowanie</a:t>
            </a:r>
            <a:r>
              <a:rPr lang="pl-PL" sz="3100" dirty="0"/>
              <a:t> za szkody wyrządzone przez kormorana może wynieść nie więcej niż </a:t>
            </a:r>
            <a:r>
              <a:rPr lang="pl-PL" sz="3100" b="1" dirty="0"/>
              <a:t>200 000 zł</a:t>
            </a:r>
            <a:r>
              <a:rPr lang="pl-PL" sz="3100" dirty="0" smtClean="0"/>
              <a:t>.</a:t>
            </a:r>
            <a:r>
              <a:rPr lang="pl-PL" sz="3100" i="1" dirty="0"/>
              <a:t> </a:t>
            </a:r>
            <a:endParaRPr lang="pl-PL" sz="3100" i="1" dirty="0" smtClean="0"/>
          </a:p>
          <a:p>
            <a:pPr marL="0" indent="0" algn="just">
              <a:buNone/>
            </a:pPr>
            <a:endParaRPr lang="pl-PL" sz="3100" i="1" dirty="0" smtClean="0"/>
          </a:p>
          <a:p>
            <a:pPr marL="0" indent="0" algn="ctr">
              <a:buNone/>
            </a:pPr>
            <a:r>
              <a:rPr lang="pl-PL" sz="3100" i="1" dirty="0" smtClean="0">
                <a:solidFill>
                  <a:srgbClr val="0070C0"/>
                </a:solidFill>
              </a:rPr>
              <a:t>Dziękuję </a:t>
            </a:r>
            <a:r>
              <a:rPr lang="pl-PL" sz="3100" i="1" dirty="0">
                <a:solidFill>
                  <a:srgbClr val="0070C0"/>
                </a:solidFill>
              </a:rPr>
              <a:t>za </a:t>
            </a:r>
            <a:r>
              <a:rPr lang="pl-PL" sz="3100" i="1" dirty="0" smtClean="0">
                <a:solidFill>
                  <a:srgbClr val="0070C0"/>
                </a:solidFill>
              </a:rPr>
              <a:t>uwagę</a:t>
            </a:r>
            <a:endParaRPr lang="pl-PL" sz="3100" dirty="0"/>
          </a:p>
          <a:p>
            <a:pPr marL="0" indent="0" algn="just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>
              <a:solidFill>
                <a:schemeClr val="accent5"/>
              </a:solidFill>
            </a:endParaRPr>
          </a:p>
        </p:txBody>
      </p:sp>
      <p:pic>
        <p:nvPicPr>
          <p:cNvPr id="4" name="Obraz 4" descr="logo_stopka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7" y="129454"/>
            <a:ext cx="3552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72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0902" y="204642"/>
            <a:ext cx="10465723" cy="67688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4000" b="1" dirty="0" smtClean="0">
                <a:solidFill>
                  <a:srgbClr val="002060"/>
                </a:solidFill>
              </a:rPr>
              <a:t>                      </a:t>
            </a:r>
            <a:endParaRPr lang="pl-PL" dirty="0"/>
          </a:p>
          <a:p>
            <a:pPr marL="0" indent="0" algn="just">
              <a:buNone/>
            </a:pPr>
            <a:r>
              <a:rPr lang="pl-PL" b="1" dirty="0" smtClean="0">
                <a:solidFill>
                  <a:srgbClr val="0070C0"/>
                </a:solidFill>
              </a:rPr>
              <a:t>Działania w poprzedniej kadencji Sejmu RP</a:t>
            </a: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Na </a:t>
            </a:r>
            <a:r>
              <a:rPr lang="pl-PL" dirty="0"/>
              <a:t>początku 2021 r. </a:t>
            </a:r>
            <a:r>
              <a:rPr lang="pl-PL" dirty="0" smtClean="0"/>
              <a:t>do Sejmu RP został wniesiony </a:t>
            </a:r>
            <a:r>
              <a:rPr lang="pl-PL" dirty="0"/>
              <a:t>przez posłów </a:t>
            </a:r>
            <a:r>
              <a:rPr lang="pl-PL" dirty="0" smtClean="0"/>
              <a:t>Polskiego Stronnictwa Ludowego </a:t>
            </a:r>
            <a:r>
              <a:rPr lang="pl-PL" b="1" dirty="0"/>
              <a:t>projekt ustawy o zmianie ustawy o ochronie przyrody </a:t>
            </a:r>
            <a:r>
              <a:rPr lang="pl-PL" dirty="0" smtClean="0"/>
              <a:t>(druk nr 2177), który miał </a:t>
            </a:r>
            <a:r>
              <a:rPr lang="pl-PL" dirty="0"/>
              <a:t>na celu uwzględnienie w ustawie </a:t>
            </a:r>
            <a:r>
              <a:rPr lang="pl-PL" dirty="0" smtClean="0"/>
              <a:t>o </a:t>
            </a:r>
            <a:r>
              <a:rPr lang="pl-PL" dirty="0"/>
              <a:t>ochronie przyrody przepisów o odpowiedzialności Skarbu Państwa również za szkody wyrządzone przez </a:t>
            </a:r>
            <a:r>
              <a:rPr lang="pl-PL" b="1" dirty="0"/>
              <a:t>niektóre gatunki ptaków chronionych</a:t>
            </a:r>
            <a:r>
              <a:rPr lang="pl-PL" dirty="0"/>
              <a:t>, w tym </a:t>
            </a:r>
            <a:r>
              <a:rPr lang="pl-PL" b="1" dirty="0"/>
              <a:t>kormorana</a:t>
            </a:r>
            <a:r>
              <a:rPr lang="pl-PL" dirty="0"/>
              <a:t> (obecnie Skarb Państwa odpowiada za szkody wyrządzone przez: </a:t>
            </a:r>
            <a:r>
              <a:rPr lang="pl-PL" b="1" dirty="0"/>
              <a:t>żubry</a:t>
            </a:r>
            <a:r>
              <a:rPr lang="pl-PL" dirty="0"/>
              <a:t>, </a:t>
            </a:r>
            <a:r>
              <a:rPr lang="pl-PL" b="1" dirty="0"/>
              <a:t>wilki</a:t>
            </a:r>
            <a:r>
              <a:rPr lang="pl-PL" dirty="0"/>
              <a:t>, </a:t>
            </a:r>
            <a:r>
              <a:rPr lang="pl-PL" b="1" dirty="0"/>
              <a:t>rysie</a:t>
            </a:r>
            <a:r>
              <a:rPr lang="pl-PL" dirty="0"/>
              <a:t>, </a:t>
            </a:r>
            <a:r>
              <a:rPr lang="pl-PL" b="1" dirty="0"/>
              <a:t>niedźwiedzie</a:t>
            </a:r>
            <a:r>
              <a:rPr lang="pl-PL" dirty="0"/>
              <a:t> </a:t>
            </a:r>
            <a:r>
              <a:rPr lang="pl-PL" dirty="0" err="1" smtClean="0"/>
              <a:t>i</a:t>
            </a:r>
            <a:r>
              <a:rPr lang="pl-PL" dirty="0" err="1" smtClean="0">
                <a:sym typeface="Symbol" panose="05050102010706020507" pitchFamily="18" charset="2"/>
              </a:rPr>
              <a:t></a:t>
            </a:r>
            <a:r>
              <a:rPr lang="pl-PL" b="1" dirty="0" err="1" smtClean="0"/>
              <a:t>bobry</a:t>
            </a:r>
            <a:r>
              <a:rPr lang="pl-PL" dirty="0"/>
              <a:t>). </a:t>
            </a:r>
            <a:endParaRPr lang="pl-PL" dirty="0" smtClean="0"/>
          </a:p>
          <a:p>
            <a:pPr marL="0" indent="0" algn="just">
              <a:spcBef>
                <a:spcPts val="1200"/>
              </a:spcBef>
              <a:buNone/>
            </a:pPr>
            <a:r>
              <a:rPr lang="pl-PL" dirty="0" smtClean="0"/>
              <a:t>Projekt ustawy był bardzo krótki i przewidywał tylko </a:t>
            </a:r>
            <a:r>
              <a:rPr lang="pl-PL" b="1" dirty="0" smtClean="0"/>
              <a:t>2 artykuły</a:t>
            </a:r>
            <a:r>
              <a:rPr lang="pl-PL" dirty="0" smtClean="0"/>
              <a:t>: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pl-PL" dirty="0" smtClean="0"/>
              <a:t>Art</a:t>
            </a:r>
            <a:r>
              <a:rPr lang="pl-PL" dirty="0"/>
              <a:t>. 1 W ustawie z dnia 16 kwietnia 2004 r. o ochronie przyrody (Dz. U. z </a:t>
            </a:r>
            <a:r>
              <a:rPr lang="pl-PL" dirty="0" smtClean="0"/>
              <a:t>2020 r</a:t>
            </a:r>
            <a:r>
              <a:rPr lang="pl-PL" dirty="0"/>
              <a:t>. poz. 55, 471, 1378) wprowadza się następujące </a:t>
            </a:r>
            <a:r>
              <a:rPr lang="pl-PL" dirty="0" smtClean="0"/>
              <a:t>zmiany: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/>
              <a:t>	</a:t>
            </a:r>
            <a:r>
              <a:rPr lang="pl-PL" dirty="0" smtClean="0"/>
              <a:t>1</a:t>
            </a:r>
            <a:r>
              <a:rPr lang="pl-PL" dirty="0"/>
              <a:t>) w art. 126 ust. 1 po pkt 5 wprowadza się pkt 6-10 w brzmieniu: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 smtClean="0"/>
              <a:t>		”</a:t>
            </a:r>
            <a:r>
              <a:rPr lang="pl-PL" dirty="0"/>
              <a:t>6) Kormorany - w uprawach rolnych i stawach hodowlanych;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/>
              <a:t>  </a:t>
            </a:r>
            <a:r>
              <a:rPr lang="pl-PL" dirty="0" smtClean="0"/>
              <a:t>		  7</a:t>
            </a:r>
            <a:r>
              <a:rPr lang="pl-PL" dirty="0"/>
              <a:t>) Żurawie - w uprawach rolnych i stawach hodowlanych;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/>
              <a:t>  </a:t>
            </a:r>
            <a:r>
              <a:rPr lang="pl-PL" dirty="0" smtClean="0"/>
              <a:t>		  8</a:t>
            </a:r>
            <a:r>
              <a:rPr lang="pl-PL" dirty="0"/>
              <a:t>) Dzikie gęsi – w uprawach rolnych i stawach hodowlanych;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/>
              <a:t>  </a:t>
            </a:r>
            <a:r>
              <a:rPr lang="pl-PL" dirty="0" smtClean="0"/>
              <a:t>		  9</a:t>
            </a:r>
            <a:r>
              <a:rPr lang="pl-PL" dirty="0"/>
              <a:t>) Łabędzie - w uprawach rolnych i stawach hodowlanych;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 smtClean="0"/>
              <a:t>		10</a:t>
            </a:r>
            <a:r>
              <a:rPr lang="pl-PL" dirty="0"/>
              <a:t>) Krukowate - w uprawach rolnych i stawach hodowlanych.”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pl-PL" dirty="0"/>
              <a:t>Art. 2 Ustawa wchodzi w życie po upływie 14 dni od dnia ogłoszenia</a:t>
            </a:r>
            <a:r>
              <a:rPr lang="pl-PL" dirty="0" smtClean="0"/>
              <a:t>.</a:t>
            </a:r>
            <a:endParaRPr lang="pl-PL" dirty="0"/>
          </a:p>
          <a:p>
            <a:pPr marL="0" indent="0">
              <a:buNone/>
            </a:pPr>
            <a:endParaRPr lang="pl-PL" dirty="0">
              <a:solidFill>
                <a:schemeClr val="accent5"/>
              </a:solidFill>
            </a:endParaRPr>
          </a:p>
        </p:txBody>
      </p:sp>
      <p:pic>
        <p:nvPicPr>
          <p:cNvPr id="4" name="Obraz 4" descr="logo_stopka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7" y="129454"/>
            <a:ext cx="3552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05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0903" y="204642"/>
            <a:ext cx="5076997" cy="67688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4000" b="1" dirty="0" smtClean="0">
                <a:solidFill>
                  <a:srgbClr val="002060"/>
                </a:solidFill>
              </a:rPr>
              <a:t>                      </a:t>
            </a:r>
            <a:endParaRPr lang="pl-PL" dirty="0"/>
          </a:p>
          <a:p>
            <a:pPr marL="0" indent="0" algn="just">
              <a:buNone/>
            </a:pPr>
            <a:r>
              <a:rPr lang="pl-PL" sz="2400" b="1" dirty="0" smtClean="0">
                <a:solidFill>
                  <a:srgbClr val="0070C0"/>
                </a:solidFill>
              </a:rPr>
              <a:t>Proces legislacyjny – przebieg </a:t>
            </a:r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r>
              <a:rPr lang="pl-PL" sz="2400" dirty="0"/>
              <a:t>Ostatecznie sejmowe Komisje: Ochrony Środowiska, Zasobów Naturalnych i</a:t>
            </a:r>
            <a:r>
              <a:rPr lang="pl-PL" sz="2400" dirty="0">
                <a:sym typeface="Symbol" panose="05050102010706020507" pitchFamily="18" charset="2"/>
              </a:rPr>
              <a:t> </a:t>
            </a:r>
            <a:r>
              <a:rPr lang="pl-PL" sz="2400" dirty="0"/>
              <a:t> Leśnictwa oraz Rolnictwa i Rozwoju Wsi po przeprowadzeniu pierwszego czytania oraz rozpatrzeniu tego projektu ustawy na posiedzeniach w dniach 5 października 2022 r. i 7 lipca 2023 r. </a:t>
            </a:r>
            <a:r>
              <a:rPr lang="pl-PL" sz="2400" b="1" dirty="0"/>
              <a:t>zawnioskowały o odrzucenie projektu ustawy</a:t>
            </a:r>
            <a:r>
              <a:rPr lang="pl-PL" sz="2400" dirty="0"/>
              <a:t>. </a:t>
            </a:r>
          </a:p>
          <a:p>
            <a:pPr marL="0" indent="0">
              <a:buNone/>
            </a:pPr>
            <a:endParaRPr lang="pl-PL" dirty="0">
              <a:solidFill>
                <a:schemeClr val="accent5"/>
              </a:solidFill>
            </a:endParaRPr>
          </a:p>
        </p:txBody>
      </p:sp>
      <p:pic>
        <p:nvPicPr>
          <p:cNvPr id="4" name="Obraz 4" descr="logo_stopka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7" y="129454"/>
            <a:ext cx="3552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043" y="726721"/>
            <a:ext cx="5467109" cy="547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1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0902" y="204642"/>
            <a:ext cx="10465723" cy="63291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4000" b="1" dirty="0" smtClean="0">
                <a:solidFill>
                  <a:srgbClr val="002060"/>
                </a:solidFill>
              </a:rPr>
              <a:t>                      </a:t>
            </a:r>
            <a:endParaRPr lang="pl-PL" dirty="0"/>
          </a:p>
          <a:p>
            <a:pPr marL="0" indent="0" algn="just">
              <a:buNone/>
            </a:pPr>
            <a:r>
              <a:rPr lang="pl-PL" b="1" dirty="0" smtClean="0">
                <a:solidFill>
                  <a:srgbClr val="0070C0"/>
                </a:solidFill>
              </a:rPr>
              <a:t>Ustawa – projekt rządowy</a:t>
            </a: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W </a:t>
            </a:r>
            <a:r>
              <a:rPr lang="pl-PL" dirty="0" err="1" smtClean="0"/>
              <a:t>MRiRW</a:t>
            </a:r>
            <a:r>
              <a:rPr lang="pl-PL" dirty="0" smtClean="0"/>
              <a:t> w Departamencie Płatności Bezpośrednich, w porozumieniu z Departamentem Rybołówstwa, opracowano projekt </a:t>
            </a:r>
            <a:r>
              <a:rPr lang="pl-PL" b="1" dirty="0" smtClean="0"/>
              <a:t>ustawy o rekompensatach za szkody wyrządzone przez ptaki. </a:t>
            </a:r>
            <a:r>
              <a:rPr lang="pl-PL" dirty="0" smtClean="0"/>
              <a:t>Projekt ten przewidywał</a:t>
            </a:r>
            <a:r>
              <a:rPr lang="pl-PL" b="1" dirty="0" smtClean="0"/>
              <a:t> </a:t>
            </a:r>
            <a:r>
              <a:rPr lang="pl-PL" dirty="0" smtClean="0"/>
              <a:t>następujące założenia merytoryczne wypłaty rekompensat </a:t>
            </a:r>
            <a:r>
              <a:rPr lang="pl-PL" b="1" dirty="0" smtClean="0"/>
              <a:t>za szkody powodowane przez</a:t>
            </a:r>
            <a:r>
              <a:rPr lang="pl-PL" dirty="0" smtClean="0"/>
              <a:t> </a:t>
            </a:r>
            <a:r>
              <a:rPr lang="pl-PL" b="1" dirty="0" smtClean="0"/>
              <a:t>kormorana</a:t>
            </a:r>
            <a:r>
              <a:rPr lang="pl-PL" dirty="0" smtClean="0"/>
              <a:t>:</a:t>
            </a:r>
          </a:p>
          <a:p>
            <a:pPr lvl="0" algn="just"/>
            <a:r>
              <a:rPr lang="pl-PL" dirty="0" smtClean="0"/>
              <a:t>Rekompensaty </a:t>
            </a:r>
            <a:r>
              <a:rPr lang="pl-PL" dirty="0"/>
              <a:t>wypłacane są wyłącznie w przypadku szkód wyrządzanych </a:t>
            </a:r>
            <a:r>
              <a:rPr lang="pl-PL" dirty="0" smtClean="0"/>
              <a:t>na</a:t>
            </a:r>
            <a:r>
              <a:rPr lang="pl-PL" dirty="0"/>
              <a:t> </a:t>
            </a:r>
            <a:r>
              <a:rPr lang="pl-PL" b="1" dirty="0" smtClean="0"/>
              <a:t>stawach </a:t>
            </a:r>
            <a:r>
              <a:rPr lang="pl-PL" b="1" dirty="0"/>
              <a:t>rybnych</a:t>
            </a:r>
            <a:r>
              <a:rPr lang="pl-PL" dirty="0"/>
              <a:t> (gruntach pod stawami rybnymi – </a:t>
            </a:r>
            <a:r>
              <a:rPr lang="pl-PL" b="1" dirty="0" err="1"/>
              <a:t>Wsr</a:t>
            </a:r>
            <a:r>
              <a:rPr lang="pl-PL" dirty="0"/>
              <a:t>);</a:t>
            </a:r>
          </a:p>
          <a:p>
            <a:pPr lvl="0" algn="just"/>
            <a:r>
              <a:rPr lang="pl-PL" dirty="0"/>
              <a:t>Niezbędne jest złożenie </a:t>
            </a:r>
            <a:r>
              <a:rPr lang="pl-PL" b="1" dirty="0"/>
              <a:t>wniosku</a:t>
            </a:r>
            <a:r>
              <a:rPr lang="pl-PL" dirty="0"/>
              <a:t> przez poszkodowany podmiot </a:t>
            </a:r>
            <a:r>
              <a:rPr lang="pl-PL" dirty="0" smtClean="0"/>
              <a:t>do</a:t>
            </a:r>
            <a:r>
              <a:rPr lang="pl-PL" dirty="0"/>
              <a:t> </a:t>
            </a:r>
            <a:r>
              <a:rPr lang="pl-PL" dirty="0" smtClean="0"/>
              <a:t>odpowiedniego </a:t>
            </a:r>
            <a:r>
              <a:rPr lang="pl-PL" dirty="0"/>
              <a:t>ze względu na miejsce wystąpienia szkody organu (np. KOWR, ewentualnie RDOŚ, być może za pośrednictwem ODR);</a:t>
            </a:r>
          </a:p>
          <a:p>
            <a:pPr lvl="0" algn="just"/>
            <a:r>
              <a:rPr lang="pl-PL" dirty="0"/>
              <a:t>Formularz wniosku udostępniany jest przez organ na stronie internetowej, </a:t>
            </a:r>
            <a:r>
              <a:rPr lang="pl-PL" dirty="0" smtClean="0"/>
              <a:t>zaś</a:t>
            </a:r>
            <a:r>
              <a:rPr lang="pl-PL" dirty="0"/>
              <a:t> </a:t>
            </a:r>
            <a:r>
              <a:rPr lang="pl-PL" dirty="0" smtClean="0"/>
              <a:t>sam </a:t>
            </a:r>
            <a:r>
              <a:rPr lang="pl-PL" dirty="0"/>
              <a:t>wniosek wymaga podania przynajmniej danych osobowych </a:t>
            </a:r>
            <a:r>
              <a:rPr lang="pl-PL" dirty="0" smtClean="0"/>
              <a:t>i</a:t>
            </a:r>
            <a:r>
              <a:rPr lang="pl-PL" dirty="0"/>
              <a:t> </a:t>
            </a:r>
            <a:r>
              <a:rPr lang="pl-PL" dirty="0" smtClean="0"/>
              <a:t>kontaktowych </a:t>
            </a:r>
            <a:r>
              <a:rPr lang="pl-PL" dirty="0"/>
              <a:t>poszkodowanego wnioskodawcy, a także wskazanie </a:t>
            </a:r>
            <a:r>
              <a:rPr lang="pl-PL" b="1" dirty="0"/>
              <a:t>miejsca</a:t>
            </a:r>
            <a:r>
              <a:rPr lang="pl-PL" dirty="0"/>
              <a:t> </a:t>
            </a:r>
            <a:r>
              <a:rPr lang="pl-PL" dirty="0" smtClean="0"/>
              <a:t>oraz</a:t>
            </a:r>
            <a:r>
              <a:rPr lang="pl-PL" dirty="0"/>
              <a:t> </a:t>
            </a:r>
            <a:r>
              <a:rPr lang="pl-PL" b="1" dirty="0" smtClean="0"/>
              <a:t>powierzchni</a:t>
            </a:r>
            <a:r>
              <a:rPr lang="pl-PL" dirty="0" smtClean="0"/>
              <a:t> </a:t>
            </a:r>
            <a:r>
              <a:rPr lang="pl-PL" dirty="0"/>
              <a:t>wystąpienia szkód wyrządzonych przez kormorana;</a:t>
            </a:r>
          </a:p>
          <a:p>
            <a:pPr lvl="0" algn="just"/>
            <a:r>
              <a:rPr lang="pl-PL" b="1" dirty="0"/>
              <a:t>Wysokość </a:t>
            </a:r>
            <a:r>
              <a:rPr lang="pl-PL" dirty="0"/>
              <a:t>rekompensaty ustala się w drodze </a:t>
            </a:r>
            <a:r>
              <a:rPr lang="pl-PL" b="1" dirty="0"/>
              <a:t>decyzji administracyjnej</a:t>
            </a:r>
            <a:r>
              <a:rPr lang="pl-PL" dirty="0"/>
              <a:t> uwzględniając miejsca występowania kormoranów</a:t>
            </a:r>
            <a:r>
              <a:rPr lang="pl-PL" b="1" dirty="0"/>
              <a:t> </a:t>
            </a:r>
            <a:r>
              <a:rPr lang="pl-PL" dirty="0"/>
              <a:t>oraz ich </a:t>
            </a:r>
            <a:r>
              <a:rPr lang="pl-PL" b="1" dirty="0"/>
              <a:t>liczebności</a:t>
            </a:r>
            <a:r>
              <a:rPr lang="pl-PL" dirty="0"/>
              <a:t> w okresie lęgowym i </a:t>
            </a:r>
            <a:r>
              <a:rPr lang="pl-PL" dirty="0" err="1"/>
              <a:t>pozalęgowym</a:t>
            </a:r>
            <a:r>
              <a:rPr lang="pl-PL" dirty="0"/>
              <a:t>, </a:t>
            </a:r>
            <a:r>
              <a:rPr lang="pl-PL" b="1" dirty="0"/>
              <a:t>powierzchnię gruntów</a:t>
            </a:r>
            <a:r>
              <a:rPr lang="pl-PL" dirty="0"/>
              <a:t> pod stawami rybnymi, </a:t>
            </a:r>
            <a:r>
              <a:rPr lang="pl-PL" dirty="0" smtClean="0"/>
              <a:t>na</a:t>
            </a:r>
            <a:r>
              <a:rPr lang="pl-PL" dirty="0"/>
              <a:t> </a:t>
            </a:r>
            <a:r>
              <a:rPr lang="pl-PL" dirty="0" smtClean="0"/>
              <a:t>których </a:t>
            </a:r>
            <a:r>
              <a:rPr lang="pl-PL" dirty="0"/>
              <a:t>wystąpiły szkody, oraz </a:t>
            </a:r>
            <a:r>
              <a:rPr lang="pl-PL" b="1" dirty="0"/>
              <a:t>stawki </a:t>
            </a:r>
            <a:r>
              <a:rPr lang="pl-PL" b="1" dirty="0" smtClean="0"/>
              <a:t>rekompensaty</a:t>
            </a:r>
            <a:r>
              <a:rPr lang="pl-PL" b="1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>
              <a:solidFill>
                <a:schemeClr val="accent5"/>
              </a:solidFill>
            </a:endParaRPr>
          </a:p>
        </p:txBody>
      </p:sp>
      <p:pic>
        <p:nvPicPr>
          <p:cNvPr id="4" name="Obraz 4" descr="logo_stopka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7" y="129454"/>
            <a:ext cx="3552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31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0902" y="204642"/>
            <a:ext cx="10465723" cy="63291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4000" b="1" dirty="0" smtClean="0">
                <a:solidFill>
                  <a:srgbClr val="002060"/>
                </a:solidFill>
              </a:rPr>
              <a:t>                      </a:t>
            </a:r>
            <a:endParaRPr lang="pl-PL" dirty="0"/>
          </a:p>
          <a:p>
            <a:pPr marL="0" indent="0" algn="just">
              <a:buNone/>
            </a:pPr>
            <a:r>
              <a:rPr lang="pl-PL" sz="3100" dirty="0" smtClean="0"/>
              <a:t>Ustalając rekompensatę należy uwzględnić </a:t>
            </a:r>
            <a:r>
              <a:rPr lang="pl-PL" sz="3100" b="1" dirty="0" smtClean="0"/>
              <a:t>miejsca występowania kormoranów </a:t>
            </a:r>
            <a:r>
              <a:rPr lang="pl-PL" sz="3100" u="sng" dirty="0" smtClean="0"/>
              <a:t>w</a:t>
            </a:r>
            <a:r>
              <a:rPr lang="pl-PL" sz="3100" u="sng" dirty="0"/>
              <a:t> </a:t>
            </a:r>
            <a:r>
              <a:rPr lang="pl-PL" sz="3100" u="sng" dirty="0" smtClean="0"/>
              <a:t>okresie lęgowym i </a:t>
            </a:r>
            <a:r>
              <a:rPr lang="pl-PL" sz="3100" u="sng" dirty="0" err="1" smtClean="0"/>
              <a:t>pozalęgowym</a:t>
            </a:r>
            <a:r>
              <a:rPr lang="pl-PL" sz="3100" dirty="0" smtClean="0"/>
              <a:t> oraz ich </a:t>
            </a:r>
            <a:r>
              <a:rPr lang="pl-PL" sz="3100" b="1" dirty="0" smtClean="0"/>
              <a:t>liczebności</a:t>
            </a:r>
            <a:r>
              <a:rPr lang="pl-PL" sz="3100" dirty="0" smtClean="0"/>
              <a:t> </a:t>
            </a:r>
            <a:r>
              <a:rPr lang="pl-PL" sz="3100" u="sng" dirty="0" smtClean="0"/>
              <a:t>w tych okresach</a:t>
            </a:r>
            <a:r>
              <a:rPr lang="pl-PL" sz="3100" dirty="0" smtClean="0"/>
              <a:t>, </a:t>
            </a:r>
            <a:r>
              <a:rPr lang="pl-PL" sz="3100" b="1" dirty="0" smtClean="0"/>
              <a:t>powierzchnię gruntów pod stawami rybnymi, na których wystąpiły szkody</a:t>
            </a:r>
            <a:r>
              <a:rPr lang="pl-PL" sz="3100" dirty="0" smtClean="0"/>
              <a:t>, oraz </a:t>
            </a:r>
            <a:r>
              <a:rPr lang="pl-PL" sz="3100" b="1" dirty="0" smtClean="0"/>
              <a:t>stawki rekompensaty </a:t>
            </a:r>
            <a:r>
              <a:rPr lang="pl-PL" sz="3100" dirty="0" smtClean="0"/>
              <a:t>za szkody.</a:t>
            </a:r>
          </a:p>
          <a:p>
            <a:pPr marL="0" indent="0" algn="just">
              <a:buNone/>
            </a:pPr>
            <a:r>
              <a:rPr lang="pl-PL" sz="3100" dirty="0" smtClean="0"/>
              <a:t>Miejsca </a:t>
            </a:r>
            <a:r>
              <a:rPr lang="pl-PL" sz="3100" dirty="0"/>
              <a:t>występowania kormoranów na gruntach pod stawami rybnymi w okresie lęgowym i </a:t>
            </a:r>
            <a:r>
              <a:rPr lang="pl-PL" sz="3100" dirty="0" err="1"/>
              <a:t>pozalęgowym</a:t>
            </a:r>
            <a:r>
              <a:rPr lang="pl-PL" sz="3100" dirty="0"/>
              <a:t> oraz ich liczebności w tych okresach, ustala się na podstawie danych i informacji zawartych w </a:t>
            </a:r>
            <a:r>
              <a:rPr lang="pl-PL" sz="3100" b="1" dirty="0"/>
              <a:t>obwieszczeniu</a:t>
            </a:r>
            <a:r>
              <a:rPr lang="pl-PL" sz="3100" dirty="0"/>
              <a:t> wydanym przez </a:t>
            </a:r>
            <a:r>
              <a:rPr lang="pl-PL" sz="3100" u="sng" dirty="0"/>
              <a:t>ministra właściwego do spraw środowiska</a:t>
            </a:r>
            <a:r>
              <a:rPr lang="pl-PL" sz="3100" dirty="0"/>
              <a:t> – </a:t>
            </a:r>
            <a:r>
              <a:rPr lang="pl-PL" sz="3100" b="1" dirty="0"/>
              <a:t>Ministra Klimatu i Środowiska</a:t>
            </a:r>
            <a:r>
              <a:rPr lang="pl-PL" sz="3100" dirty="0"/>
              <a:t>.</a:t>
            </a:r>
          </a:p>
          <a:p>
            <a:pPr marL="0" indent="0" algn="just">
              <a:buNone/>
            </a:pPr>
            <a:r>
              <a:rPr lang="pl-PL" sz="3100" dirty="0" smtClean="0"/>
              <a:t>W </a:t>
            </a:r>
            <a:r>
              <a:rPr lang="pl-PL" sz="3100" dirty="0"/>
              <a:t>obwieszczeniu publikowanym w Dzienniku Urzędowym Rzeczypospolitej Polskiej „Monitor Polski”, w terminie do dnia </a:t>
            </a:r>
            <a:r>
              <a:rPr lang="pl-PL" sz="3100" b="1" dirty="0"/>
              <a:t>1 maja każdego roku za rok poprzedni</a:t>
            </a:r>
            <a:r>
              <a:rPr lang="pl-PL" sz="3100" dirty="0"/>
              <a:t>, minister właściwy do spraw </a:t>
            </a:r>
            <a:r>
              <a:rPr lang="pl-PL" sz="3100" dirty="0" smtClean="0"/>
              <a:t>środowiska (</a:t>
            </a:r>
            <a:r>
              <a:rPr lang="pl-PL" sz="3100" b="1" dirty="0" err="1" smtClean="0"/>
              <a:t>MKiŚ</a:t>
            </a:r>
            <a:r>
              <a:rPr lang="pl-PL" sz="3100" dirty="0" smtClean="0"/>
              <a:t>) </a:t>
            </a:r>
            <a:r>
              <a:rPr lang="pl-PL" sz="3100" dirty="0"/>
              <a:t>podaje do publicznej </a:t>
            </a:r>
            <a:r>
              <a:rPr lang="pl-PL" sz="3100" dirty="0" smtClean="0"/>
              <a:t>wiadomości:</a:t>
            </a:r>
            <a:endParaRPr lang="pl-PL" sz="3100" dirty="0"/>
          </a:p>
          <a:p>
            <a:pPr marL="720000" indent="-514350" algn="just">
              <a:buFont typeface="+mj-lt"/>
              <a:buAutoNum type="arabicParenR"/>
            </a:pPr>
            <a:r>
              <a:rPr lang="pl-PL" sz="3100" dirty="0" smtClean="0"/>
              <a:t>współrzędne </a:t>
            </a:r>
            <a:r>
              <a:rPr lang="pl-PL" sz="3100" dirty="0"/>
              <a:t>geograficzne środka </a:t>
            </a:r>
            <a:r>
              <a:rPr lang="pl-PL" sz="3100" dirty="0" smtClean="0"/>
              <a:t>każdej znanej </a:t>
            </a:r>
            <a:r>
              <a:rPr lang="pl-PL" sz="3100" b="1" dirty="0"/>
              <a:t>kolonii lęgowej kormorana </a:t>
            </a:r>
            <a:r>
              <a:rPr lang="pl-PL" sz="3100" dirty="0"/>
              <a:t>na terenie kraju, wraz z podaniem </a:t>
            </a:r>
            <a:r>
              <a:rPr lang="pl-PL" sz="3100" u="sng" dirty="0"/>
              <a:t>liczby par lęgowych w każdej z </a:t>
            </a:r>
            <a:r>
              <a:rPr lang="pl-PL" sz="3100" u="sng" dirty="0" smtClean="0"/>
              <a:t>kolonii</a:t>
            </a:r>
            <a:r>
              <a:rPr lang="pl-PL" sz="3100" dirty="0" smtClean="0"/>
              <a:t>;</a:t>
            </a:r>
          </a:p>
          <a:p>
            <a:pPr marL="720000" indent="-514350" algn="just">
              <a:buFont typeface="+mj-lt"/>
              <a:buAutoNum type="arabicParenR"/>
            </a:pPr>
            <a:r>
              <a:rPr lang="pl-PL" sz="3100" dirty="0" smtClean="0"/>
              <a:t>przynależność </a:t>
            </a:r>
            <a:r>
              <a:rPr lang="pl-PL" sz="3100" dirty="0"/>
              <a:t>powiatu do jednej z </a:t>
            </a:r>
            <a:r>
              <a:rPr lang="pl-PL" sz="3100" b="1" dirty="0"/>
              <a:t>dwóch grup regionów</a:t>
            </a:r>
            <a:r>
              <a:rPr lang="pl-PL" sz="3100" dirty="0"/>
              <a:t>, na które został dokonany podział obszaru kraju, ze względu na szacunkową liczebność kormoranów w okresie </a:t>
            </a:r>
            <a:r>
              <a:rPr lang="pl-PL" sz="3100" dirty="0" err="1"/>
              <a:t>pozalęgowym</a:t>
            </a:r>
            <a:r>
              <a:rPr lang="pl-PL" sz="3100" dirty="0"/>
              <a:t>, </a:t>
            </a:r>
            <a:r>
              <a:rPr lang="pl-PL" sz="3100" dirty="0" smtClean="0"/>
              <a:t>gdzie:</a:t>
            </a:r>
          </a:p>
          <a:p>
            <a:pPr marL="205650" indent="0">
              <a:buNone/>
            </a:pPr>
            <a:r>
              <a:rPr lang="pl-PL" sz="3100" b="1" dirty="0"/>
              <a:t>	</a:t>
            </a:r>
            <a:r>
              <a:rPr lang="pl-PL" sz="3100" b="1" dirty="0" smtClean="0"/>
              <a:t>a) grupa </a:t>
            </a:r>
            <a:r>
              <a:rPr lang="pl-PL" sz="3100" b="1" dirty="0"/>
              <a:t>I </a:t>
            </a:r>
            <a:r>
              <a:rPr lang="pl-PL" sz="3100" dirty="0"/>
              <a:t>obejmuje regiony obejmujące do </a:t>
            </a:r>
            <a:r>
              <a:rPr lang="pl-PL" sz="3100" b="1" dirty="0"/>
              <a:t>5 % </a:t>
            </a:r>
            <a:r>
              <a:rPr lang="pl-PL" sz="3100" dirty="0"/>
              <a:t>(</a:t>
            </a:r>
            <a:r>
              <a:rPr lang="pl-PL" sz="3100" b="1" dirty="0"/>
              <a:t>10%</a:t>
            </a:r>
            <a:r>
              <a:rPr lang="pl-PL" sz="3100" dirty="0"/>
              <a:t>)</a:t>
            </a:r>
            <a:r>
              <a:rPr lang="pl-PL" sz="3100" b="1" dirty="0" smtClean="0"/>
              <a:t> </a:t>
            </a:r>
            <a:r>
              <a:rPr lang="pl-PL" sz="3100" dirty="0" smtClean="0"/>
              <a:t>populacji </a:t>
            </a:r>
            <a:r>
              <a:rPr lang="pl-PL" sz="3100" dirty="0" err="1" smtClean="0"/>
              <a:t>pozalęg</a:t>
            </a:r>
            <a:r>
              <a:rPr lang="pl-PL" sz="3100" dirty="0" smtClean="0"/>
              <a:t>.,</a:t>
            </a:r>
          </a:p>
          <a:p>
            <a:pPr marL="205650" indent="0" algn="just">
              <a:buNone/>
            </a:pPr>
            <a:r>
              <a:rPr lang="pl-PL" sz="3100" dirty="0"/>
              <a:t>	</a:t>
            </a:r>
            <a:r>
              <a:rPr lang="pl-PL" sz="3100" b="1" dirty="0" smtClean="0"/>
              <a:t>b) grupa </a:t>
            </a:r>
            <a:r>
              <a:rPr lang="pl-PL" sz="3100" b="1" dirty="0"/>
              <a:t>II </a:t>
            </a:r>
            <a:r>
              <a:rPr lang="pl-PL" sz="3100" dirty="0"/>
              <a:t>obejmuje regiony powyżej </a:t>
            </a:r>
            <a:r>
              <a:rPr lang="pl-PL" sz="3100" b="1" dirty="0"/>
              <a:t>5 % </a:t>
            </a:r>
            <a:r>
              <a:rPr lang="pl-PL" sz="3100" dirty="0"/>
              <a:t>(</a:t>
            </a:r>
            <a:r>
              <a:rPr lang="pl-PL" sz="3100" b="1" dirty="0"/>
              <a:t>10</a:t>
            </a:r>
            <a:r>
              <a:rPr lang="pl-PL" sz="3100" b="1" dirty="0" smtClean="0"/>
              <a:t>%</a:t>
            </a:r>
            <a:r>
              <a:rPr lang="pl-PL" sz="3100" dirty="0" smtClean="0"/>
              <a:t>) populacji </a:t>
            </a:r>
            <a:r>
              <a:rPr lang="pl-PL" sz="3100" dirty="0" err="1" smtClean="0"/>
              <a:t>pozalęgowej</a:t>
            </a:r>
            <a:r>
              <a:rPr lang="pl-PL" sz="3100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>
              <a:solidFill>
                <a:schemeClr val="accent5"/>
              </a:solidFill>
            </a:endParaRPr>
          </a:p>
        </p:txBody>
      </p:sp>
      <p:pic>
        <p:nvPicPr>
          <p:cNvPr id="4" name="Obraz 4" descr="logo_stopka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7" y="129454"/>
            <a:ext cx="3552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57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500028"/>
            <a:ext cx="6933617" cy="573838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0903" y="204642"/>
            <a:ext cx="4530897" cy="63291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4000" b="1" dirty="0" smtClean="0">
                <a:solidFill>
                  <a:srgbClr val="002060"/>
                </a:solidFill>
              </a:rPr>
              <a:t>                      </a:t>
            </a:r>
            <a:endParaRPr lang="pl-PL" dirty="0"/>
          </a:p>
          <a:p>
            <a:r>
              <a:rPr lang="pl-PL" sz="2400" dirty="0"/>
              <a:t>Liczebność lęgowej populacji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>w </a:t>
            </a:r>
            <a:r>
              <a:rPr lang="pl-PL" sz="2400" b="1" dirty="0"/>
              <a:t>2022 roku </a:t>
            </a:r>
            <a:r>
              <a:rPr lang="pl-PL" sz="2400" dirty="0"/>
              <a:t>wyniosła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>28</a:t>
            </a:r>
            <a:r>
              <a:rPr lang="pl-PL" sz="2400" b="1" dirty="0"/>
              <a:t> 607 par</a:t>
            </a:r>
            <a:r>
              <a:rPr lang="pl-PL" sz="2400" dirty="0"/>
              <a:t>, w </a:t>
            </a:r>
            <a:r>
              <a:rPr lang="pl-PL" sz="2400" b="1" dirty="0"/>
              <a:t>72 koloniach</a:t>
            </a:r>
            <a:r>
              <a:rPr lang="pl-PL" sz="2400" dirty="0"/>
              <a:t> lęgowych (zgodnie z danymi GIOŚ</a:t>
            </a:r>
            <a:r>
              <a:rPr lang="pl-PL" sz="2400" dirty="0" smtClean="0"/>
              <a:t>).</a:t>
            </a:r>
          </a:p>
          <a:p>
            <a:r>
              <a:rPr lang="pl-PL" sz="2400" dirty="0" smtClean="0"/>
              <a:t>Na podstawie danych GIOŚ </a:t>
            </a:r>
            <a:br>
              <a:rPr lang="pl-PL" sz="2400" dirty="0" smtClean="0"/>
            </a:br>
            <a:r>
              <a:rPr lang="pl-PL" sz="2400" dirty="0" smtClean="0"/>
              <a:t>w obwieszczeniu znalazłyby </a:t>
            </a:r>
            <a:br>
              <a:rPr lang="pl-PL" sz="2400" dirty="0" smtClean="0"/>
            </a:br>
            <a:r>
              <a:rPr lang="pl-PL" sz="2400" dirty="0" smtClean="0"/>
              <a:t>się informacje o </a:t>
            </a:r>
            <a:r>
              <a:rPr lang="pl-PL" sz="2400" b="1" dirty="0" smtClean="0"/>
              <a:t>współrzędnych geograficznych </a:t>
            </a:r>
            <a:r>
              <a:rPr lang="pl-PL" sz="2400" dirty="0" smtClean="0"/>
              <a:t>każdej z kolonii lęgowych</a:t>
            </a:r>
            <a:endParaRPr lang="pl-PL" sz="2400" dirty="0"/>
          </a:p>
          <a:p>
            <a:pPr algn="just"/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>
              <a:solidFill>
                <a:schemeClr val="accent5"/>
              </a:solidFill>
            </a:endParaRPr>
          </a:p>
        </p:txBody>
      </p:sp>
      <p:pic>
        <p:nvPicPr>
          <p:cNvPr id="4" name="Obraz 4" descr="logo_stopka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7" y="129454"/>
            <a:ext cx="3552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80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865" y="666833"/>
            <a:ext cx="7019135" cy="594215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0903" y="204642"/>
            <a:ext cx="4530897" cy="63291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4000" b="1" dirty="0" smtClean="0">
                <a:solidFill>
                  <a:srgbClr val="002060"/>
                </a:solidFill>
              </a:rPr>
              <a:t>                      </a:t>
            </a:r>
            <a:endParaRPr lang="pl-PL" dirty="0"/>
          </a:p>
          <a:p>
            <a:r>
              <a:rPr lang="pl-PL" dirty="0"/>
              <a:t>Liczebność </a:t>
            </a:r>
            <a:r>
              <a:rPr lang="pl-PL" dirty="0" err="1"/>
              <a:t>pozalęgowa</a:t>
            </a:r>
            <a:r>
              <a:rPr lang="pl-PL" dirty="0"/>
              <a:t> kormorana wg. </a:t>
            </a:r>
            <a:r>
              <a:rPr lang="pl-PL" dirty="0" smtClean="0"/>
              <a:t>danych </a:t>
            </a:r>
            <a:r>
              <a:rPr lang="pl-PL" dirty="0"/>
              <a:t>z 2022 roku to </a:t>
            </a:r>
            <a:r>
              <a:rPr lang="pl-PL" b="1" dirty="0"/>
              <a:t>32 265 </a:t>
            </a:r>
            <a:r>
              <a:rPr lang="pl-PL" dirty="0" smtClean="0"/>
              <a:t>osobników</a:t>
            </a:r>
            <a:endParaRPr lang="pl-PL" dirty="0"/>
          </a:p>
          <a:p>
            <a:r>
              <a:rPr lang="pl-PL" dirty="0"/>
              <a:t>Jest to wartość najbliższa rzeczywistej, pochodząca z monitoringu zimujących ptaków </a:t>
            </a:r>
            <a:r>
              <a:rPr lang="pl-PL" dirty="0" smtClean="0"/>
              <a:t>wodnych</a:t>
            </a:r>
            <a:endParaRPr lang="pl-PL" dirty="0"/>
          </a:p>
          <a:p>
            <a:r>
              <a:rPr lang="pl-PL" b="1" dirty="0" smtClean="0"/>
              <a:t>10</a:t>
            </a:r>
            <a:r>
              <a:rPr lang="pl-PL" b="1" dirty="0"/>
              <a:t>% </a:t>
            </a:r>
            <a:r>
              <a:rPr lang="pl-PL" dirty="0"/>
              <a:t>populacji to </a:t>
            </a:r>
            <a:r>
              <a:rPr lang="pl-PL" b="1" dirty="0"/>
              <a:t>3227</a:t>
            </a:r>
            <a:r>
              <a:rPr lang="pl-PL" dirty="0"/>
              <a:t> </a:t>
            </a:r>
            <a:r>
              <a:rPr lang="pl-PL" dirty="0" smtClean="0"/>
              <a:t>osobników</a:t>
            </a:r>
          </a:p>
          <a:p>
            <a:r>
              <a:rPr lang="pl-PL" dirty="0" smtClean="0"/>
              <a:t> Maksymalna </a:t>
            </a:r>
            <a:r>
              <a:rPr lang="pl-PL" dirty="0"/>
              <a:t>liczebność stwierdzona na punkcie monitoringowym (odcinku rzeki, akwenie) to </a:t>
            </a:r>
            <a:r>
              <a:rPr lang="pl-PL" b="1" dirty="0"/>
              <a:t>3068</a:t>
            </a:r>
            <a:r>
              <a:rPr lang="pl-PL" dirty="0"/>
              <a:t> </a:t>
            </a:r>
            <a:r>
              <a:rPr lang="pl-PL" dirty="0" smtClean="0"/>
              <a:t>osobników</a:t>
            </a:r>
            <a:endParaRPr lang="pl-PL" dirty="0"/>
          </a:p>
          <a:p>
            <a:r>
              <a:rPr lang="pl-PL" dirty="0"/>
              <a:t>W związku z tym, </a:t>
            </a:r>
            <a:r>
              <a:rPr lang="pl-PL" b="1" dirty="0"/>
              <a:t>cała powierzchnia kraju wchodzi w obszar obejmujący grupę 1</a:t>
            </a:r>
            <a:r>
              <a:rPr lang="pl-PL" dirty="0"/>
              <a:t> </a:t>
            </a:r>
            <a:endParaRPr lang="pl-PL" dirty="0" smtClean="0"/>
          </a:p>
          <a:p>
            <a:r>
              <a:rPr lang="pl-PL" b="1" u="sng" dirty="0" smtClean="0"/>
              <a:t>Mapa </a:t>
            </a:r>
            <a:r>
              <a:rPr lang="pl-PL" b="1" u="sng" dirty="0"/>
              <a:t>tego nie </a:t>
            </a:r>
            <a:r>
              <a:rPr lang="pl-PL" b="1" u="sng" dirty="0" smtClean="0"/>
              <a:t>ukazuje</a:t>
            </a:r>
            <a:r>
              <a:rPr lang="pl-PL" dirty="0" smtClean="0"/>
              <a:t>, ponieważ obrazuje powiaty</a:t>
            </a:r>
            <a:r>
              <a:rPr lang="pl-PL" dirty="0"/>
              <a:t>, gdzie stwierdzony został </a:t>
            </a:r>
            <a:r>
              <a:rPr lang="pl-PL" dirty="0" smtClean="0"/>
              <a:t>co najmniej 1 kormoran zimujący</a:t>
            </a:r>
            <a:endParaRPr lang="pl-PL" dirty="0"/>
          </a:p>
          <a:p>
            <a:pPr algn="just"/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>
              <a:solidFill>
                <a:schemeClr val="accent5"/>
              </a:solidFill>
            </a:endParaRPr>
          </a:p>
        </p:txBody>
      </p:sp>
      <p:pic>
        <p:nvPicPr>
          <p:cNvPr id="4" name="Obraz 4" descr="logo_stopka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7" y="129454"/>
            <a:ext cx="3552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5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0902" y="204642"/>
            <a:ext cx="10465723" cy="63291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4000" b="1" dirty="0" smtClean="0">
                <a:solidFill>
                  <a:srgbClr val="002060"/>
                </a:solidFill>
              </a:rPr>
              <a:t>                      </a:t>
            </a:r>
            <a:endParaRPr lang="pl-PL" dirty="0"/>
          </a:p>
          <a:p>
            <a:pPr marL="0" indent="0" algn="just">
              <a:buNone/>
            </a:pPr>
            <a:r>
              <a:rPr lang="pl-PL" b="1" dirty="0" smtClean="0">
                <a:solidFill>
                  <a:srgbClr val="0070C0"/>
                </a:solidFill>
              </a:rPr>
              <a:t>Rozporządzenie wykonawcze </a:t>
            </a:r>
          </a:p>
          <a:p>
            <a:pPr marL="0" indent="0" algn="just">
              <a:buNone/>
            </a:pPr>
            <a:r>
              <a:rPr lang="pl-PL" dirty="0" smtClean="0"/>
              <a:t>Projekt </a:t>
            </a:r>
            <a:r>
              <a:rPr lang="pl-PL" b="1" dirty="0" smtClean="0"/>
              <a:t>rozporządzenia w sprawie szczegółowych warunków przyznania i wypłaty rekompensat za</a:t>
            </a:r>
            <a:r>
              <a:rPr lang="pl-PL" dirty="0"/>
              <a:t> </a:t>
            </a:r>
            <a:r>
              <a:rPr lang="pl-PL" b="1" dirty="0" smtClean="0"/>
              <a:t>szkody wyrządzone przez ptaki</a:t>
            </a:r>
            <a:r>
              <a:rPr lang="pl-PL" dirty="0" smtClean="0"/>
              <a:t>, określa: </a:t>
            </a:r>
          </a:p>
          <a:p>
            <a:pPr marL="514350" indent="-514350" algn="just">
              <a:buAutoNum type="arabicParenR"/>
            </a:pPr>
            <a:r>
              <a:rPr lang="pl-PL" b="1" dirty="0" smtClean="0"/>
              <a:t>szczegółowe </a:t>
            </a:r>
            <a:r>
              <a:rPr lang="pl-PL" b="1" dirty="0"/>
              <a:t>wymagania dotyczące wniosku</a:t>
            </a:r>
            <a:r>
              <a:rPr lang="pl-PL" dirty="0"/>
              <a:t> o przyznanie i wypłatę rekompensaty za szkody wyrządzone przez </a:t>
            </a:r>
            <a:r>
              <a:rPr lang="pl-PL" dirty="0" smtClean="0"/>
              <a:t>ptaki (w tym </a:t>
            </a:r>
            <a:r>
              <a:rPr lang="pl-PL" b="1" dirty="0" smtClean="0"/>
              <a:t>kormorana</a:t>
            </a:r>
            <a:r>
              <a:rPr lang="pl-PL" dirty="0" smtClean="0"/>
              <a:t>) </a:t>
            </a:r>
            <a:r>
              <a:rPr lang="pl-PL" dirty="0"/>
              <a:t>oraz </a:t>
            </a:r>
            <a:r>
              <a:rPr lang="pl-PL" b="1" dirty="0" smtClean="0"/>
              <a:t>termin </a:t>
            </a:r>
            <a:r>
              <a:rPr lang="pl-PL" b="1" dirty="0"/>
              <a:t>jego </a:t>
            </a:r>
            <a:r>
              <a:rPr lang="pl-PL" b="1" dirty="0" smtClean="0"/>
              <a:t>złożenia</a:t>
            </a:r>
            <a:r>
              <a:rPr lang="pl-PL" dirty="0" smtClean="0"/>
              <a:t>,</a:t>
            </a:r>
          </a:p>
          <a:p>
            <a:pPr marL="514350" indent="-514350" algn="just">
              <a:buAutoNum type="arabicParenR"/>
            </a:pPr>
            <a:r>
              <a:rPr lang="pl-PL" b="1" dirty="0" smtClean="0"/>
              <a:t>szczegółowy </a:t>
            </a:r>
            <a:r>
              <a:rPr lang="pl-PL" b="1" dirty="0"/>
              <a:t>sposób ustalania wysokości rekompensaty</a:t>
            </a:r>
            <a:r>
              <a:rPr lang="pl-PL" dirty="0"/>
              <a:t> za szkody wyrządzone przez </a:t>
            </a:r>
            <a:r>
              <a:rPr lang="pl-PL" dirty="0" smtClean="0"/>
              <a:t>ptaki </a:t>
            </a:r>
            <a:r>
              <a:rPr lang="pl-PL" dirty="0"/>
              <a:t>(w tym </a:t>
            </a:r>
            <a:r>
              <a:rPr lang="pl-PL" b="1" dirty="0"/>
              <a:t>kormorana</a:t>
            </a:r>
            <a:r>
              <a:rPr lang="pl-PL" dirty="0" smtClean="0"/>
              <a:t>), </a:t>
            </a:r>
            <a:r>
              <a:rPr lang="pl-PL" dirty="0"/>
              <a:t>w tym </a:t>
            </a:r>
            <a:r>
              <a:rPr lang="pl-PL" b="1" u="sng" dirty="0"/>
              <a:t>wysokość stawki rekompensaty</a:t>
            </a:r>
            <a:r>
              <a:rPr lang="pl-PL" b="1" dirty="0"/>
              <a:t> </a:t>
            </a:r>
            <a:r>
              <a:rPr lang="pl-PL" b="1" dirty="0" smtClean="0"/>
              <a:t>za</a:t>
            </a:r>
            <a:r>
              <a:rPr lang="pl-PL" dirty="0"/>
              <a:t> </a:t>
            </a:r>
            <a:r>
              <a:rPr lang="pl-PL" b="1" dirty="0" smtClean="0"/>
              <a:t>te</a:t>
            </a:r>
            <a:r>
              <a:rPr lang="pl-PL" dirty="0"/>
              <a:t> </a:t>
            </a:r>
            <a:r>
              <a:rPr lang="pl-PL" b="1" dirty="0" smtClean="0"/>
              <a:t>szkody,</a:t>
            </a:r>
          </a:p>
          <a:p>
            <a:pPr marL="514350" indent="-514350" algn="just">
              <a:buAutoNum type="arabicParenR"/>
            </a:pPr>
            <a:r>
              <a:rPr lang="pl-PL" b="1" dirty="0" smtClean="0"/>
              <a:t>sposób</a:t>
            </a:r>
            <a:r>
              <a:rPr lang="pl-PL" dirty="0" smtClean="0"/>
              <a:t> </a:t>
            </a:r>
            <a:r>
              <a:rPr lang="pl-PL" b="1" dirty="0"/>
              <a:t>i termin wypłaty rekompensat </a:t>
            </a:r>
            <a:r>
              <a:rPr lang="pl-PL" dirty="0"/>
              <a:t>za szkody wyrządzone przez </a:t>
            </a:r>
            <a:r>
              <a:rPr lang="pl-PL" dirty="0" smtClean="0"/>
              <a:t>ptaki </a:t>
            </a:r>
            <a:r>
              <a:rPr lang="pl-PL" dirty="0"/>
              <a:t>(w tym </a:t>
            </a:r>
            <a:r>
              <a:rPr lang="pl-PL" b="1" dirty="0"/>
              <a:t>kormorana</a:t>
            </a:r>
            <a:r>
              <a:rPr lang="pl-PL" dirty="0" smtClean="0"/>
              <a:t>).</a:t>
            </a:r>
          </a:p>
          <a:p>
            <a:pPr marL="0" indent="0" algn="just">
              <a:buNone/>
            </a:pPr>
            <a:r>
              <a:rPr lang="pl-PL" dirty="0" smtClean="0"/>
              <a:t>Rozporządzenie powinno uwzględniać potrzebą </a:t>
            </a:r>
            <a:r>
              <a:rPr lang="pl-PL" dirty="0"/>
              <a:t>zrekompensowania szkód wyrządzanych przez </a:t>
            </a:r>
            <a:r>
              <a:rPr lang="pl-PL" dirty="0" smtClean="0"/>
              <a:t>ptaki, </a:t>
            </a:r>
            <a:r>
              <a:rPr lang="pl-PL" dirty="0"/>
              <a:t>mając na względzie specyfikę poszczególnych upraw rolnych oraz prowadzenia chowu lub hodowli ryb, jak również sposób żerowania ptaków wyrządzających szkody, ich liczebność, powierzchnię, na którą oddziałują oraz </a:t>
            </a:r>
            <a:r>
              <a:rPr lang="pl-PL" b="1" dirty="0"/>
              <a:t>dbałość o finanse publiczne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>
              <a:solidFill>
                <a:schemeClr val="accent5"/>
              </a:solidFill>
            </a:endParaRPr>
          </a:p>
        </p:txBody>
      </p:sp>
      <p:pic>
        <p:nvPicPr>
          <p:cNvPr id="4" name="Obraz 4" descr="logo_stopka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7" y="129454"/>
            <a:ext cx="3552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261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0902" y="204642"/>
            <a:ext cx="10465723" cy="63291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4000" b="1" dirty="0" smtClean="0">
                <a:solidFill>
                  <a:srgbClr val="002060"/>
                </a:solidFill>
              </a:rPr>
              <a:t>                      </a:t>
            </a:r>
            <a:endParaRPr lang="pl-PL" dirty="0"/>
          </a:p>
          <a:p>
            <a:pPr marL="0" indent="0" algn="just">
              <a:buNone/>
            </a:pPr>
            <a:r>
              <a:rPr lang="pl-PL" sz="2400" b="1" dirty="0" smtClean="0">
                <a:solidFill>
                  <a:srgbClr val="0070C0"/>
                </a:solidFill>
              </a:rPr>
              <a:t>Najważniejsze założenia merytoryczne</a:t>
            </a:r>
            <a:endParaRPr lang="pl-PL" sz="2400" b="1" dirty="0">
              <a:solidFill>
                <a:srgbClr val="0070C0"/>
              </a:solidFill>
            </a:endParaRPr>
          </a:p>
          <a:p>
            <a:pPr marL="0" lvl="0" indent="0" algn="just">
              <a:buNone/>
            </a:pPr>
            <a:r>
              <a:rPr lang="pl-PL" sz="2400" dirty="0" smtClean="0"/>
              <a:t>Wniosek składany jest w postaci papierowej albo elektronicznej </a:t>
            </a:r>
            <a:r>
              <a:rPr lang="pl-PL" sz="2400" b="1" dirty="0" smtClean="0"/>
              <a:t>do 30 czerwca</a:t>
            </a:r>
            <a:r>
              <a:rPr lang="pl-PL" sz="2400" dirty="0" smtClean="0"/>
              <a:t> (w</a:t>
            </a:r>
            <a:r>
              <a:rPr lang="pl-PL" sz="2400" dirty="0"/>
              <a:t> </a:t>
            </a:r>
            <a:r>
              <a:rPr lang="pl-PL" sz="2400" dirty="0" smtClean="0"/>
              <a:t>roku następującym po roku wyrządzenia szkody na gruntach pod stawami; wniosek złożony po terminie pozostawia się bez rozpoznania); </a:t>
            </a:r>
          </a:p>
          <a:p>
            <a:pPr marL="0" lvl="0" indent="0" algn="just">
              <a:buNone/>
            </a:pPr>
            <a:r>
              <a:rPr lang="pl-PL" sz="2400" u="sng" dirty="0" smtClean="0"/>
              <a:t>Dokonując </a:t>
            </a:r>
            <a:r>
              <a:rPr lang="pl-PL" sz="2400" u="sng" dirty="0"/>
              <a:t>obliczenia rekompensaty ustala się</a:t>
            </a:r>
            <a:r>
              <a:rPr lang="pl-PL" sz="2400" dirty="0"/>
              <a:t>:</a:t>
            </a:r>
          </a:p>
          <a:p>
            <a:pPr marL="457200" lvl="0" indent="-457200" algn="just">
              <a:buAutoNum type="arabicParenR"/>
            </a:pPr>
            <a:r>
              <a:rPr lang="pl-PL" sz="2400" b="1" dirty="0" smtClean="0"/>
              <a:t>liczbę </a:t>
            </a:r>
            <a:r>
              <a:rPr lang="pl-PL" sz="2400" b="1" dirty="0"/>
              <a:t>par lęgowych kormorana w koloniach</a:t>
            </a:r>
            <a:r>
              <a:rPr lang="pl-PL" sz="2400" dirty="0"/>
              <a:t> oddziałujących na grunty pod stawami poszkodowanego (</a:t>
            </a:r>
            <a:r>
              <a:rPr lang="pl-PL" sz="2400" b="1" dirty="0" err="1"/>
              <a:t>Wsr</a:t>
            </a:r>
            <a:r>
              <a:rPr lang="pl-PL" sz="2400" dirty="0"/>
              <a:t>, których jakakolwiek część znajduje się </a:t>
            </a:r>
            <a:r>
              <a:rPr lang="pl-PL" sz="2400" dirty="0" smtClean="0"/>
              <a:t>w</a:t>
            </a:r>
            <a:r>
              <a:rPr lang="pl-PL" sz="2400" dirty="0"/>
              <a:t> </a:t>
            </a:r>
            <a:r>
              <a:rPr lang="pl-PL" sz="2400" dirty="0" smtClean="0"/>
              <a:t>odległości </a:t>
            </a:r>
            <a:r>
              <a:rPr lang="pl-PL" sz="2400" b="1" dirty="0"/>
              <a:t>do 30 km</a:t>
            </a:r>
            <a:r>
              <a:rPr lang="pl-PL" sz="2400" dirty="0"/>
              <a:t> od wyznaczonego w obwieszczeniu </a:t>
            </a:r>
            <a:r>
              <a:rPr lang="pl-PL" sz="2400" dirty="0" err="1"/>
              <a:t>MKiŚ</a:t>
            </a:r>
            <a:r>
              <a:rPr lang="pl-PL" sz="2400" dirty="0"/>
              <a:t> środka kolonii kormoranów</a:t>
            </a:r>
            <a:r>
              <a:rPr lang="pl-PL" sz="2400" dirty="0" smtClean="0"/>
              <a:t>);</a:t>
            </a:r>
          </a:p>
          <a:p>
            <a:pPr marL="457200" lvl="0" indent="-457200" algn="just">
              <a:buAutoNum type="arabicParenR"/>
            </a:pPr>
            <a:r>
              <a:rPr lang="pl-PL" sz="2400" b="1" dirty="0" smtClean="0"/>
              <a:t>powierzchnię </a:t>
            </a:r>
            <a:r>
              <a:rPr lang="pl-PL" sz="2400" b="1" dirty="0"/>
              <a:t>ewidencyjną gruntów pod stawami</a:t>
            </a:r>
            <a:r>
              <a:rPr lang="pl-PL" sz="2400" dirty="0"/>
              <a:t> rybnymi będących </a:t>
            </a:r>
            <a:r>
              <a:rPr lang="pl-PL" sz="2400" dirty="0" smtClean="0"/>
              <a:t>w</a:t>
            </a:r>
            <a:r>
              <a:rPr lang="pl-PL" sz="2400" dirty="0"/>
              <a:t> </a:t>
            </a:r>
            <a:r>
              <a:rPr lang="pl-PL" sz="2400" dirty="0" smtClean="0"/>
              <a:t>posiadaniu </a:t>
            </a:r>
            <a:r>
              <a:rPr lang="pl-PL" sz="2400" dirty="0"/>
              <a:t>poszkodowanego, z wydzieleniem powierzchni znajdującej się </a:t>
            </a:r>
            <a:r>
              <a:rPr lang="pl-PL" sz="2400" b="1" dirty="0" smtClean="0"/>
              <a:t>w</a:t>
            </a:r>
            <a:r>
              <a:rPr lang="pl-PL" sz="2400" dirty="0"/>
              <a:t> </a:t>
            </a:r>
            <a:r>
              <a:rPr lang="pl-PL" sz="2400" b="1" dirty="0" smtClean="0"/>
              <a:t>powiatach</a:t>
            </a:r>
            <a:r>
              <a:rPr lang="pl-PL" sz="2400" dirty="0" smtClean="0"/>
              <a:t> </a:t>
            </a:r>
            <a:r>
              <a:rPr lang="pl-PL" sz="2400" dirty="0"/>
              <a:t>należących do jednej z dwóch grup wydzielonych dla populacji </a:t>
            </a:r>
            <a:r>
              <a:rPr lang="pl-PL" sz="2400" dirty="0" err="1"/>
              <a:t>pozalęgowej</a:t>
            </a:r>
            <a:r>
              <a:rPr lang="pl-PL" sz="2400" dirty="0"/>
              <a:t> (</a:t>
            </a:r>
            <a:r>
              <a:rPr lang="pl-PL" sz="2400" b="1" dirty="0"/>
              <a:t>grupa I </a:t>
            </a:r>
            <a:r>
              <a:rPr lang="pl-PL" sz="2400" dirty="0"/>
              <a:t>obejmuje regiony obejmujące do </a:t>
            </a:r>
            <a:r>
              <a:rPr lang="pl-PL" sz="2400" b="1" dirty="0"/>
              <a:t>5 % </a:t>
            </a:r>
            <a:r>
              <a:rPr lang="pl-PL" sz="2400" dirty="0"/>
              <a:t>(</a:t>
            </a:r>
            <a:r>
              <a:rPr lang="pl-PL" sz="2400" b="1" dirty="0"/>
              <a:t>10%</a:t>
            </a:r>
            <a:r>
              <a:rPr lang="pl-PL" sz="2400" dirty="0"/>
              <a:t>) populacji </a:t>
            </a:r>
            <a:r>
              <a:rPr lang="pl-PL" sz="2400" dirty="0" err="1"/>
              <a:t>pozalęgowej</a:t>
            </a:r>
            <a:r>
              <a:rPr lang="pl-PL" sz="2400" dirty="0"/>
              <a:t>; </a:t>
            </a:r>
            <a:r>
              <a:rPr lang="pl-PL" sz="2400" b="1" dirty="0"/>
              <a:t>grupa II </a:t>
            </a:r>
            <a:r>
              <a:rPr lang="pl-PL" sz="2400" dirty="0"/>
              <a:t>obejmuje regiony powyżej </a:t>
            </a:r>
            <a:r>
              <a:rPr lang="pl-PL" sz="2400" b="1" dirty="0"/>
              <a:t>5 % </a:t>
            </a:r>
            <a:r>
              <a:rPr lang="pl-PL" sz="2400" dirty="0"/>
              <a:t>(</a:t>
            </a:r>
            <a:r>
              <a:rPr lang="pl-PL" sz="2400" b="1" dirty="0"/>
              <a:t>10%</a:t>
            </a:r>
            <a:r>
              <a:rPr lang="pl-PL" sz="2400" dirty="0"/>
              <a:t>) populacji </a:t>
            </a:r>
            <a:r>
              <a:rPr lang="pl-PL" sz="2400" dirty="0" err="1"/>
              <a:t>pozalęgowej</a:t>
            </a:r>
            <a:r>
              <a:rPr lang="pl-PL" sz="2400" dirty="0"/>
              <a:t>);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>
              <a:solidFill>
                <a:schemeClr val="accent5"/>
              </a:solidFill>
            </a:endParaRPr>
          </a:p>
        </p:txBody>
      </p:sp>
      <p:pic>
        <p:nvPicPr>
          <p:cNvPr id="4" name="Obraz 4" descr="logo_stopka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7" y="129454"/>
            <a:ext cx="3552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96562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1361</Words>
  <Application>Microsoft Office PowerPoint</Application>
  <PresentationFormat>Panoramiczny</PresentationFormat>
  <Paragraphs>88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Motyw pakietu Office</vt:lpstr>
      <vt:lpstr>Rekompensaty za szkody wyrządzane przez ptaki Założenia projektu ustawy i rozporządzenia w kontekście odszkodowań  za straty wyrządzane w gospodarce rybackiej przez kormorany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Rolnictwa i Rozwoju Wsi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Działania UE</dc:title>
  <dc:creator>Kamińska Katarzyna</dc:creator>
  <cp:lastModifiedBy>Wawrzyniak Igor</cp:lastModifiedBy>
  <cp:revision>69</cp:revision>
  <dcterms:created xsi:type="dcterms:W3CDTF">2023-11-20T11:35:35Z</dcterms:created>
  <dcterms:modified xsi:type="dcterms:W3CDTF">2024-03-01T00:05:49Z</dcterms:modified>
</cp:coreProperties>
</file>