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1" r:id="rId1"/>
  </p:sldMasterIdLst>
  <p:notesMasterIdLst>
    <p:notesMasterId r:id="rId17"/>
  </p:notesMasterIdLst>
  <p:handoutMasterIdLst>
    <p:handoutMasterId r:id="rId18"/>
  </p:handoutMasterIdLst>
  <p:sldIdLst>
    <p:sldId id="257" r:id="rId2"/>
    <p:sldId id="426" r:id="rId3"/>
    <p:sldId id="427" r:id="rId4"/>
    <p:sldId id="428" r:id="rId5"/>
    <p:sldId id="443" r:id="rId6"/>
    <p:sldId id="439" r:id="rId7"/>
    <p:sldId id="440" r:id="rId8"/>
    <p:sldId id="441" r:id="rId9"/>
    <p:sldId id="431" r:id="rId10"/>
    <p:sldId id="432" r:id="rId11"/>
    <p:sldId id="433" r:id="rId12"/>
    <p:sldId id="442" r:id="rId13"/>
    <p:sldId id="436" r:id="rId14"/>
    <p:sldId id="437" r:id="rId15"/>
    <p:sldId id="435" r:id="rId16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sobucka Edyta" initials="K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90" autoAdjust="0"/>
    <p:restoredTop sz="90344" autoAdjust="0"/>
  </p:normalViewPr>
  <p:slideViewPr>
    <p:cSldViewPr>
      <p:cViewPr varScale="1">
        <p:scale>
          <a:sx n="59" d="100"/>
          <a:sy n="59" d="100"/>
        </p:scale>
        <p:origin x="988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400" cy="49426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426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3CA01F-6144-4BE2-851E-AC6F8410D9CF}" type="datetimeFigureOut">
              <a:rPr lang="pl-PL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3" y="9378408"/>
            <a:ext cx="2946400" cy="49426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9" y="9378408"/>
            <a:ext cx="2946400" cy="49426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8725AB-3FA0-45AC-A14C-5C75834079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822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400" cy="49426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426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FF4729-04C8-4148-BADC-F36C1ACFF87A}" type="datetimeFigureOut">
              <a:rPr lang="pl-PL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4" y="4689994"/>
            <a:ext cx="5438775" cy="4443650"/>
          </a:xfrm>
          <a:prstGeom prst="rect">
            <a:avLst/>
          </a:prstGeom>
        </p:spPr>
        <p:txBody>
          <a:bodyPr vert="horz" lIns="91422" tIns="45710" rIns="91422" bIns="4571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3" y="9378408"/>
            <a:ext cx="2946400" cy="49426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9" y="9378408"/>
            <a:ext cx="2946400" cy="49426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AB7CC9-0052-48FA-9DF1-6887FFBF8A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7626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AB7CC9-0052-48FA-9DF1-6887FFBF8AE3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0534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56A9D-3DA1-4A1D-A173-EBDF6E6DBCD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789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56A9D-3DA1-4A1D-A173-EBDF6E6DBCDA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157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56A9D-3DA1-4A1D-A173-EBDF6E6DBCD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546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56A9D-3DA1-4A1D-A173-EBDF6E6DBCDA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5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B9105-B331-4FC5-B65E-DA1FED0E4B39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C3FA0-2D6E-402D-B0FA-3DF4B455B89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00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83941-9837-4EBA-A1B1-74DDAB48A8F3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92727-69D2-419F-AEAE-A6FF7B575FF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6662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83941-9837-4EBA-A1B1-74DDAB48A8F3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92727-69D2-419F-AEAE-A6FF7B575FF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79689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83941-9837-4EBA-A1B1-74DDAB48A8F3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92727-69D2-419F-AEAE-A6FF7B575FF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18515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83941-9837-4EBA-A1B1-74DDAB48A8F3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92727-69D2-419F-AEAE-A6FF7B575FF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0461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83941-9837-4EBA-A1B1-74DDAB48A8F3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92727-69D2-419F-AEAE-A6FF7B575FF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313534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6CC03A-3E52-4F46-A611-C715C4BD6F84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58F22-70EC-4EE2-B9B6-996108A0E36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5696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489A4-0934-4843-861E-A9E8933C5F9D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96816-D0FF-4EB5-8E5C-F17B9A35399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968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9D1056-EE9A-4F0B-B10F-F29E46022C86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6BF4E-67DA-45BA-8C50-11B38FF40CC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40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B60DD0-74A8-42F6-987C-88D28ABD37D7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20777-9CCD-4ECF-A09A-4749CE984D50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96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83941-9837-4EBA-A1B1-74DDAB48A8F3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92727-69D2-419F-AEAE-A6FF7B575FF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16087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A4EE6E-752F-447C-AAD6-4AF1B1635CAF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2E88F-F98A-4FE2-B90A-B095612067C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16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9B3BE3-F376-4D0B-9ABE-3F9EA8B3B589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4AD5A-0F3E-4470-9B65-8B1F7639131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2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18E929-35FF-4E58-8140-E49DD99A8555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F37B6-1F70-40BC-AFEC-618B336E4E3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9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A03CC4-508F-4FA8-B33F-5A22880FD8BB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67D73-CF7E-455D-870B-FF28F4B8CF7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55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2375D-E422-4EE1-8BDE-8EA6C71F589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FF734E-D8DA-48C7-A0D2-17266469B414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81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183941-9837-4EBA-A1B1-74DDAB48A8F3}" type="datetime1">
              <a:rPr lang="pl-PL" smtClean="0"/>
              <a:pPr>
                <a:defRPr/>
              </a:pPr>
              <a:t>02.03.2024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F792727-69D2-419F-AEAE-A6FF7B575FF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18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  <p:sldLayoutId id="2147484253" r:id="rId12"/>
    <p:sldLayoutId id="2147484254" r:id="rId13"/>
    <p:sldLayoutId id="2147484255" r:id="rId14"/>
    <p:sldLayoutId id="2147484256" r:id="rId15"/>
    <p:sldLayoutId id="214748425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3020290" y="5517232"/>
            <a:ext cx="43067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7" algn="ctr">
              <a:buClr>
                <a:srgbClr val="2DA2BF"/>
              </a:buClr>
              <a:buSzPct val="68000"/>
              <a:defRPr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 Rybołówstwa </a:t>
            </a:r>
            <a:r>
              <a:rPr lang="pl-PL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MRiRW</a:t>
            </a: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algn="ctr">
              <a:buClr>
                <a:srgbClr val="2DA2BF"/>
              </a:buClr>
              <a:buSzPct val="68000"/>
              <a:defRPr/>
            </a:pP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algn="ctr">
              <a:buClr>
                <a:srgbClr val="2DA2BF"/>
              </a:buClr>
              <a:buSzPct val="68000"/>
              <a:defRPr/>
            </a:pP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Rytwiany</a:t>
            </a: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algn="ctr">
              <a:buClr>
                <a:srgbClr val="2DA2BF"/>
              </a:buClr>
              <a:buSzPct val="68000"/>
              <a:defRPr/>
            </a:pPr>
            <a:r>
              <a:rPr lang="pl-PL" sz="1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1-2 marca 2024 </a:t>
            </a:r>
            <a:r>
              <a:rPr lang="pl-PL" sz="1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r. </a:t>
            </a:r>
          </a:p>
        </p:txBody>
      </p:sp>
      <p:sp>
        <p:nvSpPr>
          <p:cNvPr id="13" name="Tytuł 1"/>
          <p:cNvSpPr>
            <a:spLocks noGrp="1"/>
          </p:cNvSpPr>
          <p:nvPr>
            <p:ph type="title"/>
          </p:nvPr>
        </p:nvSpPr>
        <p:spPr>
          <a:xfrm>
            <a:off x="450826" y="2420888"/>
            <a:ext cx="9225248" cy="1320800"/>
          </a:xfrm>
        </p:spPr>
        <p:txBody>
          <a:bodyPr>
            <a:normAutofit fontScale="90000"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Wdrażanie Priorytetu 2. Fundusze Europejskie dla Rybactwa 2021-2027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zakresie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akwakultury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16632"/>
            <a:ext cx="7742212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5257750" cy="648072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Inwestycje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akwakulturze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9336" y="836712"/>
            <a:ext cx="9073008" cy="5256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Beneficjentami będą podmioty prowadzące chów lub hodowlę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ryb.</a:t>
            </a:r>
            <a:endParaRPr 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finansowa poznaczona będzie na szeroko pojęte inwestycje w akwakulturze, obejmujące między innymi budowę nowych obiektów produkcji ryb i modernizację lub rozbudowę istniejących, a także zakup środków transportu, inwestycje w OZE, i wiele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innych.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wsparcia: </a:t>
            </a:r>
          </a:p>
          <a:p>
            <a:pPr marL="0" indent="0"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50 % kosztów kwalifikowalnych</a:t>
            </a:r>
          </a:p>
          <a:p>
            <a:pPr marL="0" indent="0"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60 % kosztów kwalifikowalnych w przypadku gdy inwestycja dotyczy młodego rybaka lub posiadacza certyfikatu gospodarstwa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ekologicznego.</a:t>
            </a:r>
            <a:endParaRPr 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Inwestycje zwiększające zdolności produkcyjne limit do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mln zł lub OZE zwiększenie do 25%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limitu. </a:t>
            </a:r>
            <a:endParaRPr 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Inwestycje niezwiększające zdolności produkcyjnych limit do </a:t>
            </a:r>
            <a:b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mln zł lub OZE do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mln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zł.</a:t>
            </a:r>
            <a:endParaRPr 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344" y="184324"/>
            <a:ext cx="6347713" cy="576064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Dywersyfikacja działalności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9336" y="908720"/>
            <a:ext cx="9001000" cy="56886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Beneficjenci to podmioty prowadzące chów lub hodowlę ryb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finansowa przeznaczona będzie na operacje mające na celu zwiększenie dochodowości gospodarstw akwakultury poprzez zróżnicowanie działalności gospodarczej i podjęcie dodatkowej, okołoprodukcyjnej działalności wspomagającej działalność podstawową lub zapewniające zwiększenie wartości dodanej produktów akwakultury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wsparcia: 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50 % kosztów kwalifikowalnych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60 % kosztów kwalifikowalnych w przypadku gdy inwestycja dotyczy młodego rybaka lub posiadacza certyfikatu gospodarstwa ekologicznego</a:t>
            </a:r>
          </a:p>
          <a:p>
            <a:pPr>
              <a:buFont typeface="Trebuchet MS" panose="020B0603020202020204" pitchFamily="34" charset="0"/>
              <a:buChar char="−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więcej niż 3 mln zł na jednego beneficjenta w ramach całego programu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5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7419" y="129729"/>
            <a:ext cx="6347713" cy="504056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Innowacje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7419" y="836712"/>
            <a:ext cx="9204385" cy="526216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przyznaje się grupie składającej się co najmniej z dwóch podmiotów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będących: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uczelnią prowadzącą badania naukowe lub prace rozwojowe w zakresie rybactwa lub instytutem badawczym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lub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instytutem naukowym lub pomocniczą jednostką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naukową,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prowadzącymi badania naukowe lub prace rozwojowe w zakresie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rybactwa</a:t>
            </a:r>
          </a:p>
          <a:p>
            <a:pPr marL="36195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 przypadku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projektów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pilotażowych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dodatkowo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stowarzyszeniem, fundacją oraz inną organizacją społeczną i zawodową,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realizującymi statutowe zadania w zakresie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rybactwa, uznaną organizacją producentów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związkiem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producentów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uznaną organizacją międzybranżową lub podmiotem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prowadzącym działalność w zakresie chowu lub hodowli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ryb.</a:t>
            </a:r>
          </a:p>
          <a:p>
            <a:pPr marL="361950" indent="-361950"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przeznaczona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będzie na projekty mające na celu wspieranie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wzmacniania rozwoju technologicznego, innowacji 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transferu wiedzy (projekty innowacyjne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pilotażowe)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wsparcia: </a:t>
            </a:r>
          </a:p>
          <a:p>
            <a:pPr marL="630238" indent="-268288" algn="just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innowacyjne do 100% zwrotu kosztów kwalifikowalnych nie więcej niż 5 mln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zł (beneficjentami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będą wyłącznie podmioty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publiczne)</a:t>
            </a:r>
          </a:p>
          <a:p>
            <a:pPr marL="630238" indent="-268288" algn="just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pilotażowe do 100% zwrotu kosztów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kwalifikowalnych 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więcej niż 2 mln zł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dla podmiotów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publicznych oraz do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75%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zwrotu kosztów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kwalifikowalnych 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więcej niż 2 mln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zł dla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podmiotów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niepublicznych. 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51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344" y="97582"/>
            <a:ext cx="7129958" cy="576064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Rekompensaty wodnośrodowiskowe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344" y="980728"/>
            <a:ext cx="9577064" cy="41757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Pomocy udziela się posiadaczowi obiektu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chowu lub hodowli ryb, który zobowiąże się do realizowania przez 5 lat wymogów wykraczających poza podstawowe zasady dobrej praktyki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rybackiej (min. obsady, obowiązek statystyczny, księga stawowa, dok.: nr wet., kurs dobrostan ryb, pozwolenie wodnoprawne lub potwierdzenie złożenia wniosku lub przedłużenia)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udzielana jest w ramach trzech pakietów: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Pakiet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 podstawowy obejmuje roczny całkowity przyrost masy ryb poniżej 1500 kg/ha powierzchni oraz wykaszanie koron grobli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szerokość nie mniejszą niż 1 m co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najmniej dwukrotnie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sezonie do 15 września –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1075,92 zł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rok/ha powierzchni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ogroblowanej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obiektu – podstawowy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Pakiet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rozszerzony, obejmujący produkcje dodatkowych cennych gatunków ryb w ilości co najmniej 3,75% masy rocznej produkcji karpi w danym obiekcie chowu lub hodowli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 –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283,43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zł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rok/ha powierzchni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ogroblowanej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obiektu oraz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utrzymanie i udostępnianie ścieżek edukacyjnych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942,12 zł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rok/ścieżkę edukacyjną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Pakiet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NATURA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–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183,08 zł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rok/ha powierzchni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ogroblowanej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9336" y="118964"/>
            <a:ext cx="6347713" cy="576064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Ochrona zasobów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genetycznych i budowa banku genów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3352" y="1618209"/>
            <a:ext cx="9433048" cy="5256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ochrony zasobów genetycznych pomoc przysługuje dysponentom oryginalnych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linii genetycznych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ryb, a w przypadku budowy banku genów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instytutom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badawczym prowadzącym badania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zakresie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rybactwa.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ochrony zasobów genetycznych pomoc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 poznaczona będzie na operacje mające na celu zachowanie oryginalnych genotypów czystych linii ryb hodowlanych lub zagrożonych populacji ryb dziko żyjących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poprzez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dopłaty do utrzymania tarlaków/selektów, utrzymanie materiału genetycznego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testy genetyczne.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budowy banku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 poznaczona będzie na realizację programu „Budowa banku genów” mającego na celu utworzenie banku nasienia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oryginalnych czystych linii ryb hodowlanych lub zagrożonych populacji ryb dziko żyjących (działanie inwestycyjne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4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  <p:sp>
        <p:nvSpPr>
          <p:cNvPr id="7" name="Symbol zastępczy zawartości 1"/>
          <p:cNvSpPr>
            <a:spLocks noGrp="1"/>
          </p:cNvSpPr>
          <p:nvPr>
            <p:ph idx="1"/>
          </p:nvPr>
        </p:nvSpPr>
        <p:spPr>
          <a:xfrm>
            <a:off x="4151785" y="2060848"/>
            <a:ext cx="3673053" cy="10477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sz="2800" b="1" dirty="0"/>
          </a:p>
          <a:p>
            <a:pPr marL="0" indent="0" algn="ctr">
              <a:buNone/>
              <a:defRPr/>
            </a:pPr>
            <a:r>
              <a:rPr lang="pl-PL" sz="3200" i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Dziękuję za uwagę</a:t>
            </a:r>
          </a:p>
        </p:txBody>
      </p:sp>
      <p:sp>
        <p:nvSpPr>
          <p:cNvPr id="2" name="Prostokąt 1"/>
          <p:cNvSpPr/>
          <p:nvPr/>
        </p:nvSpPr>
        <p:spPr>
          <a:xfrm>
            <a:off x="5303912" y="36450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i="1" dirty="0" smtClean="0"/>
              <a:t>Adam Sudyk</a:t>
            </a:r>
            <a:endParaRPr lang="pl-PL" i="1" dirty="0"/>
          </a:p>
          <a:p>
            <a:endParaRPr lang="pl-PL" dirty="0" smtClean="0"/>
          </a:p>
          <a:p>
            <a:r>
              <a:rPr lang="pl-PL" dirty="0" smtClean="0"/>
              <a:t>DEPARTAMENT </a:t>
            </a:r>
            <a:r>
              <a:rPr lang="pl-PL" dirty="0"/>
              <a:t>RYBOŁÓWSTWA</a:t>
            </a:r>
          </a:p>
          <a:p>
            <a:r>
              <a:rPr lang="pl-PL" dirty="0" err="1"/>
              <a:t>MRiRW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27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1384" y="44624"/>
            <a:ext cx="6347713" cy="98072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EFMRA – Europejski Fundusz Morski, Rybacki i Akwakultury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5360" y="1196752"/>
            <a:ext cx="936104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EFMRA opiera się na 4 priorytetach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Wspieranie zrównoważonego rybołówstwa oraz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odbudowy i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ochrony żywych zasobów wodnych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Wspieranie zrównoważonej działalności w zakresie akwakultury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oraz przetwarzania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wprowadzania do obrotu produktów rybołówstwa i akwakultury, przyczyniając się w ten sposób do bezpieczeństwa żywnościowego w Unii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Sprzyjanie zrównoważonej niebieskiej gospodarce na obszarach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przybrzeżnych, wyspiarskich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śródlądowych oraz wspieranie rozwoju społeczności rybackich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sektora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akwakultury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Wzmocnienie międzynarodowego zarządzania oceanami oraz przyczynienie się do zapewnienia bezpieczeństwa i czystości mórz i oceanów, ochrony na nich, a także zrównoważonego zarządzania nimi</a:t>
            </a:r>
          </a:p>
          <a:p>
            <a:pPr>
              <a:buFont typeface="+mj-lt"/>
              <a:buAutoNum type="arabicPeriod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Budżet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EFMRA na lata 2021-2027 wynosi: 6,108 mld euro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Budżet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dla Polski – 731 982 790 euro (70% UE / 30% PL)</a:t>
            </a:r>
          </a:p>
          <a:p>
            <a:pPr marL="0" indent="0" algn="just">
              <a:buNone/>
            </a:pPr>
            <a:endParaRPr lang="pl-PL" sz="2100" dirty="0"/>
          </a:p>
          <a:p>
            <a:pPr algn="just"/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2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3352" y="116632"/>
            <a:ext cx="6347713" cy="98072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operacje 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ramach Priorytetu 2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3352" y="1412776"/>
            <a:ext cx="9217024" cy="482453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Kapitał ludzki (grupy operacji: edukacja i promocja, szkolenia i konferencje, ubezpieczenie zasobów akwakultury)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Inwestycje i innowacje w akwakulturze (grupy operacji: inwestycje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akwakulturze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dywersyfikacja działalności, innowacje)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Akwakultura środowiskowa (grupy operacji: rekompensaty wodnośrodowiskowe, ochrona zasobów genetycznych, budowa banku genów)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Organizacje producentów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Inwestycje w przetwórstwie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Zmniejszenie oddziaływania przetwórstwa na środowisko</a:t>
            </a:r>
          </a:p>
          <a:p>
            <a:pPr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Świadomy konsument</a:t>
            </a:r>
          </a:p>
          <a:p>
            <a:pPr marL="0" indent="0">
              <a:buNone/>
            </a:pPr>
            <a:endParaRPr lang="pl-PL" sz="1900" dirty="0"/>
          </a:p>
          <a:p>
            <a:endParaRPr lang="pl-PL" sz="19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3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  <p:graphicFrame>
        <p:nvGraphicFramePr>
          <p:cNvPr id="10" name="Symbol zastępczy zawartości 4">
            <a:extLst>
              <a:ext uri="{FF2B5EF4-FFF2-40B4-BE49-F238E27FC236}">
                <a16:creationId xmlns:a16="http://schemas.microsoft.com/office/drawing/2014/main" id="{3CD100F5-478F-92D9-1191-B28DD363EB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302562"/>
              </p:ext>
            </p:extLst>
          </p:nvPr>
        </p:nvGraphicFramePr>
        <p:xfrm>
          <a:off x="2" y="3"/>
          <a:ext cx="9912425" cy="5880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8449">
                  <a:extLst>
                    <a:ext uri="{9D8B030D-6E8A-4147-A177-3AD203B41FA5}">
                      <a16:colId xmlns:a16="http://schemas.microsoft.com/office/drawing/2014/main" val="4106539437"/>
                    </a:ext>
                  </a:extLst>
                </a:gridCol>
                <a:gridCol w="2321988">
                  <a:extLst>
                    <a:ext uri="{9D8B030D-6E8A-4147-A177-3AD203B41FA5}">
                      <a16:colId xmlns:a16="http://schemas.microsoft.com/office/drawing/2014/main" val="186496289"/>
                    </a:ext>
                  </a:extLst>
                </a:gridCol>
                <a:gridCol w="2321988">
                  <a:extLst>
                    <a:ext uri="{9D8B030D-6E8A-4147-A177-3AD203B41FA5}">
                      <a16:colId xmlns:a16="http://schemas.microsoft.com/office/drawing/2014/main" val="1831504909"/>
                    </a:ext>
                  </a:extLst>
                </a:gridCol>
              </a:tblGrid>
              <a:tr h="6987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AKWAKULTURA</a:t>
                      </a:r>
                      <a:endParaRPr lang="pl-PL" sz="1500" b="1" i="0" u="none" strike="noStrike" dirty="0">
                        <a:solidFill>
                          <a:schemeClr val="tx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204 364 </a:t>
                      </a:r>
                      <a:r>
                        <a:rPr lang="pl-PL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280,00 [EUR]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919 639 </a:t>
                      </a:r>
                      <a:r>
                        <a:rPr lang="pl-PL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  <a:r>
                        <a:rPr lang="pl-PL" sz="1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pl-PL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[PLN]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57759506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Działanie 2.1. Kapitał ludzki </a:t>
                      </a:r>
                      <a:endParaRPr lang="pl-PL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17 000 000,00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76 500 000,00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19352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Edukacja i promocja</a:t>
                      </a:r>
                      <a:r>
                        <a:rPr lang="pl-PL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2492479958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Szkolenia i konferencje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31 500 000,00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1821864642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Ubezpieczenie zasobów akwakultury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783491240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Działanie 2.2. Inwestycje w akwakulturze </a:t>
                      </a:r>
                      <a:endParaRPr lang="pl-PL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112 489 280,00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506 201 760,00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152986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Inwestycje w akwakulturze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82 489 280,00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371 201 760,00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2613517440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Dywersyfikacja działalności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67 500 000,00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40083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Innowacje 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67 500 000,00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95322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Działanie 2.3. Akwakultura środowiskowa </a:t>
                      </a:r>
                      <a:endParaRPr lang="pl-PL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74 875 000,00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336 937 500,00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332934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Rekompensaty wodnośrodowiskowe 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72 075 000,00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324 337 500,00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2288636373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Ochrona zasobów genetycznych 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2437021244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pl-PL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Budowa banku genów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10" marR="5110" marT="5110" marB="0" anchor="ctr"/>
                </a:tc>
                <a:extLst>
                  <a:ext uri="{0D108BD9-81ED-4DB2-BD59-A6C34878D82A}">
                    <a16:rowId xmlns:a16="http://schemas.microsoft.com/office/drawing/2014/main" val="3057078969"/>
                  </a:ext>
                </a:extLst>
              </a:tr>
            </a:tbl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7392144" y="5881134"/>
            <a:ext cx="19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* 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Kurs 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 - 4,5 zł </a:t>
            </a:r>
          </a:p>
        </p:txBody>
      </p:sp>
    </p:spTree>
    <p:extLst>
      <p:ext uri="{BB962C8B-B14F-4D97-AF65-F5344CB8AC3E}">
        <p14:creationId xmlns:p14="http://schemas.microsoft.com/office/powerpoint/2010/main" val="12108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0902" y="-584200"/>
            <a:ext cx="10465723" cy="71180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4000" b="1" dirty="0" smtClean="0">
                <a:solidFill>
                  <a:srgbClr val="002060"/>
                </a:solidFill>
              </a:rPr>
              <a:t>      </a:t>
            </a:r>
            <a:endParaRPr lang="pl-PL" sz="4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b="1" dirty="0" smtClean="0"/>
              <a:t>Tabela </a:t>
            </a:r>
            <a:r>
              <a:rPr lang="pl-PL" b="1" dirty="0"/>
              <a:t>z </a:t>
            </a:r>
            <a:r>
              <a:rPr lang="pl-PL" b="1" dirty="0" smtClean="0"/>
              <a:t>realokacji </a:t>
            </a:r>
            <a:endParaRPr lang="pl-PL" b="1" dirty="0" smtClean="0"/>
          </a:p>
          <a:p>
            <a:pPr marL="0" indent="0">
              <a:buNone/>
            </a:pPr>
            <a:endParaRPr lang="pl-PL" dirty="0">
              <a:solidFill>
                <a:schemeClr val="accent5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12597"/>
              </p:ext>
            </p:extLst>
          </p:nvPr>
        </p:nvGraphicFramePr>
        <p:xfrm>
          <a:off x="767408" y="1268761"/>
          <a:ext cx="9000999" cy="4592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1333">
                  <a:extLst>
                    <a:ext uri="{9D8B030D-6E8A-4147-A177-3AD203B41FA5}">
                      <a16:colId xmlns:a16="http://schemas.microsoft.com/office/drawing/2014/main" val="3291231913"/>
                    </a:ext>
                  </a:extLst>
                </a:gridCol>
                <a:gridCol w="1969557">
                  <a:extLst>
                    <a:ext uri="{9D8B030D-6E8A-4147-A177-3AD203B41FA5}">
                      <a16:colId xmlns:a16="http://schemas.microsoft.com/office/drawing/2014/main" val="1355221182"/>
                    </a:ext>
                  </a:extLst>
                </a:gridCol>
                <a:gridCol w="1969557">
                  <a:extLst>
                    <a:ext uri="{9D8B030D-6E8A-4147-A177-3AD203B41FA5}">
                      <a16:colId xmlns:a16="http://schemas.microsoft.com/office/drawing/2014/main" val="2276241310"/>
                    </a:ext>
                  </a:extLst>
                </a:gridCol>
                <a:gridCol w="1970552">
                  <a:extLst>
                    <a:ext uri="{9D8B030D-6E8A-4147-A177-3AD203B41FA5}">
                      <a16:colId xmlns:a16="http://schemas.microsoft.com/office/drawing/2014/main" val="3289882322"/>
                    </a:ext>
                  </a:extLst>
                </a:gridCol>
              </a:tblGrid>
              <a:tr h="733002"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Operacja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Obecna alokacja [euro]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Alokacja po zmianie [euro]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Różnica </a:t>
                      </a:r>
                    </a:p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[euro]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408756805"/>
                  </a:ext>
                </a:extLst>
              </a:tr>
              <a:tr h="567321"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2.1.2. Szkolenia i konferencje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7 000 000,00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5 000 000,00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2 000 000,00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997249293"/>
                  </a:ext>
                </a:extLst>
              </a:tr>
              <a:tr h="312299"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2.1.3. Ubezpieczenia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4 000 000,00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1</a:t>
                      </a:r>
                      <a:r>
                        <a:rPr lang="pl-PL" sz="1600" b="1" dirty="0" smtClean="0">
                          <a:effectLst/>
                        </a:rPr>
                        <a:t> </a:t>
                      </a:r>
                      <a:r>
                        <a:rPr lang="pl-PL" sz="1600" b="1" dirty="0">
                          <a:effectLst/>
                        </a:rPr>
                        <a:t>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3</a:t>
                      </a:r>
                      <a:r>
                        <a:rPr lang="pl-PL" sz="1600" b="1" dirty="0" smtClean="0">
                          <a:effectLst/>
                        </a:rPr>
                        <a:t> </a:t>
                      </a:r>
                      <a:r>
                        <a:rPr lang="pl-PL" sz="1600" b="1" dirty="0">
                          <a:effectLst/>
                        </a:rPr>
                        <a:t>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757768430"/>
                  </a:ext>
                </a:extLst>
              </a:tr>
              <a:tr h="1134641"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2.2.1.2. Inwestycje w redukcję zużycia energii i poprawę sprawności energetycznej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37 000 000,00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effectLst/>
                        </a:rPr>
                        <a:t>35 </a:t>
                      </a:r>
                      <a:r>
                        <a:rPr lang="pl-PL" sz="1600" b="1" dirty="0">
                          <a:effectLst/>
                        </a:rPr>
                        <a:t>4</a:t>
                      </a:r>
                      <a:r>
                        <a:rPr lang="pl-PL" sz="1600" b="1" dirty="0" smtClean="0">
                          <a:effectLst/>
                        </a:rPr>
                        <a:t>00 </a:t>
                      </a:r>
                      <a:r>
                        <a:rPr lang="pl-PL" sz="1600" b="1" dirty="0">
                          <a:effectLst/>
                        </a:rPr>
                        <a:t>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effectLst/>
                        </a:rPr>
                        <a:t>1 600 000,00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571585817"/>
                  </a:ext>
                </a:extLst>
              </a:tr>
              <a:tr h="639056"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2.2.2. Innowacje i projekty pilotażowe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15 000 000,00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effectLst/>
                        </a:rPr>
                        <a:t>10 800 </a:t>
                      </a:r>
                      <a:r>
                        <a:rPr lang="pl-PL" sz="1600" b="1" dirty="0">
                          <a:effectLst/>
                        </a:rPr>
                        <a:t>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effectLst/>
                        </a:rPr>
                        <a:t>4 200 </a:t>
                      </a:r>
                      <a:r>
                        <a:rPr lang="pl-PL" sz="1600" b="1" dirty="0">
                          <a:effectLst/>
                        </a:rPr>
                        <a:t>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628121793"/>
                  </a:ext>
                </a:extLst>
              </a:tr>
              <a:tr h="567321"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2.4. Organizacje producentów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</a:rPr>
                        <a:t>27 599 770,00</a:t>
                      </a:r>
                      <a:endParaRPr lang="pl-PL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25 599 770,00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2 000 000,00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794060413"/>
                  </a:ext>
                </a:extLst>
              </a:tr>
              <a:tr h="639056"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2.3.1. Rekompensaty wodnośrodowiskowe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72 075 </a:t>
                      </a:r>
                      <a:r>
                        <a:rPr lang="pl-PL" sz="1600" b="1" dirty="0" smtClean="0">
                          <a:effectLst/>
                        </a:rPr>
                        <a:t>000,00</a:t>
                      </a:r>
                      <a:r>
                        <a:rPr lang="pl-PL" sz="1600" b="1" dirty="0">
                          <a:effectLst/>
                        </a:rPr>
                        <a:t> 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84 875 000,00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25200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</a:rPr>
                        <a:t>12 800 000,00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67882052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04975" y="2781462"/>
            <a:ext cx="16655812" cy="76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37767" y="548554"/>
            <a:ext cx="11907375" cy="2252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9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294" y="99379"/>
            <a:ext cx="6347713" cy="648072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Edukacja 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promocja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4294" y="870658"/>
            <a:ext cx="8942453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przyznaje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się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grupie składającej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się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najmniej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dwóch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podmiotów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będących uczelnią prowadzącą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badania naukowe lub prace rozwojowe w zakresie rybactwa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lub szkołą ponadpodstawową kształcącą w zakresie rybactwa.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przeznaczona jest na realizacje programów edukacyjno-promocyjnych i będzie obejmować:</a:t>
            </a:r>
          </a:p>
          <a:p>
            <a:pPr marL="7159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organizację kampanii informacyjno-promocyjnych, w tym tworzenie materiałów multimedialnych, wynajęcie agencji medialnej lub zakup emisji ogłoszeń </a:t>
            </a:r>
          </a:p>
          <a:p>
            <a:pPr marL="7159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szkół lub uczelni w zakresie zakupu sprzętu lub materiałów naukowo-dydaktycznych</a:t>
            </a:r>
          </a:p>
          <a:p>
            <a:pPr marL="7159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szkół lub uczelni w zakresie adaptacji lub remontu pomieszczeń dydaktycznych lub mieszkalnych</a:t>
            </a:r>
          </a:p>
          <a:p>
            <a:pPr marL="7159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praktyki rybackie uczniów lub studentów</a:t>
            </a:r>
          </a:p>
          <a:p>
            <a:pPr marL="7159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szkół lub uczelni w zakresie kosztów nauki ucznia lub studenta</a:t>
            </a:r>
          </a:p>
          <a:p>
            <a:pPr marL="7159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stypendium udzielane uczniowi szkoły ponadpodstawowej lub studentowi uczelni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1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294" y="99379"/>
            <a:ext cx="6347713" cy="648072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Edukacja 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promocja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7804" y="764704"/>
            <a:ext cx="9316528" cy="567060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wsparcia: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100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zwrotu kosztów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kwalifikowalnych, jednak nie więcej niż do:</a:t>
            </a:r>
          </a:p>
          <a:p>
            <a:pPr marL="6270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sumy kosztów kwalifikowalnych przewidzianych na realizację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programu – w przypadku kampanii informacyjno-promocyjnych,</a:t>
            </a:r>
          </a:p>
          <a:p>
            <a:pPr marL="627063" indent="-354013">
              <a:buFont typeface="Wingdings" panose="05000000000000000000" pitchFamily="2" charset="2"/>
              <a:buChar char="§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sumy kosztów kwalifikowalnych przewidzianych na realizację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programu – w przypadku zakupu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sprzętu lub materiałów naukowo-dydaktycznych,</a:t>
            </a:r>
          </a:p>
          <a:p>
            <a:pPr marL="627063" indent="-354013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50% kwoty minimalnego wynagrodzenia za pracę w przeliczeniu na jednego ucznia lub studenta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miesięcznie – w przypadku odbywania praktyk rybackich,</a:t>
            </a:r>
          </a:p>
          <a:p>
            <a:pPr marL="627063" indent="-354013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30% kwoty minimalnego wynagrodzenia za pracę w przeliczeniu na jednego ucznia lub studenta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miesięcznie – w przypadku stypendiów dla uczniów,</a:t>
            </a:r>
          </a:p>
          <a:p>
            <a:pPr marL="627063" indent="-354013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35% kwoty minimalnego wynagrodzenia za pracę w przeliczeniu na jednego ucznia lub studenta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miesięcznie – w przypadku stypendiów dla studentów. 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90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zwrotu kosztów kwalifikowalnych nie więcej niż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1 500 000 zł na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operację – w przypadku dofinansowania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szkół ponadpodstawowych lub uczelni w zakresie adaptacji lub remontu pomieszczeń dydaktycznych lub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mieszkalnych.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podstawie stawek jednostkowych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wysokości 20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kwoty minimalnego wynagrodzenia za pracę w przeliczeniu na jednego ucznia lub studenta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miesięcznie – w przypadku dofinansowania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szkół ponadpodstawowych lub uczelni w zakresie kosztów nauki ucznia lub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studenta.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0549" y="179896"/>
            <a:ext cx="6347713" cy="648072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Szkolenia i konferencje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4067" y="980728"/>
            <a:ext cx="9204385" cy="525658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Beneficjenci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szkoły ponadpodstawowe,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uczelnie,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instytuty badawcze, kształcące lub prowadzące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badania 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zakresie rybactwa oraz organizacje rybackie, stowarzyszenia, fundacje,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podmioty prowadzące działalność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zakresie chowu lub hodowli ryb oraz konsorcja wymienionych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podmiotów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 przeznaczona będzie na organizację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szkoleń, konferencji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tym cyklicznych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realizacje programów doradczych lub zakup usług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doradczych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wsparcia do: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nie więcej niż 200 000 zł w przypadku organizacji szkoleń lub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konferencji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nie więcej niż 200 000 zł, w przypadku organizacji szkoleń lub konferencji przez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uznane organizacje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rybackie lub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konsorcja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nie więcej niż 2 500 000 zł na jedną operację, w przypadku organizacji szkoleń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lub konferencji cyklicznych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nie więcej niż 2 000 000 zł na jedną operację, w przypadku programów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doradczych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50% nie więcej niż 30 000 zł, w przypadku zakupu usług doradczych</a:t>
            </a:r>
          </a:p>
          <a:p>
            <a:pPr marL="0" indent="0"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9336" y="188640"/>
            <a:ext cx="7273974" cy="576064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Ubezpieczenie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zasobów akwakultury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3352" y="1268760"/>
            <a:ext cx="9021445" cy="3600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Beneficjentami będą podmioty prowadzące działalność </a:t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zakresie chowu lub hodowli ryb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finansowa poznaczona będzie na dofinansowanie do składek ubezpieczenia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wsparcia do: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50% zwrotu kosztów kwalifikowalnych w przypadku podmiotów indywidualnych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75% zwrotu kosztów kwalifikowalnych w przypadku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uznanych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organizacji producentów ryb albo ich związków lub uznanych organizacji międzybranżowych realizujących statutowe zadania w zakresie rybactwa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6237312"/>
            <a:ext cx="5184575" cy="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1987</TotalTime>
  <Words>1636</Words>
  <Application>Microsoft Office PowerPoint</Application>
  <PresentationFormat>Panoramiczny</PresentationFormat>
  <Paragraphs>174</Paragraphs>
  <Slides>15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</vt:lpstr>
      <vt:lpstr>Wingdings 3</vt:lpstr>
      <vt:lpstr>Faseta</vt:lpstr>
      <vt:lpstr>Wdrażanie Priorytetu 2. Fundusze Europejskie dla Rybactwa 2021-2027  w zakresie akwakultury </vt:lpstr>
      <vt:lpstr>EFMRA – Europejski Fundusz Morski, Rybacki i Akwakultury</vt:lpstr>
      <vt:lpstr>Działania i operacje w ramach Priorytetu 2 </vt:lpstr>
      <vt:lpstr>Prezentacja programu PowerPoint</vt:lpstr>
      <vt:lpstr>Prezentacja programu PowerPoint</vt:lpstr>
      <vt:lpstr>Edukacja i promocja </vt:lpstr>
      <vt:lpstr>Edukacja i promocja </vt:lpstr>
      <vt:lpstr>Szkolenia i konferencje</vt:lpstr>
      <vt:lpstr>Ubezpieczenie zasobów akwakultury</vt:lpstr>
      <vt:lpstr>Inwestycje w akwakulturze  </vt:lpstr>
      <vt:lpstr>Dywersyfikacja działalności  </vt:lpstr>
      <vt:lpstr>Innowacje</vt:lpstr>
      <vt:lpstr>Rekompensaty wodnośrodowiskowe</vt:lpstr>
      <vt:lpstr>Ochrona zasobów genetycznych i budowa banku genów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Etapy uruchamiania  i realizacji</dc:title>
  <dc:creator>Szymon Marciniak</dc:creator>
  <cp:lastModifiedBy>Sudyk Adam</cp:lastModifiedBy>
  <cp:revision>747</cp:revision>
  <cp:lastPrinted>2022-09-21T05:43:52Z</cp:lastPrinted>
  <dcterms:created xsi:type="dcterms:W3CDTF">2012-08-13T09:03:08Z</dcterms:created>
  <dcterms:modified xsi:type="dcterms:W3CDTF">2024-03-02T08:31:35Z</dcterms:modified>
</cp:coreProperties>
</file>