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57" r:id="rId8"/>
    <p:sldId id="258" r:id="rId9"/>
    <p:sldId id="259" r:id="rId10"/>
    <p:sldId id="260" r:id="rId11"/>
    <p:sldId id="261" r:id="rId12"/>
    <p:sldId id="262" r:id="rId13"/>
    <p:sldId id="264" r:id="rId14"/>
    <p:sldId id="26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" y="5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osław Kuczyński" userId="c48506907b828311" providerId="LiveId" clId="{C62A7DEC-5485-4E7B-BF28-ED8B19D372C5}"/>
    <pc:docChg chg="custSel addSld delSld modSld">
      <pc:chgData name="Mirosław Kuczyński" userId="c48506907b828311" providerId="LiveId" clId="{C62A7DEC-5485-4E7B-BF28-ED8B19D372C5}" dt="2023-11-23T19:17:50.625" v="588" actId="14861"/>
      <pc:docMkLst>
        <pc:docMk/>
      </pc:docMkLst>
      <pc:sldChg chg="addSp modSp mod">
        <pc:chgData name="Mirosław Kuczyński" userId="c48506907b828311" providerId="LiveId" clId="{C62A7DEC-5485-4E7B-BF28-ED8B19D372C5}" dt="2023-11-23T17:27:44.810" v="1" actId="1076"/>
        <pc:sldMkLst>
          <pc:docMk/>
          <pc:sldMk cId="884789199" sldId="256"/>
        </pc:sldMkLst>
        <pc:picChg chg="add mod">
          <ac:chgData name="Mirosław Kuczyński" userId="c48506907b828311" providerId="LiveId" clId="{C62A7DEC-5485-4E7B-BF28-ED8B19D372C5}" dt="2023-11-23T17:27:44.810" v="1" actId="1076"/>
          <ac:picMkLst>
            <pc:docMk/>
            <pc:sldMk cId="884789199" sldId="256"/>
            <ac:picMk id="4" creationId="{813E44D3-9608-AA0C-8CBE-3BC56C82777E}"/>
          </ac:picMkLst>
        </pc:picChg>
      </pc:sldChg>
      <pc:sldChg chg="addSp modSp mod">
        <pc:chgData name="Mirosław Kuczyński" userId="c48506907b828311" providerId="LiveId" clId="{C62A7DEC-5485-4E7B-BF28-ED8B19D372C5}" dt="2023-11-23T18:59:46.756" v="7" actId="1076"/>
        <pc:sldMkLst>
          <pc:docMk/>
          <pc:sldMk cId="1429763303" sldId="265"/>
        </pc:sldMkLst>
        <pc:picChg chg="mod">
          <ac:chgData name="Mirosław Kuczyński" userId="c48506907b828311" providerId="LiveId" clId="{C62A7DEC-5485-4E7B-BF28-ED8B19D372C5}" dt="2023-11-23T18:59:39.967" v="4" actId="1076"/>
          <ac:picMkLst>
            <pc:docMk/>
            <pc:sldMk cId="1429763303" sldId="265"/>
            <ac:picMk id="3" creationId="{8BB94F2A-C6EA-B92E-455C-B336992F920B}"/>
          </ac:picMkLst>
        </pc:picChg>
        <pc:picChg chg="mod">
          <ac:chgData name="Mirosław Kuczyński" userId="c48506907b828311" providerId="LiveId" clId="{C62A7DEC-5485-4E7B-BF28-ED8B19D372C5}" dt="2023-11-23T18:59:46.756" v="7" actId="1076"/>
          <ac:picMkLst>
            <pc:docMk/>
            <pc:sldMk cId="1429763303" sldId="265"/>
            <ac:picMk id="5" creationId="{0B2EF7E5-4534-16C8-76B3-CE16E73D8024}"/>
          </ac:picMkLst>
        </pc:picChg>
        <pc:picChg chg="add mod">
          <ac:chgData name="Mirosław Kuczyński" userId="c48506907b828311" providerId="LiveId" clId="{C62A7DEC-5485-4E7B-BF28-ED8B19D372C5}" dt="2023-11-23T18:59:44.391" v="6" actId="1076"/>
          <ac:picMkLst>
            <pc:docMk/>
            <pc:sldMk cId="1429763303" sldId="265"/>
            <ac:picMk id="1026" creationId="{4F4A6E1E-5079-2FD4-5397-64A735238D38}"/>
          </ac:picMkLst>
        </pc:picChg>
      </pc:sldChg>
      <pc:sldChg chg="new del">
        <pc:chgData name="Mirosław Kuczyński" userId="c48506907b828311" providerId="LiveId" clId="{C62A7DEC-5485-4E7B-BF28-ED8B19D372C5}" dt="2023-11-23T19:00:02.429" v="9" actId="47"/>
        <pc:sldMkLst>
          <pc:docMk/>
          <pc:sldMk cId="3086922089" sldId="266"/>
        </pc:sldMkLst>
      </pc:sldChg>
      <pc:sldChg chg="modSp new mod">
        <pc:chgData name="Mirosław Kuczyński" userId="c48506907b828311" providerId="LiveId" clId="{C62A7DEC-5485-4E7B-BF28-ED8B19D372C5}" dt="2023-11-23T19:07:13.632" v="539" actId="207"/>
        <pc:sldMkLst>
          <pc:docMk/>
          <pc:sldMk cId="3472103082" sldId="266"/>
        </pc:sldMkLst>
        <pc:spChg chg="mod">
          <ac:chgData name="Mirosław Kuczyński" userId="c48506907b828311" providerId="LiveId" clId="{C62A7DEC-5485-4E7B-BF28-ED8B19D372C5}" dt="2023-11-23T19:02:16.545" v="156" actId="20577"/>
          <ac:spMkLst>
            <pc:docMk/>
            <pc:sldMk cId="3472103082" sldId="266"/>
            <ac:spMk id="2" creationId="{B31FCC43-0669-A965-EF83-98A40A769B13}"/>
          </ac:spMkLst>
        </pc:spChg>
        <pc:spChg chg="mod">
          <ac:chgData name="Mirosław Kuczyński" userId="c48506907b828311" providerId="LiveId" clId="{C62A7DEC-5485-4E7B-BF28-ED8B19D372C5}" dt="2023-11-23T19:07:13.632" v="539" actId="207"/>
          <ac:spMkLst>
            <pc:docMk/>
            <pc:sldMk cId="3472103082" sldId="266"/>
            <ac:spMk id="3" creationId="{14F74E64-71FC-9636-555A-70DBE6C55951}"/>
          </ac:spMkLst>
        </pc:spChg>
      </pc:sldChg>
      <pc:sldChg chg="addSp modSp new">
        <pc:chgData name="Mirosław Kuczyński" userId="c48506907b828311" providerId="LiveId" clId="{C62A7DEC-5485-4E7B-BF28-ED8B19D372C5}" dt="2023-11-23T19:14:43.385" v="558" actId="1076"/>
        <pc:sldMkLst>
          <pc:docMk/>
          <pc:sldMk cId="1442416055" sldId="267"/>
        </pc:sldMkLst>
        <pc:picChg chg="add mod">
          <ac:chgData name="Mirosław Kuczyński" userId="c48506907b828311" providerId="LiveId" clId="{C62A7DEC-5485-4E7B-BF28-ED8B19D372C5}" dt="2023-11-23T19:09:55.141" v="548" actId="1076"/>
          <ac:picMkLst>
            <pc:docMk/>
            <pc:sldMk cId="1442416055" sldId="267"/>
            <ac:picMk id="2050" creationId="{2A38BDE5-9090-F325-8A77-A3FDD965D374}"/>
          </ac:picMkLst>
        </pc:picChg>
        <pc:picChg chg="add mod">
          <ac:chgData name="Mirosław Kuczyński" userId="c48506907b828311" providerId="LiveId" clId="{C62A7DEC-5485-4E7B-BF28-ED8B19D372C5}" dt="2023-11-23T19:09:57.544" v="549" actId="1076"/>
          <ac:picMkLst>
            <pc:docMk/>
            <pc:sldMk cId="1442416055" sldId="267"/>
            <ac:picMk id="2052" creationId="{5624953D-D355-8265-4C20-B0568B6FBF54}"/>
          </ac:picMkLst>
        </pc:picChg>
        <pc:picChg chg="add mod">
          <ac:chgData name="Mirosław Kuczyński" userId="c48506907b828311" providerId="LiveId" clId="{C62A7DEC-5485-4E7B-BF28-ED8B19D372C5}" dt="2023-11-23T19:10:59.099" v="552" actId="1076"/>
          <ac:picMkLst>
            <pc:docMk/>
            <pc:sldMk cId="1442416055" sldId="267"/>
            <ac:picMk id="2054" creationId="{33D615F3-0B0A-60FA-F082-4F439307CC6A}"/>
          </ac:picMkLst>
        </pc:picChg>
        <pc:picChg chg="add mod">
          <ac:chgData name="Mirosław Kuczyński" userId="c48506907b828311" providerId="LiveId" clId="{C62A7DEC-5485-4E7B-BF28-ED8B19D372C5}" dt="2023-11-23T19:12:22.435" v="554" actId="1076"/>
          <ac:picMkLst>
            <pc:docMk/>
            <pc:sldMk cId="1442416055" sldId="267"/>
            <ac:picMk id="2056" creationId="{1894072F-3FA0-92A9-2A40-92830929A420}"/>
          </ac:picMkLst>
        </pc:picChg>
        <pc:picChg chg="add mod">
          <ac:chgData name="Mirosław Kuczyński" userId="c48506907b828311" providerId="LiveId" clId="{C62A7DEC-5485-4E7B-BF28-ED8B19D372C5}" dt="2023-11-23T19:13:03.086" v="556" actId="1076"/>
          <ac:picMkLst>
            <pc:docMk/>
            <pc:sldMk cId="1442416055" sldId="267"/>
            <ac:picMk id="2058" creationId="{8993273F-6AD8-B7BB-905C-0E8841318658}"/>
          </ac:picMkLst>
        </pc:picChg>
        <pc:picChg chg="add mod">
          <ac:chgData name="Mirosław Kuczyński" userId="c48506907b828311" providerId="LiveId" clId="{C62A7DEC-5485-4E7B-BF28-ED8B19D372C5}" dt="2023-11-23T19:14:43.385" v="558" actId="1076"/>
          <ac:picMkLst>
            <pc:docMk/>
            <pc:sldMk cId="1442416055" sldId="267"/>
            <ac:picMk id="2060" creationId="{E46542B8-66AE-92BB-41A0-3491A34D1A8A}"/>
          </ac:picMkLst>
        </pc:picChg>
      </pc:sldChg>
      <pc:sldChg chg="addSp delSp modSp add">
        <pc:chgData name="Mirosław Kuczyński" userId="c48506907b828311" providerId="LiveId" clId="{C62A7DEC-5485-4E7B-BF28-ED8B19D372C5}" dt="2023-11-23T19:16:39.927" v="578" actId="14861"/>
        <pc:sldMkLst>
          <pc:docMk/>
          <pc:sldMk cId="3154682733" sldId="268"/>
        </pc:sldMkLst>
        <pc:picChg chg="mod">
          <ac:chgData name="Mirosław Kuczyński" userId="c48506907b828311" providerId="LiveId" clId="{C62A7DEC-5485-4E7B-BF28-ED8B19D372C5}" dt="2023-11-23T19:16:00.929" v="570" actId="1076"/>
          <ac:picMkLst>
            <pc:docMk/>
            <pc:sldMk cId="3154682733" sldId="268"/>
            <ac:picMk id="2052" creationId="{5624953D-D355-8265-4C20-B0568B6FBF54}"/>
          </ac:picMkLst>
        </pc:picChg>
        <pc:picChg chg="add del mod">
          <ac:chgData name="Mirosław Kuczyński" userId="c48506907b828311" providerId="LiveId" clId="{C62A7DEC-5485-4E7B-BF28-ED8B19D372C5}" dt="2023-11-23T19:16:01.632" v="571"/>
          <ac:picMkLst>
            <pc:docMk/>
            <pc:sldMk cId="3154682733" sldId="268"/>
            <ac:picMk id="3074" creationId="{ECE81B83-52EA-5F7E-F77C-BDAF6A0A57C0}"/>
          </ac:picMkLst>
        </pc:picChg>
        <pc:picChg chg="add mod">
          <ac:chgData name="Mirosław Kuczyński" userId="c48506907b828311" providerId="LiveId" clId="{C62A7DEC-5485-4E7B-BF28-ED8B19D372C5}" dt="2023-11-23T19:16:39.927" v="578" actId="14861"/>
          <ac:picMkLst>
            <pc:docMk/>
            <pc:sldMk cId="3154682733" sldId="268"/>
            <ac:picMk id="3076" creationId="{5DFA5618-C582-8FF6-8F56-FA7853EE65B2}"/>
          </ac:picMkLst>
        </pc:picChg>
      </pc:sldChg>
      <pc:sldChg chg="delSp modSp add">
        <pc:chgData name="Mirosław Kuczyński" userId="c48506907b828311" providerId="LiveId" clId="{C62A7DEC-5485-4E7B-BF28-ED8B19D372C5}" dt="2023-11-23T19:17:50.625" v="588" actId="14861"/>
        <pc:sldMkLst>
          <pc:docMk/>
          <pc:sldMk cId="4239999588" sldId="269"/>
        </pc:sldMkLst>
        <pc:picChg chg="del">
          <ac:chgData name="Mirosław Kuczyński" userId="c48506907b828311" providerId="LiveId" clId="{C62A7DEC-5485-4E7B-BF28-ED8B19D372C5}" dt="2023-11-23T19:17:23.046" v="583" actId="478"/>
          <ac:picMkLst>
            <pc:docMk/>
            <pc:sldMk cId="4239999588" sldId="269"/>
            <ac:picMk id="2050" creationId="{2A38BDE5-9090-F325-8A77-A3FDD965D374}"/>
          </ac:picMkLst>
        </pc:picChg>
        <pc:picChg chg="del">
          <ac:chgData name="Mirosław Kuczyński" userId="c48506907b828311" providerId="LiveId" clId="{C62A7DEC-5485-4E7B-BF28-ED8B19D372C5}" dt="2023-11-23T19:17:28.516" v="585" actId="478"/>
          <ac:picMkLst>
            <pc:docMk/>
            <pc:sldMk cId="4239999588" sldId="269"/>
            <ac:picMk id="2052" creationId="{5624953D-D355-8265-4C20-B0568B6FBF54}"/>
          </ac:picMkLst>
        </pc:picChg>
        <pc:picChg chg="del">
          <ac:chgData name="Mirosław Kuczyński" userId="c48506907b828311" providerId="LiveId" clId="{C62A7DEC-5485-4E7B-BF28-ED8B19D372C5}" dt="2023-11-23T19:17:20.710" v="582" actId="478"/>
          <ac:picMkLst>
            <pc:docMk/>
            <pc:sldMk cId="4239999588" sldId="269"/>
            <ac:picMk id="2054" creationId="{33D615F3-0B0A-60FA-F082-4F439307CC6A}"/>
          </ac:picMkLst>
        </pc:picChg>
        <pc:picChg chg="del">
          <ac:chgData name="Mirosław Kuczyński" userId="c48506907b828311" providerId="LiveId" clId="{C62A7DEC-5485-4E7B-BF28-ED8B19D372C5}" dt="2023-11-23T19:17:25.961" v="584" actId="478"/>
          <ac:picMkLst>
            <pc:docMk/>
            <pc:sldMk cId="4239999588" sldId="269"/>
            <ac:picMk id="2056" creationId="{1894072F-3FA0-92A9-2A40-92830929A420}"/>
          </ac:picMkLst>
        </pc:picChg>
        <pc:picChg chg="del">
          <ac:chgData name="Mirosław Kuczyński" userId="c48506907b828311" providerId="LiveId" clId="{C62A7DEC-5485-4E7B-BF28-ED8B19D372C5}" dt="2023-11-23T19:17:15.664" v="580" actId="478"/>
          <ac:picMkLst>
            <pc:docMk/>
            <pc:sldMk cId="4239999588" sldId="269"/>
            <ac:picMk id="2058" creationId="{8993273F-6AD8-B7BB-905C-0E8841318658}"/>
          </ac:picMkLst>
        </pc:picChg>
        <pc:picChg chg="del">
          <ac:chgData name="Mirosław Kuczyński" userId="c48506907b828311" providerId="LiveId" clId="{C62A7DEC-5485-4E7B-BF28-ED8B19D372C5}" dt="2023-11-23T19:17:18.351" v="581" actId="478"/>
          <ac:picMkLst>
            <pc:docMk/>
            <pc:sldMk cId="4239999588" sldId="269"/>
            <ac:picMk id="2060" creationId="{E46542B8-66AE-92BB-41A0-3491A34D1A8A}"/>
          </ac:picMkLst>
        </pc:picChg>
        <pc:picChg chg="mod">
          <ac:chgData name="Mirosław Kuczyński" userId="c48506907b828311" providerId="LiveId" clId="{C62A7DEC-5485-4E7B-BF28-ED8B19D372C5}" dt="2023-11-23T19:17:50.625" v="588" actId="14861"/>
          <ac:picMkLst>
            <pc:docMk/>
            <pc:sldMk cId="4239999588" sldId="269"/>
            <ac:picMk id="3076" creationId="{5DFA5618-C582-8FF6-8F56-FA7853EE65B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aquac\OneDrive\Dokumenty\Akwakultura\KDPR\lista_kontrolna_2023.pdf" TargetMode="External"/><Relationship Id="rId2" Type="http://schemas.openxmlformats.org/officeDocument/2006/relationships/hyperlink" Target="file:///C:\Users\aquac\OneDrive\Dokumenty\Akwakultura\KDPR\wniosek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1F825D-B155-D6D7-9395-8F251A278E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Kodeks Dobrej Praktyki Chowu i Hodowli Ryb </a:t>
            </a:r>
            <a:br>
              <a:rPr lang="pl-PL" dirty="0"/>
            </a:br>
            <a:r>
              <a:rPr lang="pl-PL" dirty="0"/>
              <a:t>w Stawach Karpiowych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153CF74-1317-5EE0-BA68-7C9BD9645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999447"/>
          </a:xfrm>
        </p:spPr>
        <p:txBody>
          <a:bodyPr>
            <a:noAutofit/>
          </a:bodyPr>
          <a:lstStyle/>
          <a:p>
            <a:r>
              <a:rPr lang="pl-PL" sz="1400" dirty="0"/>
              <a:t>Mirosław Kuczyński – Przewodniczący                                                                                                   Mirosław Cieśla                                                                                                                                                Izabela </a:t>
            </a:r>
            <a:r>
              <a:rPr lang="pl-PL" sz="1400" dirty="0" err="1"/>
              <a:t>Handwerker</a:t>
            </a:r>
            <a:r>
              <a:rPr lang="pl-PL" sz="1400" dirty="0"/>
              <a:t>                                                                                                                                      Andrzej </a:t>
            </a:r>
            <a:r>
              <a:rPr lang="pl-PL" sz="1400" dirty="0" err="1"/>
              <a:t>Lirski</a:t>
            </a:r>
            <a:r>
              <a:rPr lang="pl-PL" sz="1400" dirty="0"/>
              <a:t> (</a:t>
            </a:r>
            <a:r>
              <a:rPr lang="pl-PL" sz="1400" dirty="0" err="1"/>
              <a:t>PTRyb</a:t>
            </a:r>
            <a:r>
              <a:rPr lang="pl-PL" sz="1400" dirty="0"/>
              <a:t>)                                                                                                                                                 Zbigniew Szczepański (TPR PAN KARP)                                                                                                                                  Wacław </a:t>
            </a:r>
            <a:r>
              <a:rPr lang="pl-PL" sz="1400" dirty="0" err="1"/>
              <a:t>Szczoczarz</a:t>
            </a:r>
            <a:r>
              <a:rPr lang="pl-PL" sz="1400" dirty="0"/>
              <a:t> – Koordynator prac Kapituły                                                                                            Jerzy Śliwiński                                                                                                                                             Marek </a:t>
            </a:r>
            <a:r>
              <a:rPr lang="pl-PL" sz="1400" dirty="0" err="1"/>
              <a:t>Trzcieliński</a:t>
            </a:r>
            <a:r>
              <a:rPr lang="pl-PL" sz="1400" dirty="0"/>
              <a:t> (ZPR)                                                                                                                                                  Paweł Wielgosz (POLSKI KARP)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13E44D3-9608-AA0C-8CBE-3BC56C827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649" y="5889368"/>
            <a:ext cx="480441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789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EDA505-9E8D-7AC6-E696-012F1B842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Certyfikowane gospodarstwo stawowe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FF7F26-8ACA-0340-EA9D-6D8E22F60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Spełnia wszystkie określone prawem wymagania formalno-prawne określone dla tego rodzaju działalności;</a:t>
            </a:r>
          </a:p>
          <a:p>
            <a:r>
              <a:rPr lang="pl-PL" dirty="0"/>
              <a:t>Stosuje wszystkie istotne zasady technologiczne umożliwiające produkcję ryb w sposób zapewniający optymalne warunki wzrostu, nienaruszony dobrostan ryb, gwarantujący spełnienie najbardziej preferowanych warunków jakościowych i wielkościowych; </a:t>
            </a:r>
          </a:p>
          <a:p>
            <a:r>
              <a:rPr lang="pl-PL" dirty="0"/>
              <a:t>Dba, by odpowiedzialna, stawowa produkcja ryb nie powodowała negatywnych skutków dla środowiska naturalnego i równocześnie przyczynia się do kształtowania pozaprodukcyjnych walorów stawów karpiowych (bioróżnorodność, retencja wody, kształtowanie krajobrazu, edukacja).</a:t>
            </a:r>
          </a:p>
        </p:txBody>
      </p:sp>
    </p:spTree>
    <p:extLst>
      <p:ext uri="{BB962C8B-B14F-4D97-AF65-F5344CB8AC3E}">
        <p14:creationId xmlns:p14="http://schemas.microsoft.com/office/powerpoint/2010/main" val="922196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EDA505-9E8D-7AC6-E696-012F1B842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Certyfikowane gospodarstwo stawowe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FF7F26-8ACA-0340-EA9D-6D8E22F60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Zapewnia właściwy stan zdrowotny produkowanych ryb, co współgra z zapewnieniem ich dobrostanu (zasada 5 wolności) podczas chowu i transportu.</a:t>
            </a:r>
          </a:p>
          <a:p>
            <a:r>
              <a:rPr lang="pl-PL" dirty="0"/>
              <a:t>Dba o wodę, jako podstawowy warunek prowadzenia działalności. Korzysta z wody w sposób odpowiedzialny, dbając, by jej ilość i jakość sprzyjały powtórnemu wykorzystaniu przez inne gospodarstwa.</a:t>
            </a:r>
          </a:p>
          <a:p>
            <a:r>
              <a:rPr lang="pl-PL" dirty="0"/>
              <a:t>Z troską o zdrowie konsumentów produkowanych ryb tworzy warunki i podejmuje działania zapewniające najwyższy poziom bezpieczeństwa żywności.</a:t>
            </a:r>
          </a:p>
          <a:p>
            <a:r>
              <a:rPr lang="pl-PL" dirty="0"/>
              <a:t>Wraz z nabywcami produkowanych ryb współtworzy formuły zaopatrzeniowe zmierzające do maksymalnego skrócenia drogi produktów od stawu do stołu (F2F)</a:t>
            </a:r>
          </a:p>
        </p:txBody>
      </p:sp>
    </p:spTree>
    <p:extLst>
      <p:ext uri="{BB962C8B-B14F-4D97-AF65-F5344CB8AC3E}">
        <p14:creationId xmlns:p14="http://schemas.microsoft.com/office/powerpoint/2010/main" val="3631027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16B597-AB6D-340B-15DB-6EFBD9522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Certyfikat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2E20C9-005D-5582-D876-E524FFD64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Certyfikat przyznaje się na podstawie wniosku gospodarstwa (podmiotu zarządzającego gospodarstwem).</a:t>
            </a:r>
          </a:p>
          <a:p>
            <a:r>
              <a:rPr lang="pl-PL" dirty="0"/>
              <a:t>O przyznaniu certyfikatu decyduje Kapituła składająca się z Autorów kodeksu oraz przedstawicieli uznanych społecznych organizacji branżowych, działających w Rzeczypospolitej Polskiej na rzecz rybactwa karpiowego: </a:t>
            </a:r>
          </a:p>
          <a:p>
            <a:pPr lvl="1"/>
            <a:r>
              <a:rPr lang="pl-PL" dirty="0"/>
              <a:t>Organizacja Producentów „POLSKI KARP”,</a:t>
            </a:r>
          </a:p>
          <a:p>
            <a:pPr lvl="1"/>
            <a:r>
              <a:rPr lang="pl-PL" dirty="0"/>
              <a:t>Polskie Towarzystwo Rybackie, </a:t>
            </a:r>
          </a:p>
          <a:p>
            <a:pPr lvl="1"/>
            <a:r>
              <a:rPr lang="pl-PL" dirty="0"/>
              <a:t>Towarzystwo Promocji Ryb „PAN KARP”, </a:t>
            </a:r>
          </a:p>
          <a:p>
            <a:pPr lvl="1"/>
            <a:r>
              <a:rPr lang="pl-PL" dirty="0"/>
              <a:t>Związek Producentów Ryb.</a:t>
            </a:r>
          </a:p>
          <a:p>
            <a:r>
              <a:rPr lang="pl-PL" dirty="0"/>
              <a:t> Certyfikat przyznawany jest na rok kalendarzowy objęty wnioskiem.                       W ramach promocji certyfikatu, podmioty, które złożą wniosek o jego przyznanie jeszcze w 2023r., otrzymają certyfikat na cały rok 2024 z ważnością prolongowaną na sezon jesiennej sprzedaży 2023r.</a:t>
            </a:r>
          </a:p>
        </p:txBody>
      </p:sp>
    </p:spTree>
    <p:extLst>
      <p:ext uri="{BB962C8B-B14F-4D97-AF65-F5344CB8AC3E}">
        <p14:creationId xmlns:p14="http://schemas.microsoft.com/office/powerpoint/2010/main" val="2758535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B673EE-DA40-22BB-25AE-9F4A82E80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procedura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C6F350-ED78-B671-82B2-AE9F5E34A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 action="ppaction://hlinkfile"/>
              </a:rPr>
              <a:t>Wniosek z oświadczeniem</a:t>
            </a:r>
            <a:endParaRPr lang="pl-PL" dirty="0"/>
          </a:p>
          <a:p>
            <a:r>
              <a:rPr lang="pl-PL" dirty="0">
                <a:hlinkClick r:id="rId3" action="ppaction://hlinkfile"/>
              </a:rPr>
              <a:t>Lista kontrolna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4724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40686A4-8B53-2DFE-EB1D-4CBD77925A1B}"/>
              </a:ext>
            </a:extLst>
          </p:cNvPr>
          <p:cNvSpPr txBox="1"/>
          <p:nvPr/>
        </p:nvSpPr>
        <p:spPr>
          <a:xfrm>
            <a:off x="2582779" y="2326469"/>
            <a:ext cx="4828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solidFill>
                  <a:srgbClr val="00B0F0"/>
                </a:solidFill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33871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8BB94F2A-C6EA-B92E-455C-B336992F9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602" y="-153890"/>
            <a:ext cx="3490160" cy="3490160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0B2EF7E5-4534-16C8-76B3-CE16E73D80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7820" y="2550207"/>
            <a:ext cx="3245777" cy="3958264"/>
          </a:xfrm>
          <a:prstGeom prst="rect">
            <a:avLst/>
          </a:prstGeom>
        </p:spPr>
      </p:pic>
      <p:pic>
        <p:nvPicPr>
          <p:cNvPr id="1026" name="Picture 2" descr="GLOBALG.A.P. Introduces Label for Certified Aquaculture | The Fish Site">
            <a:extLst>
              <a:ext uri="{FF2B5EF4-FFF2-40B4-BE49-F238E27FC236}">
                <a16:creationId xmlns:a16="http://schemas.microsoft.com/office/drawing/2014/main" id="{4F4A6E1E-5079-2FD4-5397-64A735238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597" y="110791"/>
            <a:ext cx="2533650" cy="41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763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1FCC43-0669-A965-EF83-98A40A76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Czym jest </a:t>
            </a:r>
            <a:r>
              <a:rPr lang="pl-PL" dirty="0" err="1"/>
              <a:t>GlobalGAP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F74E64-71FC-9636-555A-70DBE6C55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Sposobem na zapewnienie odbiorcy o bezpieczeństwie produkowanej żywności nieprzetworzonej</a:t>
            </a:r>
          </a:p>
          <a:p>
            <a:r>
              <a:rPr lang="pl-PL" dirty="0"/>
              <a:t>Standardem w szeroko rozumianym hodowlanym przemyśle rybnym i owoców morza obejmującym 4 filary Technicznych Wytycznych ONZ do spraw Wyżywienia i Rolnictwa (FAO) w zakresie certyfikacji akwakultury:</a:t>
            </a:r>
          </a:p>
          <a:p>
            <a:pPr lvl="1"/>
            <a:r>
              <a:rPr lang="pl-PL" sz="2000" b="1" dirty="0">
                <a:solidFill>
                  <a:srgbClr val="002060"/>
                </a:solidFill>
              </a:rPr>
              <a:t>Bezpieczeństwo żywności</a:t>
            </a:r>
          </a:p>
          <a:p>
            <a:pPr lvl="1"/>
            <a:r>
              <a:rPr lang="pl-PL" sz="2000" b="1" dirty="0">
                <a:solidFill>
                  <a:srgbClr val="002060"/>
                </a:solidFill>
              </a:rPr>
              <a:t>Zdrowie i dobrostan zwierząt</a:t>
            </a:r>
          </a:p>
          <a:p>
            <a:pPr lvl="1"/>
            <a:r>
              <a:rPr lang="pl-PL" sz="2000" b="1" dirty="0">
                <a:solidFill>
                  <a:srgbClr val="002060"/>
                </a:solidFill>
              </a:rPr>
              <a:t>Zapewnienie integralności środowiskowej</a:t>
            </a:r>
          </a:p>
          <a:p>
            <a:pPr lvl="1"/>
            <a:r>
              <a:rPr lang="pl-PL" sz="2000" b="1" dirty="0">
                <a:solidFill>
                  <a:srgbClr val="002060"/>
                </a:solidFill>
              </a:rPr>
              <a:t>Aspekty społeczno-ekonomiczne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2103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braz znaleziony dla: ggn certified aquaculture">
            <a:extLst>
              <a:ext uri="{FF2B5EF4-FFF2-40B4-BE49-F238E27FC236}">
                <a16:creationId xmlns:a16="http://schemas.microsoft.com/office/drawing/2014/main" id="{2A38BDE5-9090-F325-8A77-A3FDD965D3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69" y="601577"/>
            <a:ext cx="4641345" cy="232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Obraz znaleziony dla: ggn certified aquaculture">
            <a:extLst>
              <a:ext uri="{FF2B5EF4-FFF2-40B4-BE49-F238E27FC236}">
                <a16:creationId xmlns:a16="http://schemas.microsoft.com/office/drawing/2014/main" id="{5624953D-D355-8265-4C20-B0568B6FB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434" y="2634414"/>
            <a:ext cx="41529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33D615F3-0B0A-60FA-F082-4F439307C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10" y="3429000"/>
            <a:ext cx="3822032" cy="198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Obraz znaleziony dla: omułki">
            <a:extLst>
              <a:ext uri="{FF2B5EF4-FFF2-40B4-BE49-F238E27FC236}">
                <a16:creationId xmlns:a16="http://schemas.microsoft.com/office/drawing/2014/main" id="{1894072F-3FA0-92A9-2A40-92830929A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505" y="451184"/>
            <a:ext cx="3724275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Obraz znaleziony dla: krewetki">
            <a:extLst>
              <a:ext uri="{FF2B5EF4-FFF2-40B4-BE49-F238E27FC236}">
                <a16:creationId xmlns:a16="http://schemas.microsoft.com/office/drawing/2014/main" id="{8993273F-6AD8-B7BB-905C-0E8841318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981" y="4210051"/>
            <a:ext cx="3762375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Obraz znaleziony dla: tiger prawns">
            <a:extLst>
              <a:ext uri="{FF2B5EF4-FFF2-40B4-BE49-F238E27FC236}">
                <a16:creationId xmlns:a16="http://schemas.microsoft.com/office/drawing/2014/main" id="{E46542B8-66AE-92BB-41A0-3491A34D1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560" y="4425146"/>
            <a:ext cx="2847975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41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braz znaleziony dla: ggn certified aquaculture">
            <a:extLst>
              <a:ext uri="{FF2B5EF4-FFF2-40B4-BE49-F238E27FC236}">
                <a16:creationId xmlns:a16="http://schemas.microsoft.com/office/drawing/2014/main" id="{2A38BDE5-9090-F325-8A77-A3FDD965D3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69" y="601577"/>
            <a:ext cx="4641345" cy="232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Obraz znaleziony dla: ggn certified aquaculture">
            <a:extLst>
              <a:ext uri="{FF2B5EF4-FFF2-40B4-BE49-F238E27FC236}">
                <a16:creationId xmlns:a16="http://schemas.microsoft.com/office/drawing/2014/main" id="{5624953D-D355-8265-4C20-B0568B6FB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434" y="2634414"/>
            <a:ext cx="41529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33D615F3-0B0A-60FA-F082-4F439307C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10" y="3429000"/>
            <a:ext cx="3822032" cy="198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Obraz znaleziony dla: omułki">
            <a:extLst>
              <a:ext uri="{FF2B5EF4-FFF2-40B4-BE49-F238E27FC236}">
                <a16:creationId xmlns:a16="http://schemas.microsoft.com/office/drawing/2014/main" id="{1894072F-3FA0-92A9-2A40-92830929A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505" y="451184"/>
            <a:ext cx="3724275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Obraz znaleziony dla: krewetki">
            <a:extLst>
              <a:ext uri="{FF2B5EF4-FFF2-40B4-BE49-F238E27FC236}">
                <a16:creationId xmlns:a16="http://schemas.microsoft.com/office/drawing/2014/main" id="{8993273F-6AD8-B7BB-905C-0E8841318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981" y="4210051"/>
            <a:ext cx="3762375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Obraz znaleziony dla: tiger prawns">
            <a:extLst>
              <a:ext uri="{FF2B5EF4-FFF2-40B4-BE49-F238E27FC236}">
                <a16:creationId xmlns:a16="http://schemas.microsoft.com/office/drawing/2014/main" id="{E46542B8-66AE-92BB-41A0-3491A34D1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560" y="4425146"/>
            <a:ext cx="2847975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Obraz znaleziony dla: karp">
            <a:extLst>
              <a:ext uri="{FF2B5EF4-FFF2-40B4-BE49-F238E27FC236}">
                <a16:creationId xmlns:a16="http://schemas.microsoft.com/office/drawing/2014/main" id="{5DFA5618-C582-8FF6-8F56-FA7853EE6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705" y="1437310"/>
            <a:ext cx="5979596" cy="3975962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4682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Obraz znaleziony dla: karp">
            <a:extLst>
              <a:ext uri="{FF2B5EF4-FFF2-40B4-BE49-F238E27FC236}">
                <a16:creationId xmlns:a16="http://schemas.microsoft.com/office/drawing/2014/main" id="{5DFA5618-C582-8FF6-8F56-FA7853EE6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897" y="785669"/>
            <a:ext cx="7717687" cy="5131656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999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BEE5A-C004-AB3F-D0B3-62FDA2EE8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Historia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05AEB9-F51B-C5A8-A651-514C2B0C7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/>
              <a:t>2015 -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Kodeks Dobrej Praktyki Rybackiej w Chowie i Hodowli Ryb, wpisany z nr 1 na listę kodeksów dobrych praktyk </a:t>
            </a:r>
            <a:r>
              <a:rPr lang="pl-P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MRiRW</a:t>
            </a:r>
            <a:endParaRPr lang="pl-PL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Obszerny zbiór ponad 100 warunków do spełnienia w celu uzyskania certyfikatu;</a:t>
            </a:r>
          </a:p>
          <a:p>
            <a:pPr lvl="1"/>
            <a:r>
              <a:rPr lang="pl-P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Audyt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gospodarstw;</a:t>
            </a:r>
          </a:p>
          <a:p>
            <a:pPr lvl="1"/>
            <a:r>
              <a:rPr lang="pl-P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Obszerna lista oceny obejmująca wszystkie warunki Kodeksu;</a:t>
            </a:r>
          </a:p>
          <a:p>
            <a:pPr lvl="1"/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Certyfikat wręczony gospodarstwom spełniającym wymagania.</a:t>
            </a:r>
            <a:endParaRPr lang="pl-PL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 – Przegląd zapisów Kodeksu, decyzja odnośnie aktualizacji</a:t>
            </a:r>
          </a:p>
          <a:p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2023 -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Kodeks Dobrej Praktyki Chowu i Hodowli Ryb w Stawach Karpiowych</a:t>
            </a:r>
          </a:p>
          <a:p>
            <a:pPr lvl="1"/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Decyzja odnośnie ograniczenia stosowalności Kodeksu do stawowego chowu karpi i ryb towarzyszących;</a:t>
            </a:r>
          </a:p>
          <a:p>
            <a:pPr lvl="1"/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Pozostawiono układ rozdziałów jak w pierwotnej wersji;</a:t>
            </a:r>
          </a:p>
          <a:p>
            <a:pPr lvl="1"/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Zredukowano zakres warunków do rzeczywiście istotnych. </a:t>
            </a:r>
          </a:p>
          <a:p>
            <a:pPr lvl="1"/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Treść konsultowana z OP POLSKI KARP, </a:t>
            </a:r>
            <a:r>
              <a:rPr lang="pl-PL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PTRyb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TPR PAN KARP, ZPR – jednolicie pozytywne opinie</a:t>
            </a:r>
          </a:p>
          <a:p>
            <a:pPr lvl="1"/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 certyfikujący – Kapituła Kodeksu (Autorzy + Prezesi (przedstawiciele) organizacji rybackich)</a:t>
            </a:r>
          </a:p>
          <a:p>
            <a:pPr lvl="1"/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Certyfikacja gospodarstw na dany rok z koniecznością odnawiania.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7596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C6A9E6-D454-8358-97B4-C0B76654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Zawartość kodeksu (rozdziały)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B27CC5-21FE-DF4F-85EE-3E26971ED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WYMAGANIA FORMALNE, OBOWIĄZKI SPRAWOZDAWCZE, WSPÓŁPRACA Z INNYMI PODMIOTAMI.</a:t>
            </a:r>
          </a:p>
          <a:p>
            <a:r>
              <a:rPr lang="pl-PL" dirty="0"/>
              <a:t>TECHNOLOGIA CHOWU I HODOWLI.</a:t>
            </a:r>
          </a:p>
          <a:p>
            <a:r>
              <a:rPr lang="pl-PL" dirty="0"/>
              <a:t>OCHRONA ŚRODOWISKA.</a:t>
            </a:r>
          </a:p>
          <a:p>
            <a:r>
              <a:rPr lang="pl-PL" dirty="0"/>
              <a:t>ZDROWIE I DOBROSTAN RYB.</a:t>
            </a:r>
          </a:p>
          <a:p>
            <a:r>
              <a:rPr lang="pl-PL" dirty="0"/>
              <a:t>GOSPODAROWANIE WODĄ.</a:t>
            </a:r>
          </a:p>
          <a:p>
            <a:r>
              <a:rPr lang="pl-PL" dirty="0"/>
              <a:t>BEZPIECZEŃSTWO ŻYWNOŚCI.</a:t>
            </a:r>
          </a:p>
          <a:p>
            <a:r>
              <a:rPr lang="pl-PL" dirty="0"/>
              <a:t>KRÓTKI ŁAŃCUCH DOSTAW.</a:t>
            </a:r>
          </a:p>
          <a:p>
            <a:r>
              <a:rPr lang="pl-PL" dirty="0"/>
              <a:t>SŁOWNICZEK POJĘĆ.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9383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B673EE-DA40-22BB-25AE-9F4A82E80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Lista kontrolna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C6F350-ED78-B671-82B2-AE9F5E34A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Opracowano listę sprawdzającą spełnianie warunków dla uznania gospodarstwa za stosujące zasady dobrych praktyk.</a:t>
            </a:r>
          </a:p>
          <a:p>
            <a:r>
              <a:rPr lang="pl-PL" dirty="0"/>
              <a:t>Lista sprawdzająca została ograniczona do punktowanych najbardziej istotnych (granicznych) wartości parametrów mierzalnych.</a:t>
            </a:r>
          </a:p>
          <a:p>
            <a:r>
              <a:rPr lang="pl-PL" dirty="0"/>
              <a:t>Pozostałe wymagania określone kodeksem tworzą merytoryczną otoczkę, której przestrzeganie stanowi podstawę wnioskowania o nadanie certyfikatu.</a:t>
            </a:r>
          </a:p>
          <a:p>
            <a:r>
              <a:rPr lang="pl-PL" dirty="0"/>
              <a:t>Stwierdzenie przestrzegania wszystkich wymagań określonych w liście sprawdzającej daje podstawę nadania certyfikatu spełniania wymagań kodeksowych.</a:t>
            </a:r>
          </a:p>
        </p:txBody>
      </p:sp>
    </p:spTree>
    <p:extLst>
      <p:ext uri="{BB962C8B-B14F-4D97-AF65-F5344CB8AC3E}">
        <p14:creationId xmlns:p14="http://schemas.microsoft.com/office/powerpoint/2010/main" val="133240061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</TotalTime>
  <Words>637</Words>
  <Application>Microsoft Office PowerPoint</Application>
  <PresentationFormat>Panoramiczny</PresentationFormat>
  <Paragraphs>58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Faseta</vt:lpstr>
      <vt:lpstr>Kodeks Dobrej Praktyki Chowu i Hodowli Ryb  w Stawach Karpiowych</vt:lpstr>
      <vt:lpstr>Prezentacja programu PowerPoint</vt:lpstr>
      <vt:lpstr>Czym jest GlobalGAP</vt:lpstr>
      <vt:lpstr>Prezentacja programu PowerPoint</vt:lpstr>
      <vt:lpstr>Prezentacja programu PowerPoint</vt:lpstr>
      <vt:lpstr>Prezentacja programu PowerPoint</vt:lpstr>
      <vt:lpstr>Historia</vt:lpstr>
      <vt:lpstr>Zawartość kodeksu (rozdziały)</vt:lpstr>
      <vt:lpstr>Lista kontrolna</vt:lpstr>
      <vt:lpstr>Certyfikowane gospodarstwo stawowe</vt:lpstr>
      <vt:lpstr>Certyfikowane gospodarstwo stawowe</vt:lpstr>
      <vt:lpstr>Certyfikat</vt:lpstr>
      <vt:lpstr>procedura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Mirosław Kuczyński</dc:creator>
  <cp:lastModifiedBy>Mirosław Kuczyński</cp:lastModifiedBy>
  <cp:revision>4</cp:revision>
  <dcterms:created xsi:type="dcterms:W3CDTF">2023-10-18T14:03:51Z</dcterms:created>
  <dcterms:modified xsi:type="dcterms:W3CDTF">2023-11-23T19:18:09Z</dcterms:modified>
</cp:coreProperties>
</file>