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7579D9-D08F-C0CB-4611-B43D8F669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09E91F5-82EF-F7B4-A86B-712E5D9B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07D4E8A-F93F-5A76-B5DF-B2FD564A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BE0DECB-A457-31E5-4F05-4F4BC4F5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55D2FDE-4558-DD47-EA2E-7017D1E4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6786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D91667-A21B-5D25-0810-51807507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58BF19F6-9709-EB29-3ED0-7F3FDC48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7C0F946-8E58-584A-0027-759D3890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70B36BF-E29D-B010-D981-0EFCE283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3AB5BEA-EC23-1D62-1EE2-10F2FA53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7915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95C3D9-03FF-9284-BB64-A399EFC05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3AF3773-027E-4000-8074-B62BB8DB1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E3CA197-9BAE-8C0F-0149-F46EE1E4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7B6D673-90B9-2C31-158F-9873BC2C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89C43A-4447-3E64-2A7E-F9957153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62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6A4B3F-E3EC-2CD8-A34C-F2A2904C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295B20D-6C80-B4A4-8E26-BD1AFE38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6F0094C-CDAF-B53F-A665-9FF8BC2D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8781DF-1835-EDA3-DDB4-ECC15306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F5EED50-A27B-8560-3BD3-04FD24CF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295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E8A4AC-3085-A756-0E6A-EA327E2E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88A59F2-6BB6-F37D-5702-78BC7E2A5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EE30DAF-67B1-63DA-655D-AEE045F8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3FFCA40-52F9-3BBE-0EB6-53AA7E55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0620FF3-1F0C-C071-CEAB-DE1865F1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9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BB9E8B-5180-9CBD-7221-001FD5F1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742413-2FB4-9280-C2B6-F40AFF620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572C75B-942C-8052-93B9-3FA2039A2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26E9BB9-ED22-99E0-D44C-B935EBD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F5544C3-1596-7B8A-EEBB-224B3170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2BEF362-2598-07C5-E03E-B92888C3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084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4B578E-FAA4-B8A8-B944-B8F5102B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89D72FF-4675-6CCF-B9D8-69EFB5A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9C3766F-26BC-BBD2-C4A2-6C437B73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D097DC6A-DCCF-4778-51AC-F9322C8FD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BD0C619-2DC0-5D0C-78E6-EC48670CB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365624A-902D-9286-1F2D-2CB0F647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01B37290-82D2-D6EA-63C5-DDD939BE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2C9B732E-45CA-E569-2664-6D45662A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942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567C03-B428-C8C9-23E6-74FBA03A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6DF70CC-87AA-F62C-9CBA-8BBE66DF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26473F3-EA1A-191D-9A81-DF7ABD63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C7CA1A6-1650-E471-6FEA-9BDD92FA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649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2B627AA-4637-27C0-19BD-C638AF49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E85504A-8068-C187-A6E7-4692A271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A823EB5-99BB-6339-4938-A23DC019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48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901D89-85FF-2A75-AD24-13654665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E1A045-CAD4-E3A5-D0C0-228F2E59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2B0FC50-6E81-77E4-5A81-C22259E32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6D433A6-CCB1-F9FE-1668-612D9E3F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AECF5FD-071E-B78A-7B89-3D802611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49619FF-9BBA-9F0C-37A4-1598C10F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56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B44131-27A3-A8D0-AA69-5BE6780D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B8DA4E9-B75B-90C5-ABCB-E44CB7B2C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A20EB6F-44E8-AA24-90B6-39B903623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E3BCE36-AF19-834B-748C-7785FCD2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1C419DD-B065-E302-D818-BFF479C9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6CE200A-B1BC-E6EA-5749-97740769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74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0A804D0-0500-C44F-8694-0417E4CE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78D232B-FC77-046F-6586-C4C3A373D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DCDCB77-2CE5-9E54-42A1-50986BE98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053D-E3B1-48D6-B7BF-1BFDF7DF07B9}" type="datetimeFigureOut">
              <a:rPr lang="pl-PL" smtClean="0"/>
              <a:pPr/>
              <a:t>28.11.2023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152966D-1516-90A2-7996-453EB0A74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9C4348-C75E-6D81-FD3B-6F9A2BC21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E13A-8039-4B1C-A582-58EF7B7FF1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30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C2D68C0-19F1-A4C8-39B0-2F5C17021C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87" y="336430"/>
            <a:ext cx="1380226" cy="1380226"/>
          </a:xfrm>
          <a:prstGeom prst="rect">
            <a:avLst/>
          </a:prstGeom>
        </p:spPr>
      </p:pic>
      <p:pic>
        <p:nvPicPr>
          <p:cNvPr id="6" name="Obraz 5" descr="Obraz zawierający Czcionka, tekst, logo, Grafika&#10;&#10;Opis wygenerowany automatycznie">
            <a:extLst>
              <a:ext uri="{FF2B5EF4-FFF2-40B4-BE49-F238E27FC236}">
                <a16:creationId xmlns:a16="http://schemas.microsoft.com/office/drawing/2014/main" xmlns="" id="{2AE19732-8CDA-FCE9-D6BE-D923CD02C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9018" y="336430"/>
            <a:ext cx="2117964" cy="137998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8417BA-EF0E-ABBB-C26E-9AE14E3B7B6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059625"/>
            <a:ext cx="12192000" cy="1955712"/>
          </a:xfrm>
        </p:spPr>
        <p:txBody>
          <a:bodyPr anchorCtr="1"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pl-PL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Możliwości zastosowania pasz rzepakowych w tradycyjnym modelu produkcji stawowej karpia </a:t>
            </a:r>
            <a:endParaRPr lang="pl-PL" sz="31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D38ADD7-412F-217F-C5C9-7A53E0CD47DC}"/>
              </a:ext>
            </a:extLst>
          </p:cNvPr>
          <p:cNvSpPr txBox="1"/>
          <p:nvPr/>
        </p:nvSpPr>
        <p:spPr>
          <a:xfrm>
            <a:off x="0" y="395068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dr inż. Mirosław Cieśla – Szkoła Główna Gospodarstwa Wiejskiego, </a:t>
            </a:r>
          </a:p>
          <a:p>
            <a:pPr algn="ctr"/>
            <a:r>
              <a:rPr lang="pl-PL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            Rolniczy Zakład Doświadczalny w Żelaznej </a:t>
            </a:r>
            <a:endParaRPr lang="pl-PL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B02413DC-3E56-E7B8-8DB2-BC9DC9D2F64E}"/>
              </a:ext>
            </a:extLst>
          </p:cNvPr>
          <p:cNvSpPr txBox="1">
            <a:spLocks/>
          </p:cNvSpPr>
          <p:nvPr/>
        </p:nvSpPr>
        <p:spPr>
          <a:xfrm>
            <a:off x="1524000" y="5770703"/>
            <a:ext cx="9144000" cy="1087297"/>
          </a:xfrm>
          <a:prstGeom prst="rect">
            <a:avLst/>
          </a:prstGeom>
          <a:noFill/>
        </p:spPr>
        <p:txBody>
          <a:bodyPr anchorCtr="1">
            <a:noAutofit/>
          </a:bodyPr>
          <a:lstStyle>
            <a:lvl1pPr marL="285750" marR="0" lvl="0" indent="-28575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20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8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2pPr>
            <a:lvl3pPr marL="1200150" marR="0" lvl="2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6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3pPr>
            <a:lvl4pPr marL="1543050" marR="0" lvl="3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4pPr>
            <a:lvl5pPr marL="2000250" marR="0" lvl="4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 listopada 2023, 28-236 Rytwiany, ul. Radziwiłła 19 </a:t>
            </a:r>
            <a:endParaRPr lang="pl-PL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Obraz zawierający Czcionka, logo, zrzut ekranu, tekst&#10;&#10;Opis wygenerowany automatycznie">
            <a:extLst>
              <a:ext uri="{FF2B5EF4-FFF2-40B4-BE49-F238E27FC236}">
                <a16:creationId xmlns:a16="http://schemas.microsoft.com/office/drawing/2014/main" xmlns="" id="{56CC4C30-CB2C-4630-545C-552C172F0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9023" y="3510778"/>
            <a:ext cx="2009953" cy="17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40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8417BA-EF0E-ABBB-C26E-9AE14E3B7B6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517585"/>
            <a:ext cx="12192000" cy="2173857"/>
          </a:xfrm>
        </p:spPr>
        <p:txBody>
          <a:bodyPr anchorCtr="1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pl-PL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Celem badań była ocena zastosowania dodatku poekstrakcyjnej śruty rzepakowej w żywieniu narybku, kroczków i handlówki karpi produkowanej w cyklu dwuletnim</a:t>
            </a:r>
            <a:endParaRPr lang="pl-PL" sz="32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Obraz 7" descr="Obraz zawierający osoba, ubrania, na wolnym powietrzu, obuwie&#10;&#10;Opis wygenerowany automatycznie">
            <a:extLst>
              <a:ext uri="{FF2B5EF4-FFF2-40B4-BE49-F238E27FC236}">
                <a16:creationId xmlns:a16="http://schemas.microsoft.com/office/drawing/2014/main" xmlns="" id="{46B41A0C-1DDC-8BA2-04E3-EFFBD51BA9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437" y="4048148"/>
            <a:ext cx="4230563" cy="280985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02DCC58-0CC2-E07A-FEF2-0CDA988A1E3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02657"/>
            <a:ext cx="4230564" cy="280985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938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7800FDD-4B9A-0008-6920-AC6D4CFF9A6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80716" y="4193789"/>
            <a:ext cx="4011283" cy="266421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D77A329C-2306-CC22-01D0-EA42A5793DA1}"/>
              </a:ext>
            </a:extLst>
          </p:cNvPr>
          <p:cNvSpPr txBox="1"/>
          <p:nvPr/>
        </p:nvSpPr>
        <p:spPr>
          <a:xfrm>
            <a:off x="0" y="0"/>
            <a:ext cx="1219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Metodyka stosowania śruty rzepakowej </a:t>
            </a:r>
          </a:p>
          <a:p>
            <a:pPr algn="ctr"/>
            <a:endParaRPr lang="pl-PL" sz="10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ryby dokarmiane były codziennie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dodatek poekstrakcyjnej śruty rzepakowej wynosił 20% dziennej dawki pokarmowej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szacunkową wielkość dziennej dawki pokarmowej ustalono wcześniej w oparciu o wyliczenia w preliminarzu dokarmiania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0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faktyczna wielkość dziennej dawki pokarmowej korygowano na bieżąco, głównie w zależności od termiki wody i </a:t>
            </a:r>
            <a:r>
              <a:rPr lang="pl-PL" sz="2800" b="1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wyżerowywania</a:t>
            </a: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paszy,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8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FC79653-5B53-5A1E-866F-C9320E5BC27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193790"/>
            <a:ext cx="4011283" cy="266421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056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C1DE530-B281-EB63-B5F8-AD140E5FC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4030757"/>
              </p:ext>
            </p:extLst>
          </p:nvPr>
        </p:nvGraphicFramePr>
        <p:xfrm>
          <a:off x="0" y="2315032"/>
          <a:ext cx="12192000" cy="4104365"/>
        </p:xfrm>
        <a:graphic>
          <a:graphicData uri="http://schemas.openxmlformats.org/drawingml/2006/table">
            <a:tbl>
              <a:tblPr firstRow="1" firstCol="1" bandRow="1"/>
              <a:tblGrid>
                <a:gridCol w="1090269">
                  <a:extLst>
                    <a:ext uri="{9D8B030D-6E8A-4147-A177-3AD203B41FA5}">
                      <a16:colId xmlns:a16="http://schemas.microsoft.com/office/drawing/2014/main" xmlns="" val="3802893711"/>
                    </a:ext>
                  </a:extLst>
                </a:gridCol>
                <a:gridCol w="853979">
                  <a:extLst>
                    <a:ext uri="{9D8B030D-6E8A-4147-A177-3AD203B41FA5}">
                      <a16:colId xmlns:a16="http://schemas.microsoft.com/office/drawing/2014/main" xmlns="" val="1156997597"/>
                    </a:ext>
                  </a:extLst>
                </a:gridCol>
                <a:gridCol w="984965">
                  <a:extLst>
                    <a:ext uri="{9D8B030D-6E8A-4147-A177-3AD203B41FA5}">
                      <a16:colId xmlns:a16="http://schemas.microsoft.com/office/drawing/2014/main" xmlns="" val="4013837186"/>
                    </a:ext>
                  </a:extLst>
                </a:gridCol>
                <a:gridCol w="1090269">
                  <a:extLst>
                    <a:ext uri="{9D8B030D-6E8A-4147-A177-3AD203B41FA5}">
                      <a16:colId xmlns:a16="http://schemas.microsoft.com/office/drawing/2014/main" xmlns="" val="1954676444"/>
                    </a:ext>
                  </a:extLst>
                </a:gridCol>
                <a:gridCol w="1011934">
                  <a:extLst>
                    <a:ext uri="{9D8B030D-6E8A-4147-A177-3AD203B41FA5}">
                      <a16:colId xmlns:a16="http://schemas.microsoft.com/office/drawing/2014/main" xmlns="" val="3914052995"/>
                    </a:ext>
                  </a:extLst>
                </a:gridCol>
                <a:gridCol w="1015785">
                  <a:extLst>
                    <a:ext uri="{9D8B030D-6E8A-4147-A177-3AD203B41FA5}">
                      <a16:colId xmlns:a16="http://schemas.microsoft.com/office/drawing/2014/main" xmlns="" val="3956009547"/>
                    </a:ext>
                  </a:extLst>
                </a:gridCol>
                <a:gridCol w="1091552">
                  <a:extLst>
                    <a:ext uri="{9D8B030D-6E8A-4147-A177-3AD203B41FA5}">
                      <a16:colId xmlns:a16="http://schemas.microsoft.com/office/drawing/2014/main" xmlns="" val="414766366"/>
                    </a:ext>
                  </a:extLst>
                </a:gridCol>
                <a:gridCol w="1091552">
                  <a:extLst>
                    <a:ext uri="{9D8B030D-6E8A-4147-A177-3AD203B41FA5}">
                      <a16:colId xmlns:a16="http://schemas.microsoft.com/office/drawing/2014/main" xmlns="" val="200215406"/>
                    </a:ext>
                  </a:extLst>
                </a:gridCol>
                <a:gridCol w="1083848">
                  <a:extLst>
                    <a:ext uri="{9D8B030D-6E8A-4147-A177-3AD203B41FA5}">
                      <a16:colId xmlns:a16="http://schemas.microsoft.com/office/drawing/2014/main" xmlns="" val="2881062729"/>
                    </a:ext>
                  </a:extLst>
                </a:gridCol>
                <a:gridCol w="1443418">
                  <a:extLst>
                    <a:ext uri="{9D8B030D-6E8A-4147-A177-3AD203B41FA5}">
                      <a16:colId xmlns:a16="http://schemas.microsoft.com/office/drawing/2014/main" xmlns="" val="2552125064"/>
                    </a:ext>
                  </a:extLst>
                </a:gridCol>
                <a:gridCol w="1434429">
                  <a:extLst>
                    <a:ext uri="{9D8B030D-6E8A-4147-A177-3AD203B41FA5}">
                      <a16:colId xmlns:a16="http://schemas.microsoft.com/office/drawing/2014/main" xmlns="" val="2632285438"/>
                    </a:ext>
                  </a:extLst>
                </a:gridCol>
              </a:tblGrid>
              <a:tr h="6667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l.p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Staw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Pow. 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w ha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Obsada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Odłów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%)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„f” gosp.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kg)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Różnica przyrostu 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%)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2402710"/>
                  </a:ext>
                </a:extLst>
              </a:tr>
              <a:tr h="10182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szt/ha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g/szt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szt/ha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g/szt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∆</a:t>
                      </a:r>
                      <a:r>
                        <a:rPr lang="pl-PL" sz="2400" b="1" kern="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pl-PL" sz="2400" b="1" kern="100" baseline="-250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(g/szt)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143089"/>
                  </a:ext>
                </a:extLst>
              </a:tr>
              <a:tr h="6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1178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2,6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582129"/>
                  </a:ext>
                </a:extLst>
              </a:tr>
              <a:tr h="507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6d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1338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1238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2,6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+14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081582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7d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1402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1302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2,3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7115147"/>
                  </a:ext>
                </a:extLst>
              </a:tr>
              <a:tr h="6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6g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1754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1654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1,9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+27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1618372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3B9E40C-2A83-BDCD-FA99-EBF762A79EAE}"/>
              </a:ext>
            </a:extLst>
          </p:cNvPr>
          <p:cNvSpPr txBox="1"/>
          <p:nvPr/>
        </p:nvSpPr>
        <p:spPr>
          <a:xfrm>
            <a:off x="0" y="438603"/>
            <a:ext cx="12192000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Wyniki produkcji karpi handlowych, w cyklu dwuletnim, z wykorzystaniem w dokarmianiu dodatku śruty rzepakowej w  ilości 20% dziennej dawki pokarmowej. Ryby dokarmiane codziennie. Kolorem czarnym opisano stawy dokarmiane samym zbożem, </a:t>
            </a:r>
            <a:r>
              <a:rPr lang="pl-PL" sz="2400" b="1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kolorem niebieskim </a:t>
            </a:r>
            <a:r>
              <a:rPr lang="pl-PL" sz="2400" b="1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opisano stawy dokarmiane paszą z dodatkiem śruty rzepakowej.</a:t>
            </a:r>
          </a:p>
        </p:txBody>
      </p:sp>
    </p:spTree>
    <p:extLst>
      <p:ext uri="{BB962C8B-B14F-4D97-AF65-F5344CB8AC3E}">
        <p14:creationId xmlns:p14="http://schemas.microsoft.com/office/powerpoint/2010/main" xmlns="" val="223836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505515DC-2998-66EF-691A-E10AD9FAA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186599"/>
              </p:ext>
            </p:extLst>
          </p:nvPr>
        </p:nvGraphicFramePr>
        <p:xfrm>
          <a:off x="0" y="2363045"/>
          <a:ext cx="12192000" cy="3667779"/>
        </p:xfrm>
        <a:graphic>
          <a:graphicData uri="http://schemas.openxmlformats.org/drawingml/2006/table">
            <a:tbl>
              <a:tblPr firstRow="1" firstCol="1" bandRow="1"/>
              <a:tblGrid>
                <a:gridCol w="683491">
                  <a:extLst>
                    <a:ext uri="{9D8B030D-6E8A-4147-A177-3AD203B41FA5}">
                      <a16:colId xmlns:a16="http://schemas.microsoft.com/office/drawing/2014/main" xmlns="" val="622283430"/>
                    </a:ext>
                  </a:extLst>
                </a:gridCol>
                <a:gridCol w="1550751">
                  <a:extLst>
                    <a:ext uri="{9D8B030D-6E8A-4147-A177-3AD203B41FA5}">
                      <a16:colId xmlns:a16="http://schemas.microsoft.com/office/drawing/2014/main" xmlns="" val="1798470056"/>
                    </a:ext>
                  </a:extLst>
                </a:gridCol>
                <a:gridCol w="1009290">
                  <a:extLst>
                    <a:ext uri="{9D8B030D-6E8A-4147-A177-3AD203B41FA5}">
                      <a16:colId xmlns:a16="http://schemas.microsoft.com/office/drawing/2014/main" xmlns="" val="2886933652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xmlns="" val="1182786112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xmlns="" val="3234804789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xmlns="" val="3104982116"/>
                    </a:ext>
                  </a:extLst>
                </a:gridCol>
                <a:gridCol w="983412">
                  <a:extLst>
                    <a:ext uri="{9D8B030D-6E8A-4147-A177-3AD203B41FA5}">
                      <a16:colId xmlns:a16="http://schemas.microsoft.com/office/drawing/2014/main" xmlns="" val="71426832"/>
                    </a:ext>
                  </a:extLst>
                </a:gridCol>
                <a:gridCol w="1069675">
                  <a:extLst>
                    <a:ext uri="{9D8B030D-6E8A-4147-A177-3AD203B41FA5}">
                      <a16:colId xmlns:a16="http://schemas.microsoft.com/office/drawing/2014/main" xmlns="" val="1712486667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xmlns="" val="4065400963"/>
                    </a:ext>
                  </a:extLst>
                </a:gridCol>
                <a:gridCol w="1277141">
                  <a:extLst>
                    <a:ext uri="{9D8B030D-6E8A-4147-A177-3AD203B41FA5}">
                      <a16:colId xmlns:a16="http://schemas.microsoft.com/office/drawing/2014/main" xmlns="" val="1841135758"/>
                    </a:ext>
                  </a:extLst>
                </a:gridCol>
                <a:gridCol w="1434429">
                  <a:extLst>
                    <a:ext uri="{9D8B030D-6E8A-4147-A177-3AD203B41FA5}">
                      <a16:colId xmlns:a16="http://schemas.microsoft.com/office/drawing/2014/main" xmlns="" val="849022667"/>
                    </a:ext>
                  </a:extLst>
                </a:gridCol>
              </a:tblGrid>
              <a:tr h="5219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l.p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Staw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Pow. 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w ha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Obsada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Odłów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%)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„f” gosp.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kg)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Różnica przyrostu 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%)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212"/>
                  </a:ext>
                </a:extLst>
              </a:tr>
              <a:tr h="100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szt/ha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g/szt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szt/ha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g/szt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∆</a:t>
                      </a:r>
                      <a:r>
                        <a:rPr lang="pl-PL" sz="2400" b="1" kern="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pl-PL" sz="2400" b="1" kern="100" baseline="-250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(g/szt)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9220071"/>
                  </a:ext>
                </a:extLst>
              </a:tr>
              <a:tr h="57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Kazimierz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8762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3733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2,3 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307389"/>
                  </a:ext>
                </a:extLst>
              </a:tr>
              <a:tr h="521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8039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4799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2,1 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+19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5379026"/>
                  </a:ext>
                </a:extLst>
              </a:tr>
              <a:tr h="521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7g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10528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4418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3,1 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1327509"/>
                  </a:ext>
                </a:extLst>
              </a:tr>
              <a:tr h="521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5g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3938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1730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pl-PL" sz="2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3,4 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+ 150</a:t>
                      </a:r>
                      <a:endParaRPr lang="pl-PL" sz="2400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411283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C33F9E5-4500-5E8A-1744-DD3F18C49F88}"/>
              </a:ext>
            </a:extLst>
          </p:cNvPr>
          <p:cNvSpPr txBox="1"/>
          <p:nvPr/>
        </p:nvSpPr>
        <p:spPr>
          <a:xfrm>
            <a:off x="0" y="146649"/>
            <a:ext cx="12192000" cy="164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Wyniki produkcji kroczków karpi z wykorzystaniem w dokarmianiu dodatku śruty rzepakowej w  ilości 20% dziennej dawki pokarmowej. Ryby dokarmiane codziennie. Kolorem czarnym opisano stawy dokarmiane samym zbożem, </a:t>
            </a:r>
            <a:r>
              <a:rPr lang="pl-PL" sz="2400" b="1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kolorem niebieskim </a:t>
            </a:r>
            <a:r>
              <a:rPr lang="pl-PL" sz="2400" b="1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opisano stawy dokarmiane paszą z dodatkiem śruty rzepakowej.</a:t>
            </a:r>
          </a:p>
        </p:txBody>
      </p:sp>
    </p:spTree>
    <p:extLst>
      <p:ext uri="{BB962C8B-B14F-4D97-AF65-F5344CB8AC3E}">
        <p14:creationId xmlns:p14="http://schemas.microsoft.com/office/powerpoint/2010/main" xmlns="" val="64044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5353DA9-F87D-A73E-DE37-E504E5F0C0C8}"/>
              </a:ext>
            </a:extLst>
          </p:cNvPr>
          <p:cNvSpPr txBox="1"/>
          <p:nvPr/>
        </p:nvSpPr>
        <p:spPr>
          <a:xfrm>
            <a:off x="-3" y="395470"/>
            <a:ext cx="12192000" cy="164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Wyniki produkcji narybku karpi z wykorzystaniem w dokarmianiu dodatku śruty rzepakowej w  ilości 20% dziennej dawki pokarmowej. Ryby dokarmiane codziennie. Kolorem czarnym opisano stawy dokarmiane samym zbożem, </a:t>
            </a:r>
            <a:r>
              <a:rPr lang="pl-PL" sz="2400" b="1" kern="100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kolorem niebieskim </a:t>
            </a:r>
            <a:r>
              <a:rPr lang="pl-PL" sz="2400" b="1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opisano stawy dokarmiane paszą z dodatkiem śruty rzepakowej.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D0E8D5FF-5BFC-50C4-CBCB-6357C39C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079335"/>
              </p:ext>
            </p:extLst>
          </p:nvPr>
        </p:nvGraphicFramePr>
        <p:xfrm>
          <a:off x="-6" y="2650687"/>
          <a:ext cx="12192003" cy="3322098"/>
        </p:xfrm>
        <a:graphic>
          <a:graphicData uri="http://schemas.openxmlformats.org/drawingml/2006/table">
            <a:tbl>
              <a:tblPr firstRow="1" firstCol="1" bandRow="1"/>
              <a:tblGrid>
                <a:gridCol w="741872">
                  <a:extLst>
                    <a:ext uri="{9D8B030D-6E8A-4147-A177-3AD203B41FA5}">
                      <a16:colId xmlns:a16="http://schemas.microsoft.com/office/drawing/2014/main" xmlns="" val="98342754"/>
                    </a:ext>
                  </a:extLst>
                </a:gridCol>
                <a:gridCol w="1664898">
                  <a:extLst>
                    <a:ext uri="{9D8B030D-6E8A-4147-A177-3AD203B41FA5}">
                      <a16:colId xmlns:a16="http://schemas.microsoft.com/office/drawing/2014/main" xmlns="" val="3245999760"/>
                    </a:ext>
                  </a:extLst>
                </a:gridCol>
                <a:gridCol w="1095555">
                  <a:extLst>
                    <a:ext uri="{9D8B030D-6E8A-4147-A177-3AD203B41FA5}">
                      <a16:colId xmlns:a16="http://schemas.microsoft.com/office/drawing/2014/main" xmlns="" val="4279195044"/>
                    </a:ext>
                  </a:extLst>
                </a:gridCol>
                <a:gridCol w="1130060">
                  <a:extLst>
                    <a:ext uri="{9D8B030D-6E8A-4147-A177-3AD203B41FA5}">
                      <a16:colId xmlns:a16="http://schemas.microsoft.com/office/drawing/2014/main" xmlns="" val="1734931021"/>
                    </a:ext>
                  </a:extLst>
                </a:gridCol>
                <a:gridCol w="871268">
                  <a:extLst>
                    <a:ext uri="{9D8B030D-6E8A-4147-A177-3AD203B41FA5}">
                      <a16:colId xmlns:a16="http://schemas.microsoft.com/office/drawing/2014/main" xmlns="" val="2360781960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xmlns="" val="1278622174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xmlns="" val="4100361415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xmlns="" val="2586486408"/>
                    </a:ext>
                  </a:extLst>
                </a:gridCol>
                <a:gridCol w="1026544">
                  <a:extLst>
                    <a:ext uri="{9D8B030D-6E8A-4147-A177-3AD203B41FA5}">
                      <a16:colId xmlns:a16="http://schemas.microsoft.com/office/drawing/2014/main" xmlns="" val="1692909713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xmlns="" val="1647579701"/>
                    </a:ext>
                  </a:extLst>
                </a:gridCol>
                <a:gridCol w="1426237">
                  <a:extLst>
                    <a:ext uri="{9D8B030D-6E8A-4147-A177-3AD203B41FA5}">
                      <a16:colId xmlns:a16="http://schemas.microsoft.com/office/drawing/2014/main" xmlns="" val="1184181135"/>
                    </a:ext>
                  </a:extLst>
                </a:gridCol>
              </a:tblGrid>
              <a:tr h="4510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l.p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Staw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Pow.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w 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Obsada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Odłów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„f” gosp.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kg)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Różnica przyrostu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(w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783070"/>
                  </a:ext>
                </a:extLst>
              </a:tr>
              <a:tr h="8773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szt/ha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g/szt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szt/ha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g/szt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∆</a:t>
                      </a:r>
                      <a:r>
                        <a:rPr lang="pl-PL" sz="2400" b="1" kern="1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pl-PL" sz="2400" b="1" kern="100" baseline="-250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(g/szt)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1151221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Bolesław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25000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16003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1,6 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5170"/>
                  </a:ext>
                </a:extLst>
              </a:tr>
              <a:tr h="465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Franciszek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13514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2903 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27 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 26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21,5 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4,8 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- 7 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4625893"/>
                  </a:ext>
                </a:extLst>
              </a:tr>
              <a:tr h="451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17143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14168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1,6 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2807763"/>
                  </a:ext>
                </a:extLst>
              </a:tr>
              <a:tr h="451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8d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13333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10439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pl-PL" sz="2400" b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1,5 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b="1" kern="100" dirty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+19</a:t>
                      </a:r>
                      <a:endParaRPr lang="pl-PL" sz="2400" b="1" kern="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7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378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D9C648E-952F-41A6-49CC-B6F721FAD839}"/>
              </a:ext>
            </a:extLst>
          </p:cNvPr>
          <p:cNvSpPr txBox="1"/>
          <p:nvPr/>
        </p:nvSpPr>
        <p:spPr>
          <a:xfrm>
            <a:off x="0" y="0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Wnioski</a:t>
            </a:r>
          </a:p>
          <a:p>
            <a:pPr algn="ctr"/>
            <a:endParaRPr lang="pl-PL" sz="28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dodatek do karmy zbożowej dla karpi poekstrakcyjnej śruty rzepakowej w ilości 20% dziennej dawki pokarmowej miał korzystny wpływ na uzyskiwane przyrosty narybku, kroczków i handlówki karpi hodowanej w cyklu dwuletnim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uzyskane wyniki  mają charakter wstępny, wymagają kontynuacji badań i potwierdzenia w kolejnych doświadczeniach, celem ich weryfikacji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28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A219894-C9EA-0F6B-A781-35DC0FFD446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91363" y="4048147"/>
            <a:ext cx="4230565" cy="280985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5733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C2D68C0-19F1-A4C8-39B0-2F5C17021C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87" y="336430"/>
            <a:ext cx="1380226" cy="1380226"/>
          </a:xfrm>
          <a:prstGeom prst="rect">
            <a:avLst/>
          </a:prstGeom>
        </p:spPr>
      </p:pic>
      <p:pic>
        <p:nvPicPr>
          <p:cNvPr id="6" name="Obraz 5" descr="Obraz zawierający Czcionka, tekst, logo, Grafika&#10;&#10;Opis wygenerowany automatycznie">
            <a:extLst>
              <a:ext uri="{FF2B5EF4-FFF2-40B4-BE49-F238E27FC236}">
                <a16:creationId xmlns:a16="http://schemas.microsoft.com/office/drawing/2014/main" xmlns="" id="{2AE19732-8CDA-FCE9-D6BE-D923CD02C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9018" y="336430"/>
            <a:ext cx="2117964" cy="137998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8417BA-EF0E-ABBB-C26E-9AE14E3B7B6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059625"/>
            <a:ext cx="12192000" cy="1955712"/>
          </a:xfrm>
        </p:spPr>
        <p:txBody>
          <a:bodyPr anchorCtr="1"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pl-PL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Możliwości zastosowania pasz rzepakowych w tradycyjnym modelu produkcji stawowej karpia </a:t>
            </a:r>
            <a:endParaRPr lang="pl-PL" sz="3100" b="1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D38ADD7-412F-217F-C5C9-7A53E0CD47DC}"/>
              </a:ext>
            </a:extLst>
          </p:cNvPr>
          <p:cNvSpPr txBox="1"/>
          <p:nvPr/>
        </p:nvSpPr>
        <p:spPr>
          <a:xfrm>
            <a:off x="0" y="350184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dr inż. Mirosław Cieśla – Szkoła Główna Gospodarstwa Wiejskiego, </a:t>
            </a:r>
          </a:p>
          <a:p>
            <a:pPr algn="ctr"/>
            <a:r>
              <a:rPr lang="pl-PL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            Rolniczy Zakład Doświadczalny w Żelaznej </a:t>
            </a:r>
            <a:endParaRPr lang="pl-PL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B02413DC-3E56-E7B8-8DB2-BC9DC9D2F64E}"/>
              </a:ext>
            </a:extLst>
          </p:cNvPr>
          <p:cNvSpPr txBox="1">
            <a:spLocks/>
          </p:cNvSpPr>
          <p:nvPr/>
        </p:nvSpPr>
        <p:spPr>
          <a:xfrm>
            <a:off x="1524000" y="6288472"/>
            <a:ext cx="9144000" cy="466195"/>
          </a:xfrm>
          <a:prstGeom prst="rect">
            <a:avLst/>
          </a:prstGeom>
          <a:noFill/>
        </p:spPr>
        <p:txBody>
          <a:bodyPr anchorCtr="1">
            <a:noAutofit/>
          </a:bodyPr>
          <a:lstStyle>
            <a:lvl1pPr marL="285750" marR="0" lvl="0" indent="-28575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20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8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2pPr>
            <a:lvl3pPr marL="1200150" marR="0" lvl="2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6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3pPr>
            <a:lvl4pPr marL="1543050" marR="0" lvl="3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4pPr>
            <a:lvl5pPr marL="2000250" marR="0" lvl="4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24 listopada 2023, 28-236 Rytwiany, ul. Radziwiłła 19 </a:t>
            </a:r>
            <a:endParaRPr lang="pl-PL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 descr="Obraz zawierający Czcionka, logo, zrzut ekranu, tekst&#10;&#10;Opis wygenerowany automatycznie">
            <a:extLst>
              <a:ext uri="{FF2B5EF4-FFF2-40B4-BE49-F238E27FC236}">
                <a16:creationId xmlns:a16="http://schemas.microsoft.com/office/drawing/2014/main" xmlns="" id="{56CC4C30-CB2C-4630-545C-552C172F0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9023" y="2940535"/>
            <a:ext cx="2009953" cy="1768944"/>
          </a:xfrm>
          <a:prstGeom prst="rect">
            <a:avLst/>
          </a:prstGeom>
        </p:spPr>
      </p:pic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A00054E0-D968-62D2-0960-304E340E1DA9}"/>
              </a:ext>
            </a:extLst>
          </p:cNvPr>
          <p:cNvSpPr txBox="1">
            <a:spLocks/>
          </p:cNvSpPr>
          <p:nvPr/>
        </p:nvSpPr>
        <p:spPr>
          <a:xfrm>
            <a:off x="1590136" y="5059524"/>
            <a:ext cx="9144000" cy="646331"/>
          </a:xfrm>
          <a:prstGeom prst="rect">
            <a:avLst/>
          </a:prstGeom>
          <a:noFill/>
        </p:spPr>
        <p:txBody>
          <a:bodyPr anchorCtr="1">
            <a:noAutofit/>
          </a:bodyPr>
          <a:lstStyle>
            <a:lvl1pPr marL="285750" marR="0" lvl="0" indent="-28575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20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8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2pPr>
            <a:lvl3pPr marL="1200150" marR="0" lvl="2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6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3pPr>
            <a:lvl4pPr marL="1543050" marR="0" lvl="3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4pPr>
            <a:lvl5pPr marL="2000250" marR="0" lvl="4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r>
              <a:rPr lang="pl-PL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Dziękuję za uwagę oraz gościnność Organizatorów</a:t>
            </a:r>
            <a:endParaRPr lang="pl-PL" sz="32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0954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567</Words>
  <Application>Microsoft Office PowerPoint</Application>
  <PresentationFormat>Niestandardowy</PresentationFormat>
  <Paragraphs>212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Możliwości zastosowania pasz rzepakowych w tradycyjnym modelu produkcji stawowej karpia </vt:lpstr>
      <vt:lpstr>Celem badań była ocena zastosowania dodatku poekstrakcyjnej śruty rzepakowej w żywieniu narybku, kroczków i handlówki karpi produkowanej w cyklu dwuletnim</vt:lpstr>
      <vt:lpstr>Slajd 3</vt:lpstr>
      <vt:lpstr>Slajd 4</vt:lpstr>
      <vt:lpstr>Slajd 5</vt:lpstr>
      <vt:lpstr>Slajd 6</vt:lpstr>
      <vt:lpstr>Slajd 7</vt:lpstr>
      <vt:lpstr>Możliwości zastosowania pasz rzepakowych w tradycyjnym modelu produkcji stawowej karpia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Mirek Cieśla</dc:creator>
  <cp:lastModifiedBy>Mateusz Szczoczarz</cp:lastModifiedBy>
  <cp:revision>9</cp:revision>
  <dcterms:created xsi:type="dcterms:W3CDTF">2023-11-20T21:23:14Z</dcterms:created>
  <dcterms:modified xsi:type="dcterms:W3CDTF">2023-11-28T14:25:09Z</dcterms:modified>
</cp:coreProperties>
</file>