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0" r:id="rId1"/>
    <p:sldMasterId id="2147483837" r:id="rId2"/>
    <p:sldMasterId id="2147483856" r:id="rId3"/>
  </p:sldMasterIdLst>
  <p:notesMasterIdLst>
    <p:notesMasterId r:id="rId44"/>
  </p:notesMasterIdLst>
  <p:handoutMasterIdLst>
    <p:handoutMasterId r:id="rId45"/>
  </p:handoutMasterIdLst>
  <p:sldIdLst>
    <p:sldId id="256" r:id="rId4"/>
    <p:sldId id="543" r:id="rId5"/>
    <p:sldId id="544" r:id="rId6"/>
    <p:sldId id="545" r:id="rId7"/>
    <p:sldId id="513" r:id="rId8"/>
    <p:sldId id="520" r:id="rId9"/>
    <p:sldId id="521" r:id="rId10"/>
    <p:sldId id="522" r:id="rId11"/>
    <p:sldId id="546" r:id="rId12"/>
    <p:sldId id="547" r:id="rId13"/>
    <p:sldId id="518" r:id="rId14"/>
    <p:sldId id="519" r:id="rId15"/>
    <p:sldId id="548" r:id="rId16"/>
    <p:sldId id="549" r:id="rId17"/>
    <p:sldId id="523" r:id="rId18"/>
    <p:sldId id="524" r:id="rId19"/>
    <p:sldId id="525" r:id="rId20"/>
    <p:sldId id="526" r:id="rId21"/>
    <p:sldId id="527" r:id="rId22"/>
    <p:sldId id="528" r:id="rId23"/>
    <p:sldId id="550" r:id="rId24"/>
    <p:sldId id="553" r:id="rId25"/>
    <p:sldId id="530" r:id="rId26"/>
    <p:sldId id="514" r:id="rId27"/>
    <p:sldId id="517" r:id="rId28"/>
    <p:sldId id="551" r:id="rId29"/>
    <p:sldId id="532" r:id="rId30"/>
    <p:sldId id="533" r:id="rId31"/>
    <p:sldId id="534" r:id="rId32"/>
    <p:sldId id="535" r:id="rId33"/>
    <p:sldId id="536" r:id="rId34"/>
    <p:sldId id="537" r:id="rId35"/>
    <p:sldId id="538" r:id="rId36"/>
    <p:sldId id="552" r:id="rId37"/>
    <p:sldId id="539" r:id="rId38"/>
    <p:sldId id="540" r:id="rId39"/>
    <p:sldId id="541" r:id="rId40"/>
    <p:sldId id="542" r:id="rId41"/>
    <p:sldId id="554" r:id="rId42"/>
    <p:sldId id="478" r:id="rId43"/>
  </p:sldIdLst>
  <p:sldSz cx="9144000" cy="6858000" type="screen4x3"/>
  <p:notesSz cx="7099300" cy="10234613"/>
  <p:defaultTextStyle>
    <a:defPPr>
      <a:defRPr lang="pl-PL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66"/>
    <a:srgbClr val="FF3300"/>
    <a:srgbClr val="FF6600"/>
    <a:srgbClr val="FF9933"/>
    <a:srgbClr val="FF9900"/>
  </p:clrMru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Styl z motywem 1 — Ak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Styl z motywem 1 — Ak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Styl z motywem 1 — Ak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Styl jasny 2 — Ak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077" autoAdjust="0"/>
    <p:restoredTop sz="90681" autoAdjust="0"/>
  </p:normalViewPr>
  <p:slideViewPr>
    <p:cSldViewPr>
      <p:cViewPr>
        <p:scale>
          <a:sx n="60" d="100"/>
          <a:sy n="60" d="100"/>
        </p:scale>
        <p:origin x="-1338" y="-1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749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365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handoutMaster" Target="handoutMasters/handout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4021138" y="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BA3B28-ED44-4B46-89C6-CDA7293ACFCD}" type="datetimeFigureOut">
              <a:rPr lang="en-GB" smtClean="0"/>
              <a:pPr/>
              <a:t>08/05/2013</a:t>
            </a:fld>
            <a:endParaRPr lang="en-GB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4021138" y="9721850"/>
            <a:ext cx="3076575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7D57F1-FCAF-46B6-A7D5-60A1B2C5B4B9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4020506" y="0"/>
            <a:ext cx="3077137" cy="512304"/>
          </a:xfrm>
          <a:prstGeom prst="rect">
            <a:avLst/>
          </a:prstGeom>
        </p:spPr>
        <p:txBody>
          <a:bodyPr vert="horz" lIns="94768" tIns="47384" rIns="94768" bIns="47384" rtlCol="0"/>
          <a:lstStyle>
            <a:lvl1pPr algn="r">
              <a:defRPr sz="1200"/>
            </a:lvl1pPr>
          </a:lstStyle>
          <a:p>
            <a:pPr>
              <a:defRPr/>
            </a:pPr>
            <a:fld id="{5BC54442-EAAA-44BD-BB4B-754A5AE46FA5}" type="datetimeFigureOut">
              <a:rPr lang="pl-PL"/>
              <a:pPr>
                <a:defRPr/>
              </a:pPr>
              <a:t>2013-05-08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68" tIns="47384" rIns="94768" bIns="47384" rtlCol="0" anchor="ctr"/>
          <a:lstStyle/>
          <a:p>
            <a:pPr lvl="0"/>
            <a:endParaRPr lang="pl-PL" noProof="0" smtClean="0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709599" y="4861155"/>
            <a:ext cx="5680103" cy="4605821"/>
          </a:xfrm>
          <a:prstGeom prst="rect">
            <a:avLst/>
          </a:prstGeom>
        </p:spPr>
        <p:txBody>
          <a:bodyPr vert="horz" lIns="94768" tIns="47384" rIns="94768" bIns="47384" rtlCol="0">
            <a:normAutofit/>
          </a:bodyPr>
          <a:lstStyle/>
          <a:p>
            <a:pPr lvl="0"/>
            <a:r>
              <a:rPr lang="pl-PL" noProof="0" smtClean="0"/>
              <a:t>Kliknij, aby edytować style wzorca tekstu</a:t>
            </a:r>
          </a:p>
          <a:p>
            <a:pPr lvl="1"/>
            <a:r>
              <a:rPr lang="pl-PL" noProof="0" smtClean="0"/>
              <a:t>Drugi poziom</a:t>
            </a:r>
          </a:p>
          <a:p>
            <a:pPr lvl="2"/>
            <a:r>
              <a:rPr lang="pl-PL" noProof="0" smtClean="0"/>
              <a:t>Trzeci poziom</a:t>
            </a:r>
          </a:p>
          <a:p>
            <a:pPr lvl="3"/>
            <a:r>
              <a:rPr lang="pl-PL" noProof="0" smtClean="0"/>
              <a:t>Czwarty poziom</a:t>
            </a:r>
          </a:p>
          <a:p>
            <a:pPr lvl="4"/>
            <a:r>
              <a:rPr lang="pl-PL" noProof="0" smtClean="0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4020506" y="9720673"/>
            <a:ext cx="3077137" cy="512303"/>
          </a:xfrm>
          <a:prstGeom prst="rect">
            <a:avLst/>
          </a:prstGeom>
        </p:spPr>
        <p:txBody>
          <a:bodyPr vert="horz" lIns="94768" tIns="47384" rIns="94768" bIns="47384" rtlCol="0" anchor="b"/>
          <a:lstStyle>
            <a:lvl1pPr algn="r">
              <a:defRPr sz="1200"/>
            </a:lvl1pPr>
          </a:lstStyle>
          <a:p>
            <a:pPr>
              <a:defRPr/>
            </a:pPr>
            <a:fld id="{2F0C60EE-5D86-4874-8BCF-3D464BE5D5F7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31194BD-1B45-4485-8844-4D97F2069B4A}" type="slidenum">
              <a:rPr lang="en-US" smtClean="0">
                <a:latin typeface="Arial" pitchFamily="34" charset="0"/>
              </a:rPr>
              <a:pPr>
                <a:defRPr/>
              </a:pPr>
              <a:t>4</a:t>
            </a:fld>
            <a:endParaRPr lang="en-US" smtClean="0">
              <a:latin typeface="Arial" pitchFamily="34" charset="0"/>
            </a:endParaRPr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lvl="1"/>
            <a:endParaRPr lang="pl-PL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/>
          </a:p>
        </p:txBody>
      </p:sp>
      <p:sp>
        <p:nvSpPr>
          <p:cNvPr id="4" name="Symbol zastępczy nagłówka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fr-FR" smtClean="0"/>
              <a:t>Standardy GS1 - etykieta logistyczna w otwartych łańcuchach dostaw</a:t>
            </a:r>
            <a:endParaRPr lang="fr-FR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2008 r.</a:t>
            </a:r>
            <a:endParaRPr lang="fr-FR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DC93FE-B92E-4018-8B13-4D9A01DF8A67}" type="slidenum">
              <a:rPr lang="fr-FR" smtClean="0"/>
              <a:pPr/>
              <a:t>20</a:t>
            </a:fld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C60EE-5D86-4874-8BCF-3D464BE5D5F7}" type="slidenum">
              <a:rPr lang="pl-PL" smtClean="0"/>
              <a:pPr>
                <a:defRPr/>
              </a:pPr>
              <a:t>25</a:t>
            </a:fld>
            <a:endParaRPr lang="pl-P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l-PL" smtClean="0"/>
              <a:t>"Traceability" - regulacje prawne, zarządzanie kryzysem, wykorzystanie standardów GS1 w T&amp;T, proces wycofania produktu z łańcucha dostaw, wykorzystanie rozwiązania „traceability” w łańcuchu dostaw produktów spożywczych</a:t>
            </a:r>
          </a:p>
        </p:txBody>
      </p:sp>
      <p:sp>
        <p:nvSpPr>
          <p:cNvPr id="19149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/>
              <a:t>Szkolenie "Traceability" - 2005 r.</a:t>
            </a:r>
          </a:p>
        </p:txBody>
      </p:sp>
      <p:sp>
        <p:nvSpPr>
          <p:cNvPr id="19149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A10829-89FA-4331-88CF-EA7EDDE6C9E0}" type="slidenum">
              <a:rPr lang="pl-PL" smtClean="0"/>
              <a:pPr/>
              <a:t>27</a:t>
            </a:fld>
            <a:endParaRPr lang="pl-PL" smtClean="0"/>
          </a:p>
        </p:txBody>
      </p:sp>
      <p:sp>
        <p:nvSpPr>
          <p:cNvPr id="19149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2949" y="766000"/>
            <a:ext cx="2850000" cy="2111411"/>
          </a:xfrm>
          <a:ln/>
        </p:spPr>
      </p:sp>
      <p:sp>
        <p:nvSpPr>
          <p:cNvPr id="1914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6" y="3103564"/>
            <a:ext cx="5200650" cy="6364287"/>
          </a:xfrm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l-PL" smtClean="0"/>
              <a:t>"Traceability" - regulacje prawne, zarządzanie kryzysem, wykorzystanie standardów GS1 w T&amp;T, proces wycofania produktu z łańcucha dostaw, wykorzystanie rozwiązania „traceability” w łańcuchu dostaw produktów spożywczych</a:t>
            </a:r>
          </a:p>
        </p:txBody>
      </p:sp>
      <p:sp>
        <p:nvSpPr>
          <p:cNvPr id="19251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/>
              <a:t>Szkolenie "Traceability" - 2005 r.</a:t>
            </a:r>
          </a:p>
        </p:txBody>
      </p:sp>
      <p:sp>
        <p:nvSpPr>
          <p:cNvPr id="19251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B5F9648-BBB3-4384-A80A-8F5730A18A99}" type="slidenum">
              <a:rPr lang="pl-PL" smtClean="0"/>
              <a:pPr/>
              <a:t>28</a:t>
            </a:fld>
            <a:endParaRPr lang="pl-PL" smtClean="0"/>
          </a:p>
        </p:txBody>
      </p:sp>
      <p:sp>
        <p:nvSpPr>
          <p:cNvPr id="19251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2949" y="767638"/>
            <a:ext cx="2846684" cy="2109773"/>
          </a:xfrm>
          <a:ln/>
        </p:spPr>
      </p:sp>
      <p:sp>
        <p:nvSpPr>
          <p:cNvPr id="1925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3103564"/>
            <a:ext cx="5207000" cy="6362700"/>
          </a:xfrm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l-PL" smtClean="0"/>
              <a:t>"Traceability" - regulacje prawne, zarządzanie kryzysem, wykorzystanie standardów GS1 w T&amp;T, proces wycofania produktu z łańcucha dostaw, wykorzystanie rozwiązania „traceability” w łańcuchu dostaw produktów spożywczych</a:t>
            </a:r>
          </a:p>
        </p:txBody>
      </p:sp>
      <p:sp>
        <p:nvSpPr>
          <p:cNvPr id="193539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/>
              <a:t>Szkolenie "Traceability" - 2005 r.</a:t>
            </a:r>
          </a:p>
        </p:txBody>
      </p:sp>
      <p:sp>
        <p:nvSpPr>
          <p:cNvPr id="19354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859314-4F11-4B45-9F84-1C2FC2070104}" type="slidenum">
              <a:rPr lang="pl-PL" smtClean="0"/>
              <a:pPr/>
              <a:t>29</a:t>
            </a:fld>
            <a:endParaRPr lang="pl-PL" smtClean="0"/>
          </a:p>
        </p:txBody>
      </p:sp>
      <p:sp>
        <p:nvSpPr>
          <p:cNvPr id="19354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2949" y="767638"/>
            <a:ext cx="2846684" cy="2109773"/>
          </a:xfrm>
          <a:ln/>
        </p:spPr>
      </p:sp>
      <p:sp>
        <p:nvSpPr>
          <p:cNvPr id="1935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3103564"/>
            <a:ext cx="5207000" cy="6362700"/>
          </a:xfrm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l-PL" smtClean="0"/>
              <a:t>"Traceability" - regulacje prawne, zarządzanie kryzysem, wykorzystanie standardów GS1 w T&amp;T, proces wycofania produktu z łańcucha dostaw, wykorzystanie rozwiązania „traceability” w łańcuchu dostaw produktów spożywczych</a:t>
            </a:r>
          </a:p>
        </p:txBody>
      </p:sp>
      <p:sp>
        <p:nvSpPr>
          <p:cNvPr id="194563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/>
              <a:t>Szkolenie "Traceability" - 2005 r.</a:t>
            </a:r>
          </a:p>
        </p:txBody>
      </p:sp>
      <p:sp>
        <p:nvSpPr>
          <p:cNvPr id="19456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7003C02-6E02-4542-9FA1-F74901F85498}" type="slidenum">
              <a:rPr lang="pl-PL" smtClean="0"/>
              <a:pPr/>
              <a:t>30</a:t>
            </a:fld>
            <a:endParaRPr lang="pl-PL" smtClean="0"/>
          </a:p>
        </p:txBody>
      </p:sp>
      <p:sp>
        <p:nvSpPr>
          <p:cNvPr id="19456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2949" y="767638"/>
            <a:ext cx="2846684" cy="2109773"/>
          </a:xfrm>
          <a:ln/>
        </p:spPr>
      </p:sp>
      <p:sp>
        <p:nvSpPr>
          <p:cNvPr id="19456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3103564"/>
            <a:ext cx="5207000" cy="6362700"/>
          </a:xfrm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l-PL" smtClean="0"/>
              <a:t>"Traceability" - regulacje prawne, zarządzanie kryzysem, wykorzystanie standardów GS1 w T&amp;T, proces wycofania produktu z łańcucha dostaw, wykorzystanie rozwiązania „traceability” w łańcuchu dostaw produktów spożywczych</a:t>
            </a:r>
          </a:p>
        </p:txBody>
      </p:sp>
      <p:sp>
        <p:nvSpPr>
          <p:cNvPr id="195587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/>
              <a:t>Szkolenie "Traceability" - 2005 r.</a:t>
            </a:r>
          </a:p>
        </p:txBody>
      </p:sp>
      <p:sp>
        <p:nvSpPr>
          <p:cNvPr id="19558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6363B7-367A-4828-83B8-E791C6C74F6B}" type="slidenum">
              <a:rPr lang="pl-PL" smtClean="0"/>
              <a:pPr/>
              <a:t>31</a:t>
            </a:fld>
            <a:endParaRPr lang="pl-PL" smtClean="0"/>
          </a:p>
        </p:txBody>
      </p:sp>
      <p:sp>
        <p:nvSpPr>
          <p:cNvPr id="19558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2949" y="767638"/>
            <a:ext cx="2846684" cy="2109773"/>
          </a:xfrm>
          <a:ln/>
        </p:spPr>
      </p:sp>
      <p:sp>
        <p:nvSpPr>
          <p:cNvPr id="1955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3103564"/>
            <a:ext cx="5207000" cy="6362700"/>
          </a:xfrm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l-PL" smtClean="0"/>
              <a:t>"Traceability" - regulacje prawne, zarządzanie kryzysem, wykorzystanie standardów GS1 w T&amp;T, proces wycofania produktu z łańcucha dostaw, wykorzystanie rozwiązania „traceability” w łańcuchu dostaw produktów spożywczych</a:t>
            </a:r>
          </a:p>
        </p:txBody>
      </p:sp>
      <p:sp>
        <p:nvSpPr>
          <p:cNvPr id="196611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/>
              <a:t>Szkolenie "Traceability" - 2005 r.</a:t>
            </a:r>
          </a:p>
        </p:txBody>
      </p:sp>
      <p:sp>
        <p:nvSpPr>
          <p:cNvPr id="19661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452ECC-3EAA-45A2-A3A9-F3F0A5A3ADC1}" type="slidenum">
              <a:rPr lang="pl-PL" smtClean="0"/>
              <a:pPr/>
              <a:t>32</a:t>
            </a:fld>
            <a:endParaRPr lang="pl-PL" smtClean="0"/>
          </a:p>
        </p:txBody>
      </p:sp>
      <p:sp>
        <p:nvSpPr>
          <p:cNvPr id="19661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2949" y="767638"/>
            <a:ext cx="2846684" cy="2109773"/>
          </a:xfrm>
          <a:ln/>
        </p:spPr>
      </p:sp>
      <p:sp>
        <p:nvSpPr>
          <p:cNvPr id="1966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151" y="3103564"/>
            <a:ext cx="5207000" cy="6362700"/>
          </a:xfrm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pl-PL" smtClean="0"/>
              <a:t>"Traceability" - regulacje prawne, zarządzanie kryzysem, wykorzystanie standardów GS1 w T&amp;T, proces wycofania produktu z łańcucha dostaw, wykorzystanie rozwiązania „traceability” w łańcuchu dostaw produktów spożywczych</a:t>
            </a:r>
          </a:p>
        </p:txBody>
      </p:sp>
      <p:sp>
        <p:nvSpPr>
          <p:cNvPr id="197635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pl-PL" smtClean="0"/>
              <a:t>Szkolenie "Traceability" - 2005 r.</a:t>
            </a:r>
          </a:p>
        </p:txBody>
      </p:sp>
      <p:sp>
        <p:nvSpPr>
          <p:cNvPr id="19763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F9EE47B-1A69-43BE-A96B-39D49F289896}" type="slidenum">
              <a:rPr lang="pl-PL" smtClean="0"/>
              <a:pPr/>
              <a:t>33</a:t>
            </a:fld>
            <a:endParaRPr lang="pl-PL" smtClean="0"/>
          </a:p>
        </p:txBody>
      </p:sp>
      <p:sp>
        <p:nvSpPr>
          <p:cNvPr id="19763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972949" y="764364"/>
            <a:ext cx="2851657" cy="2113047"/>
          </a:xfrm>
          <a:ln/>
        </p:spPr>
      </p:sp>
      <p:sp>
        <p:nvSpPr>
          <p:cNvPr id="1976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6" y="3103564"/>
            <a:ext cx="5200650" cy="6364287"/>
          </a:xfrm>
          <a:noFill/>
          <a:ln/>
        </p:spPr>
        <p:txBody>
          <a:bodyPr/>
          <a:lstStyle/>
          <a:p>
            <a:endParaRPr lang="pl-PL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5088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3DEFA63-492F-428B-97AC-6B53209FFCBF}" type="slidenum">
              <a:rPr lang="en-US" smtClean="0"/>
              <a:pPr>
                <a:defRPr/>
              </a:pPr>
              <a:t>35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CA1F4FC-20B3-486A-AD81-ABBAAE2EBBAB}" type="slidenum">
              <a:rPr lang="en-US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dirty="0" smtClean="0">
              <a:ea typeface="ＭＳ Ｐゴシック" pitchFamily="-111" charset="-128"/>
            </a:endParaRPr>
          </a:p>
          <a:p>
            <a:endParaRPr lang="en-GB" dirty="0" smtClean="0">
              <a:ea typeface="ＭＳ Ｐゴシック" pitchFamily="-111" charset="-128"/>
            </a:endParaRPr>
          </a:p>
          <a:p>
            <a:endParaRPr lang="en-GB" dirty="0" smtClean="0">
              <a:ea typeface="ＭＳ Ｐゴシック" pitchFamily="-111" charset="-128"/>
            </a:endParaRPr>
          </a:p>
          <a:p>
            <a:endParaRPr lang="en-US" dirty="0" smtClean="0">
              <a:ea typeface="ＭＳ Ｐゴシック" pitchFamily="-111" charset="-128"/>
            </a:endParaRPr>
          </a:p>
          <a:p>
            <a:endParaRPr lang="en-US" dirty="0" smtClean="0">
              <a:ea typeface="ＭＳ Ｐゴシック" pitchFamily="-111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745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51908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5E0AD617-8EC8-4A0D-B0EF-BD114D023B25}" type="slidenum">
              <a:rPr lang="en-US" smtClean="0"/>
              <a:pPr>
                <a:defRPr/>
              </a:pPr>
              <a:t>36</a:t>
            </a:fld>
            <a:endParaRPr 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52932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245D04E-5D0E-4D3A-B114-73B9E952D042}" type="slidenum">
              <a:rPr lang="en-US" smtClean="0"/>
              <a:pPr>
                <a:defRPr/>
              </a:pPr>
              <a:t>37</a:t>
            </a:fld>
            <a:endParaRPr 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9507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253956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1AC2750-1664-4548-B177-F2F0F380B2F0}" type="slidenum">
              <a:rPr lang="en-US" smtClean="0"/>
              <a:pPr>
                <a:defRPr/>
              </a:pPr>
              <a:t>38</a:t>
            </a:fld>
            <a:endParaRPr lang="en-U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rtl="0">
              <a:buFontTx/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F0C60EE-5D86-4874-8BCF-3D464BE5D5F7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39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2579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88865B-51CB-4B5C-A88C-F78465FC736E}" type="slidenum">
              <a:rPr lang="pl-PL" smtClean="0">
                <a:solidFill>
                  <a:prstClr val="black"/>
                </a:solidFill>
              </a:rPr>
              <a:pPr>
                <a:defRPr/>
              </a:pPr>
              <a:t>40</a:t>
            </a:fld>
            <a:endParaRPr lang="pl-P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F111122-96FC-4598-B47E-3D13DB2DB59D}" type="slidenum">
              <a:rPr lang="en-US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7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B9C06E7-327B-432B-8F03-02B0958A3F44}" type="slidenum">
              <a:rPr lang="en-US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085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854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 smtClean="0"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3218" y="767596"/>
            <a:ext cx="4732866" cy="3837980"/>
          </a:xfrm>
          <a:ln/>
        </p:spPr>
      </p:sp>
      <p:sp>
        <p:nvSpPr>
          <p:cNvPr id="82947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82948" name="Symbol zastępczy nagłówka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fr-FR" smtClean="0"/>
              <a:t>System GS1</a:t>
            </a:r>
          </a:p>
        </p:txBody>
      </p:sp>
      <p:sp>
        <p:nvSpPr>
          <p:cNvPr id="82949" name="Symbol zastępczy stopki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fr-FR" smtClean="0"/>
              <a:t>Szkolenie GS1 - 2009 r.</a:t>
            </a:r>
          </a:p>
        </p:txBody>
      </p:sp>
      <p:sp>
        <p:nvSpPr>
          <p:cNvPr id="82950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5335008-EC0F-44E6-8CF1-D445B23D7956}" type="slidenum">
              <a:rPr lang="fr-FR" smtClean="0"/>
              <a:pPr/>
              <a:t>8</a:t>
            </a:fld>
            <a:endParaRPr lang="fr-FR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Symbol zastępczy obrazu slajdu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Symbol zastępczy notatek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l-PL" smtClean="0"/>
          </a:p>
        </p:txBody>
      </p:sp>
      <p:sp>
        <p:nvSpPr>
          <p:cNvPr id="155652" name="Symbol zastępczy nagłówka 3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System GS1</a:t>
            </a:r>
          </a:p>
        </p:txBody>
      </p:sp>
      <p:sp>
        <p:nvSpPr>
          <p:cNvPr id="155653" name="Symbol zastępczy stopki 4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Szkolenie GS1 - 2009 r.</a:t>
            </a:r>
          </a:p>
        </p:txBody>
      </p:sp>
      <p:sp>
        <p:nvSpPr>
          <p:cNvPr id="155654" name="Symbol zastępczy numeru slajdu 5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6082D8E-6DEF-41BD-BB87-D9A74F56A9C7}" type="slidenum">
              <a:rPr lang="en-US" smtClean="0"/>
              <a:pPr>
                <a:defRPr/>
              </a:pPr>
              <a:t>12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ymbol zastępczy obrazu slajd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Symbol zastępczy notatek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pl-PL" smtClean="0"/>
          </a:p>
        </p:txBody>
      </p:sp>
      <p:sp>
        <p:nvSpPr>
          <p:cNvPr id="165892" name="Symbol zastępczy nagłówka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/>
          <a:p>
            <a:r>
              <a:rPr lang="en-US" smtClean="0"/>
              <a:t>System GS1</a:t>
            </a:r>
          </a:p>
        </p:txBody>
      </p:sp>
      <p:sp>
        <p:nvSpPr>
          <p:cNvPr id="165893" name="Symbol zastępczy stopki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en-US" smtClean="0"/>
              <a:t>Szkolenie GS1 - 2009 r.</a:t>
            </a:r>
          </a:p>
        </p:txBody>
      </p:sp>
      <p:sp>
        <p:nvSpPr>
          <p:cNvPr id="165894" name="Symbol zastępczy numeru slajdu 5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5E0CD09-139C-4E57-A789-E9B5F5BAB361}" type="slidenum">
              <a:rPr lang="en-US" smtClean="0"/>
              <a:pPr/>
              <a:t>13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88054E-F9F1-4A75-8EC4-574D1846A2AE}" type="slidenum">
              <a:rPr lang="fr-FR" smtClean="0"/>
              <a:pPr/>
              <a:t>17</a:t>
            </a:fld>
            <a:endParaRPr lang="fr-FR" smtClean="0"/>
          </a:p>
        </p:txBody>
      </p:sp>
      <p:sp>
        <p:nvSpPr>
          <p:cNvPr id="202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lvl="3"/>
            <a:endParaRPr lang="pl-PL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7E1FCCE-CC0B-4F93-AFBE-13E35AEB2386}" type="slidenum">
              <a:rPr lang="en-GB" smtClean="0"/>
              <a:pPr>
                <a:defRPr/>
              </a:pPr>
              <a:t>18</a:t>
            </a:fld>
            <a:endParaRPr lang="en-GB" smtClean="0"/>
          </a:p>
        </p:txBody>
      </p:sp>
      <p:sp>
        <p:nvSpPr>
          <p:cNvPr id="1177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GB" b="1" dirty="0" smtClean="0"/>
              <a:t>Which GS1 global unique identification should be used?</a:t>
            </a:r>
          </a:p>
          <a:p>
            <a:r>
              <a:rPr lang="en-GB" dirty="0" smtClean="0"/>
              <a:t>The GTIN is the basis for product identification, which serves as a reference to the full body of product information. For the purpose of traceability, this may not be sufficient, requiring additional information to uniquely identify a product or grouping of products</a:t>
            </a:r>
            <a:r>
              <a:rPr lang="en-US" dirty="0" smtClean="0"/>
              <a:t> </a:t>
            </a:r>
            <a:endParaRPr lang="en-GB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675" y="260350"/>
            <a:ext cx="6156325" cy="5762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2250" cy="39608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1850" y="1412875"/>
            <a:ext cx="4033838" cy="19034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1850" y="3468688"/>
            <a:ext cx="4033838" cy="1905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9113" y="6365875"/>
            <a:ext cx="5848350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Instytut Logistyki i Magazynowania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ytuł, zawartość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2275" y="533400"/>
            <a:ext cx="5472113" cy="762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3400" y="1543050"/>
            <a:ext cx="3886200" cy="45529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572000" y="1543050"/>
            <a:ext cx="3886200" cy="22002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572000" y="3895725"/>
            <a:ext cx="3886200" cy="2200275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daty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ymbol zastępczy stopki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 txBox="1">
            <a:spLocks/>
          </p:cNvSpPr>
          <p:nvPr userDrawn="1"/>
        </p:nvSpPr>
        <p:spPr bwMode="auto">
          <a:xfrm>
            <a:off x="34925" y="6597650"/>
            <a:ext cx="863600" cy="228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E14309BB-93E1-4C50-9E97-0FACE97F05E6}" type="slidenum">
              <a:rPr lang="pl-PL" sz="900">
                <a:solidFill>
                  <a:srgbClr val="002C6C"/>
                </a:solidFill>
                <a:latin typeface="Arial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pl-PL" sz="900" dirty="0">
              <a:solidFill>
                <a:srgbClr val="002C6C"/>
              </a:solidFill>
              <a:latin typeface="Arial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2275" y="533400"/>
            <a:ext cx="5472113" cy="762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33400" y="1543050"/>
            <a:ext cx="3886200" cy="45529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886200" cy="45529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629400" cy="762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11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800600" y="1981200"/>
            <a:ext cx="411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>
          <a:xfrm>
            <a:off x="20638" y="659765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 txBox="1">
            <a:spLocks/>
          </p:cNvSpPr>
          <p:nvPr userDrawn="1"/>
        </p:nvSpPr>
        <p:spPr bwMode="auto">
          <a:xfrm>
            <a:off x="34925" y="6597650"/>
            <a:ext cx="863600" cy="228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fld id="{851B31A4-D574-405B-B1E0-A5478FEFA69E}" type="slidenum">
              <a:rPr lang="pl-PL" sz="900">
                <a:solidFill>
                  <a:srgbClr val="002C6C"/>
                </a:solidFill>
                <a:latin typeface="Arial"/>
              </a:rPr>
              <a:pPr eaLnBrk="0" hangingPunct="0">
                <a:spcBef>
                  <a:spcPct val="50000"/>
                </a:spcBef>
                <a:defRPr/>
              </a:pPr>
              <a:t>‹#›</a:t>
            </a:fld>
            <a:endParaRPr lang="pl-PL" sz="900" dirty="0">
              <a:solidFill>
                <a:srgbClr val="002C6C"/>
              </a:solidFill>
              <a:latin typeface="Arial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2275" y="533400"/>
            <a:ext cx="5472113" cy="762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33400" y="1543050"/>
            <a:ext cx="7924800" cy="4552950"/>
          </a:xfrm>
        </p:spPr>
        <p:txBody>
          <a:bodyPr/>
          <a:lstStyle/>
          <a:p>
            <a:pPr lvl="0"/>
            <a:endParaRPr lang="pl-PL" noProof="0" dirty="0" smtClean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dirty="0" smtClean="0"/>
              <a:t>Kliknij, aby edytować styl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ytuł, tekst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numeru slajdu 4"/>
          <p:cNvSpPr txBox="1">
            <a:spLocks/>
          </p:cNvSpPr>
          <p:nvPr userDrawn="1"/>
        </p:nvSpPr>
        <p:spPr bwMode="auto">
          <a:xfrm>
            <a:off x="34925" y="6597650"/>
            <a:ext cx="863600" cy="228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E14309BB-93E1-4C50-9E97-0FACE97F05E6}" type="slidenum">
              <a:rPr lang="pl-PL" sz="900">
                <a:solidFill>
                  <a:srgbClr val="002C6C"/>
                </a:solidFill>
                <a:latin typeface="Arial"/>
                <a:cs typeface="Arial" pitchFamily="34" charset="0"/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pl-PL" sz="900" dirty="0">
              <a:solidFill>
                <a:srgbClr val="002C6C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2275" y="533400"/>
            <a:ext cx="5472113" cy="762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533400" y="1543050"/>
            <a:ext cx="3886200" cy="45529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0" y="1543050"/>
            <a:ext cx="3886200" cy="455295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ytuł i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numeru slajdu 4"/>
          <p:cNvSpPr txBox="1">
            <a:spLocks/>
          </p:cNvSpPr>
          <p:nvPr userDrawn="1"/>
        </p:nvSpPr>
        <p:spPr bwMode="auto">
          <a:xfrm>
            <a:off x="34925" y="6597650"/>
            <a:ext cx="863600" cy="228600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0" hangingPunct="0">
              <a:spcBef>
                <a:spcPct val="50000"/>
              </a:spcBef>
              <a:defRPr/>
            </a:pPr>
            <a:fld id="{851B31A4-D574-405B-B1E0-A5478FEFA69E}" type="slidenum">
              <a:rPr lang="pl-PL" sz="900">
                <a:solidFill>
                  <a:srgbClr val="002C6C"/>
                </a:solidFill>
                <a:latin typeface="Arial"/>
                <a:cs typeface="Arial" pitchFamily="34" charset="0"/>
              </a:rPr>
              <a:pPr algn="l" eaLnBrk="0" hangingPunct="0">
                <a:spcBef>
                  <a:spcPct val="50000"/>
                </a:spcBef>
                <a:defRPr/>
              </a:pPr>
              <a:t>‹#›</a:t>
            </a:fld>
            <a:endParaRPr lang="pl-PL" sz="900" dirty="0">
              <a:solidFill>
                <a:srgbClr val="002C6C"/>
              </a:solidFill>
              <a:latin typeface="Arial"/>
              <a:cs typeface="Arial" pitchFamily="34" charset="0"/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692275" y="533400"/>
            <a:ext cx="5472113" cy="762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abeli 2"/>
          <p:cNvSpPr>
            <a:spLocks noGrp="1"/>
          </p:cNvSpPr>
          <p:nvPr>
            <p:ph type="tbl" idx="1"/>
          </p:nvPr>
        </p:nvSpPr>
        <p:spPr>
          <a:xfrm>
            <a:off x="533400" y="1543050"/>
            <a:ext cx="7924800" cy="4552950"/>
          </a:xfrm>
        </p:spPr>
        <p:txBody>
          <a:bodyPr/>
          <a:lstStyle/>
          <a:p>
            <a:pPr lvl="0"/>
            <a:endParaRPr lang="pl-PL" noProof="0" dirty="0" smtClean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09750" y="384392"/>
            <a:ext cx="6877050" cy="93599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514800" y="1602000"/>
            <a:ext cx="8172000" cy="45720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4" name="Rectangle 12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8229600" y="6534150"/>
            <a:ext cx="914400" cy="323850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2C6C"/>
                </a:solidFill>
              </a:defRPr>
            </a:lvl1pPr>
          </a:lstStyle>
          <a:p>
            <a:pPr algn="l">
              <a:defRPr/>
            </a:pPr>
            <a:fld id="{ED8AE90F-AEFF-4945-BE7B-CA0F76C824F5}" type="slidenum">
              <a:rPr lang="en-US">
                <a:latin typeface="Arial" pitchFamily="34" charset="0"/>
                <a:cs typeface="Arial" pitchFamily="34" charset="0"/>
              </a:rPr>
              <a:pPr algn="l">
                <a:defRPr/>
              </a:pPr>
              <a:t>‹#›</a:t>
            </a:fld>
            <a:endParaRPr lang="en-US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ytuł, zawartość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0" y="609600"/>
            <a:ext cx="6629400" cy="762000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533400" y="1981200"/>
            <a:ext cx="411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800600" y="1981200"/>
            <a:ext cx="4114800" cy="41148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0"/>
          </p:nvPr>
        </p:nvSpPr>
        <p:spPr>
          <a:xfrm>
            <a:off x="20638" y="6597650"/>
            <a:ext cx="2895600" cy="2682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endParaRPr lang="pl-PL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675" y="260350"/>
            <a:ext cx="6156325" cy="5762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2250" cy="39608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1850" y="1412875"/>
            <a:ext cx="4033838" cy="19034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1850" y="3468688"/>
            <a:ext cx="4033838" cy="1905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9113" y="6365875"/>
            <a:ext cx="5848350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pl-PL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Instytut Logistyki i Magazynowania</a:t>
            </a: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Tytuł i diagram lub schemat organizacyjn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675" y="260350"/>
            <a:ext cx="6156325" cy="5762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iektu SmartArt 2"/>
          <p:cNvSpPr>
            <a:spLocks noGrp="1"/>
          </p:cNvSpPr>
          <p:nvPr>
            <p:ph type="dgm" idx="1"/>
          </p:nvPr>
        </p:nvSpPr>
        <p:spPr>
          <a:xfrm>
            <a:off x="457200" y="1412875"/>
            <a:ext cx="8218488" cy="3960813"/>
          </a:xfrm>
        </p:spPr>
        <p:txBody>
          <a:bodyPr/>
          <a:lstStyle/>
          <a:p>
            <a:pPr lvl="0"/>
            <a:endParaRPr lang="pl-PL" noProof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0"/>
          </p:nvPr>
        </p:nvSpPr>
        <p:spPr>
          <a:xfrm>
            <a:off x="2268538" y="6365875"/>
            <a:ext cx="6638925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algn="l">
              <a:defRPr/>
            </a:pPr>
            <a:r>
              <a:rPr lang="pl-PL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40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TRACEBACK: technologia EPC/RFID dla śledzenia żywności </a:t>
            </a:r>
          </a:p>
        </p:txBody>
      </p:sp>
    </p:spTree>
  </p:cSld>
  <p:clrMapOvr>
    <a:masterClrMapping/>
  </p:clrMapOvr>
  <p:transition spd="med">
    <p:fade thruBlk="1"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60350"/>
            <a:ext cx="2057400" cy="5865813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60350"/>
            <a:ext cx="6019800" cy="5865813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ytuł, tekst i 2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987675" y="260350"/>
            <a:ext cx="6156325" cy="5762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457200" y="1412875"/>
            <a:ext cx="4032250" cy="39608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quarter" idx="2"/>
          </p:nvPr>
        </p:nvSpPr>
        <p:spPr>
          <a:xfrm>
            <a:off x="4641850" y="1412875"/>
            <a:ext cx="4033838" cy="1903413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3"/>
          </p:nvPr>
        </p:nvSpPr>
        <p:spPr>
          <a:xfrm>
            <a:off x="4641850" y="3468688"/>
            <a:ext cx="4033838" cy="190500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0"/>
          </p:nvPr>
        </p:nvSpPr>
        <p:spPr>
          <a:xfrm>
            <a:off x="3059113" y="6365875"/>
            <a:ext cx="5848350" cy="549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pl-PL">
                <a:solidFill>
                  <a:srgbClr val="000000"/>
                </a:solidFill>
              </a:rPr>
              <a:t>Instytut Logistyki i Magazynowania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slideLayout" Target="../slideLayouts/slideLayout29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17" Type="http://schemas.openxmlformats.org/officeDocument/2006/relationships/slideLayout" Target="../slideLayouts/slideLayout33.xml"/><Relationship Id="rId2" Type="http://schemas.openxmlformats.org/officeDocument/2006/relationships/slideLayout" Target="../slideLayouts/slideLayout18.xml"/><Relationship Id="rId16" Type="http://schemas.openxmlformats.org/officeDocument/2006/relationships/slideLayout" Target="../slideLayouts/slideLayout32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26.xml"/><Relationship Id="rId19" Type="http://schemas.openxmlformats.org/officeDocument/2006/relationships/image" Target="../media/image2.jpeg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slideLayout" Target="../slideLayouts/slideLayout3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slideLayout" Target="../slideLayouts/slideLayout45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8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835150" y="260350"/>
            <a:ext cx="460851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869" r:id="rId12"/>
    <p:sldLayoutId id="2147483870" r:id="rId13"/>
    <p:sldLayoutId id="2147483871" r:id="rId14"/>
    <p:sldLayoutId id="2147483872" r:id="rId15"/>
    <p:sldLayoutId id="2147483873" r:id="rId1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9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835150" y="260350"/>
            <a:ext cx="460851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614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38" r:id="rId1"/>
    <p:sldLayoutId id="2147483839" r:id="rId2"/>
    <p:sldLayoutId id="2147483840" r:id="rId3"/>
    <p:sldLayoutId id="2147483841" r:id="rId4"/>
    <p:sldLayoutId id="2147483842" r:id="rId5"/>
    <p:sldLayoutId id="2147483843" r:id="rId6"/>
    <p:sldLayoutId id="2147483844" r:id="rId7"/>
    <p:sldLayoutId id="2147483845" r:id="rId8"/>
    <p:sldLayoutId id="2147483846" r:id="rId9"/>
    <p:sldLayoutId id="2147483847" r:id="rId10"/>
    <p:sldLayoutId id="2147483848" r:id="rId11"/>
    <p:sldLayoutId id="2147483849" r:id="rId12"/>
    <p:sldLayoutId id="2147483850" r:id="rId13"/>
    <p:sldLayoutId id="2147483851" r:id="rId14"/>
    <p:sldLayoutId id="2147483852" r:id="rId15"/>
    <p:sldLayoutId id="2147483853" r:id="rId16"/>
    <p:sldLayoutId id="2147483854" r:id="rId17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spect="1" noChangeArrowheads="1"/>
          </p:cNvSpPr>
          <p:nvPr>
            <p:ph type="title"/>
          </p:nvPr>
        </p:nvSpPr>
        <p:spPr bwMode="auto">
          <a:xfrm>
            <a:off x="1835150" y="260350"/>
            <a:ext cx="4608513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spect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7" r:id="rId1"/>
    <p:sldLayoutId id="2147483858" r:id="rId2"/>
    <p:sldLayoutId id="2147483859" r:id="rId3"/>
    <p:sldLayoutId id="2147483860" r:id="rId4"/>
    <p:sldLayoutId id="2147483861" r:id="rId5"/>
    <p:sldLayoutId id="2147483862" r:id="rId6"/>
    <p:sldLayoutId id="2147483863" r:id="rId7"/>
    <p:sldLayoutId id="2147483864" r:id="rId8"/>
    <p:sldLayoutId id="2147483865" r:id="rId9"/>
    <p:sldLayoutId id="2147483866" r:id="rId10"/>
    <p:sldLayoutId id="2147483867" r:id="rId11"/>
    <p:sldLayoutId id="214748386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000066"/>
          </a:solidFill>
          <a:latin typeface="Trebuchet MS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00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www.gs1.org/docs/traceability/GS1_tracebility_brochure.pdf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10" Type="http://schemas.openxmlformats.org/officeDocument/2006/relationships/image" Target="../media/image28.wmf"/><Relationship Id="rId4" Type="http://schemas.openxmlformats.org/officeDocument/2006/relationships/image" Target="../media/image22.jpeg"/><Relationship Id="rId9" Type="http://schemas.openxmlformats.org/officeDocument/2006/relationships/image" Target="../media/image2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8.xml"/><Relationship Id="rId4" Type="http://schemas.openxmlformats.org/officeDocument/2006/relationships/hyperlink" Target="mailto:grzegorz.sokolowski@gs1pl.org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wmf"/><Relationship Id="rId9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spect="1" noChangeArrowheads="1"/>
          </p:cNvSpPr>
          <p:nvPr>
            <p:ph type="ctrTitle"/>
          </p:nvPr>
        </p:nvSpPr>
        <p:spPr>
          <a:xfrm>
            <a:off x="395536" y="1700808"/>
            <a:ext cx="8207375" cy="2448272"/>
          </a:xfrm>
        </p:spPr>
        <p:txBody>
          <a:bodyPr/>
          <a:lstStyle/>
          <a:p>
            <a:pPr eaLnBrk="1" hangingPunct="1"/>
            <a:r>
              <a:rPr lang="pl-PL" sz="3600" b="1" dirty="0" smtClean="0">
                <a:latin typeface="Arial" pitchFamily="34" charset="0"/>
                <a:cs typeface="Arial" pitchFamily="34" charset="0"/>
              </a:rPr>
              <a:t>Praktyczne metody identyfikacji – kody kreskowe</a:t>
            </a: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r>
              <a:rPr lang="pl-PL" sz="32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3200" b="1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Grzegorz Sokołowski</a:t>
            </a:r>
            <a:r>
              <a:rPr lang="pl-PL" sz="2800" b="1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2800" b="1" dirty="0" smtClean="0">
                <a:latin typeface="Arial" pitchFamily="34" charset="0"/>
                <a:cs typeface="Arial" pitchFamily="34" charset="0"/>
              </a:rPr>
            </a:br>
            <a:r>
              <a:rPr lang="pl-PL" sz="2400" dirty="0" smtClean="0">
                <a:latin typeface="Arial" pitchFamily="34" charset="0"/>
                <a:cs typeface="Arial" pitchFamily="34" charset="0"/>
              </a:rPr>
              <a:t>Instytut Logistyki i Magazynowania GS1 Polska</a:t>
            </a:r>
          </a:p>
        </p:txBody>
      </p:sp>
      <p:sp>
        <p:nvSpPr>
          <p:cNvPr id="3" name="pole tekstowe 2"/>
          <p:cNvSpPr txBox="1"/>
          <p:nvPr/>
        </p:nvSpPr>
        <p:spPr>
          <a:xfrm>
            <a:off x="0" y="6211669"/>
            <a:ext cx="96125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pl-PL" i="1" dirty="0" smtClean="0">
                <a:solidFill>
                  <a:srgbClr val="000066"/>
                </a:solidFill>
                <a:latin typeface="Arial" pitchFamily="34" charset="0"/>
                <a:ea typeface="+mj-ea"/>
                <a:cs typeface="Arial" pitchFamily="34" charset="0"/>
              </a:rPr>
              <a:t>Identyfikowalność jako element certyfikacji karpia, 15 - 17 maja 2013, Gronów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Agenda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331236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Kilka słów wstępu o standardach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Identyfikowalność w branży rybnej – wymagania i zasady</a:t>
            </a:r>
            <a:endParaRPr lang="pl-PL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Rozwiązania </a:t>
            </a:r>
            <a:r>
              <a:rPr lang="pl-PL" b="1" dirty="0" err="1" smtClean="0">
                <a:solidFill>
                  <a:schemeClr val="accent1">
                    <a:lumMod val="90000"/>
                  </a:schemeClr>
                </a:solidFill>
              </a:rPr>
              <a:t>traceability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 wg systemu GS1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Rozwiązanie dedykowane dla branży rybnej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Wycofanie towarów z rynku przy zastosowaniu standardów GS1</a:t>
            </a:r>
            <a:endParaRPr lang="pl-PL" dirty="0" smtClean="0">
              <a:solidFill>
                <a:schemeClr val="accent1">
                  <a:lumMod val="9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Business </a:t>
            </a:r>
            <a:r>
              <a:rPr lang="pl-PL" b="1" dirty="0" err="1" smtClean="0">
                <a:solidFill>
                  <a:schemeClr val="accent1">
                    <a:lumMod val="90000"/>
                  </a:schemeClr>
                </a:solidFill>
              </a:rPr>
              <a:t>case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 oparty 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o rozwiązania GS1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156325" cy="576263"/>
          </a:xfrm>
        </p:spPr>
        <p:txBody>
          <a:bodyPr/>
          <a:lstStyle/>
          <a:p>
            <a:r>
              <a:rPr lang="pl-PL" dirty="0" smtClean="0"/>
              <a:t>Nowe wymagania – tło 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0" y="1412875"/>
            <a:ext cx="9144000" cy="5184477"/>
          </a:xfrm>
        </p:spPr>
        <p:txBody>
          <a:bodyPr/>
          <a:lstStyle/>
          <a:p>
            <a:pPr algn="just"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Rozporządzenie 1224/2009: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wszystkie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partie produktów rybołówstwa i akwakultury są identyfikowalne na wszystkich etapach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(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produkcji, przetwarzania i dystrybucji)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, od złowienia lub zebrania do etapu sprzedaży detalicznej</a:t>
            </a:r>
          </a:p>
          <a:p>
            <a:pPr algn="just"/>
            <a:r>
              <a:rPr lang="pl-PL" b="1" dirty="0" smtClean="0">
                <a:latin typeface="Arial" pitchFamily="34" charset="0"/>
                <a:cs typeface="Arial" pitchFamily="34" charset="0"/>
              </a:rPr>
              <a:t>minimalne wymogi odnośnie etykietowania i przekazywania informacji,  </a:t>
            </a:r>
            <a:r>
              <a:rPr lang="pl-PL" sz="1800" dirty="0" smtClean="0">
                <a:latin typeface="Arial" pitchFamily="34" charset="0"/>
                <a:cs typeface="Arial" pitchFamily="34" charset="0"/>
              </a:rPr>
              <a:t>m.in.: identyfikacja partii, dat połowu/produkcji, identyfikacja dostawcy itd.</a:t>
            </a: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Państwa członkowskie zapewniają, że operatorzy łańcucha rybnego dysponują systemami </a:t>
            </a:r>
            <a:r>
              <a:rPr lang="pl-PL" b="1" dirty="0" smtClean="0">
                <a:latin typeface="Arial" pitchFamily="34" charset="0"/>
                <a:cs typeface="Arial" pitchFamily="34" charset="0"/>
              </a:rPr>
              <a:t>identyfikowalności zewnętrznej</a:t>
            </a:r>
          </a:p>
          <a:p>
            <a:pPr algn="just">
              <a:buNone/>
            </a:pPr>
            <a:endParaRPr lang="pl-PL" b="1" dirty="0" smtClean="0">
              <a:latin typeface="Arial" pitchFamily="34" charset="0"/>
              <a:cs typeface="Arial" pitchFamily="34" charset="0"/>
            </a:endParaRPr>
          </a:p>
          <a:p>
            <a:pPr algn="just">
              <a:buNone/>
            </a:pPr>
            <a:r>
              <a:rPr lang="pl-PL" b="1" dirty="0" smtClean="0">
                <a:latin typeface="Arial" pitchFamily="34" charset="0"/>
                <a:cs typeface="Arial" pitchFamily="34" charset="0"/>
              </a:rPr>
              <a:t>Rozporządzenie 404/2011:</a:t>
            </a:r>
          </a:p>
          <a:p>
            <a:pPr algn="just"/>
            <a:r>
              <a:rPr lang="pl-PL" dirty="0" smtClean="0">
                <a:latin typeface="Arial" pitchFamily="34" charset="0"/>
                <a:cs typeface="Arial" pitchFamily="34" charset="0"/>
              </a:rPr>
              <a:t>operatorzy umieszczają informacje dotyczące produktów rybołówstwa i akwakultury w formie narzędzia identyfikacji np. kodu, </a:t>
            </a:r>
            <a:r>
              <a:rPr lang="pl-PL" u="sng" dirty="0" err="1" smtClean="0">
                <a:latin typeface="Arial" pitchFamily="34" charset="0"/>
                <a:cs typeface="Arial" pitchFamily="34" charset="0"/>
              </a:rPr>
              <a:t>kodu</a:t>
            </a:r>
            <a:r>
              <a:rPr lang="pl-PL" u="sng" dirty="0" smtClean="0">
                <a:latin typeface="Arial" pitchFamily="34" charset="0"/>
                <a:cs typeface="Arial" pitchFamily="34" charset="0"/>
              </a:rPr>
              <a:t> paskowego, chipu elektronicznego lub podobnego urządzenia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lub systemu oznakowania</a:t>
            </a:r>
          </a:p>
          <a:p>
            <a:pPr marL="812800" indent="-449263" algn="just">
              <a:buFont typeface="Wingdings" pitchFamily="2" charset="2"/>
              <a:buChar char="q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od dnia </a:t>
            </a:r>
            <a:r>
              <a:rPr lang="pl-PL" sz="1600" b="1" dirty="0" smtClean="0">
                <a:latin typeface="Arial" pitchFamily="34" charset="0"/>
                <a:cs typeface="Arial" pitchFamily="34" charset="0"/>
              </a:rPr>
              <a:t>1 stycznia 2013 r.</a:t>
            </a:r>
            <a:r>
              <a:rPr lang="pl-PL" sz="1600" dirty="0" smtClean="0">
                <a:latin typeface="Arial" pitchFamily="34" charset="0"/>
                <a:cs typeface="Arial" pitchFamily="34" charset="0"/>
              </a:rPr>
              <a:t> - na produktach rybołówstwa pochodzących ze stad objętych planem wieloletnim; </a:t>
            </a:r>
          </a:p>
          <a:p>
            <a:pPr marL="812800" indent="-449263" algn="just">
              <a:buFont typeface="Wingdings" pitchFamily="2" charset="2"/>
              <a:buChar char="q"/>
            </a:pPr>
            <a:r>
              <a:rPr lang="pl-PL" sz="1600" dirty="0" smtClean="0">
                <a:latin typeface="Arial" pitchFamily="34" charset="0"/>
                <a:cs typeface="Arial" pitchFamily="34" charset="0"/>
              </a:rPr>
              <a:t>od dnia 1 stycznia 2015 r. – na innych produktach rybołówstwa i akwakultury</a:t>
            </a:r>
          </a:p>
          <a:p>
            <a:pPr algn="just">
              <a:buNone/>
            </a:pPr>
            <a:endParaRPr lang="pl-PL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pl-PL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1692275" y="146050"/>
            <a:ext cx="5472113" cy="762000"/>
          </a:xfrm>
        </p:spPr>
        <p:txBody>
          <a:bodyPr/>
          <a:lstStyle/>
          <a:p>
            <a:r>
              <a:rPr lang="pl-PL" smtClean="0"/>
              <a:t>Co to jest traceability?</a:t>
            </a:r>
          </a:p>
        </p:txBody>
      </p:sp>
      <p:sp>
        <p:nvSpPr>
          <p:cNvPr id="1028" name="Rectangle 5"/>
          <p:cNvSpPr>
            <a:spLocks noChangeArrowheads="1"/>
          </p:cNvSpPr>
          <p:nvPr/>
        </p:nvSpPr>
        <p:spPr bwMode="auto">
          <a:xfrm>
            <a:off x="0" y="1776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1357313" y="1143000"/>
          <a:ext cx="6538912" cy="3878263"/>
        </p:xfrm>
        <a:graphic>
          <a:graphicData uri="http://schemas.openxmlformats.org/presentationml/2006/ole">
            <p:oleObj spid="_x0000_s1026" name="Visio" r:id="rId4" imgW="8154848" imgH="3974897" progId="Visio.Drawing.11">
              <p:embed/>
            </p:oleObj>
          </a:graphicData>
        </a:graphic>
      </p:graphicFrame>
      <p:sp>
        <p:nvSpPr>
          <p:cNvPr id="6" name="Prostokąt 5"/>
          <p:cNvSpPr/>
          <p:nvPr/>
        </p:nvSpPr>
        <p:spPr>
          <a:xfrm>
            <a:off x="714375" y="5157788"/>
            <a:ext cx="7858125" cy="1089025"/>
          </a:xfrm>
          <a:prstGeom prst="rect">
            <a:avLst/>
          </a:prstGeom>
          <a:solidFill>
            <a:schemeClr val="bg1"/>
          </a:solidFill>
        </p:spPr>
        <p:txBody>
          <a:bodyPr>
            <a:spAutoFit/>
          </a:bodyPr>
          <a:lstStyle/>
          <a:p>
            <a:pPr algn="just">
              <a:lnSpc>
                <a:spcPct val="120000"/>
              </a:lnSpc>
              <a:spcBef>
                <a:spcPct val="20000"/>
              </a:spcBef>
              <a:buClr>
                <a:srgbClr val="F2452A"/>
              </a:buClr>
              <a:defRPr/>
            </a:pPr>
            <a:r>
              <a:rPr lang="pl-PL" b="1" u="sng" kern="0" dirty="0" err="1">
                <a:solidFill>
                  <a:srgbClr val="002C6C"/>
                </a:solidFill>
                <a:latin typeface="Arial"/>
              </a:rPr>
              <a:t>Traceability</a:t>
            </a:r>
            <a:r>
              <a:rPr lang="pl-PL" b="1" u="sng" kern="0" dirty="0">
                <a:solidFill>
                  <a:srgbClr val="002C6C"/>
                </a:solidFill>
                <a:latin typeface="Arial"/>
              </a:rPr>
              <a:t> (śledzenie ruchu i pochodzenia)</a:t>
            </a:r>
            <a:r>
              <a:rPr lang="pl-PL" b="1" kern="0" dirty="0">
                <a:solidFill>
                  <a:srgbClr val="002C6C"/>
                </a:solidFill>
                <a:latin typeface="Arial"/>
              </a:rPr>
              <a:t> – możliwość lokalizowania i śledzenia żywności, przez wszystkie etapy produkcji, przetwarzania i dystrybucji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ytuł 1"/>
          <p:cNvSpPr>
            <a:spLocks noGrp="1"/>
          </p:cNvSpPr>
          <p:nvPr>
            <p:ph type="title"/>
          </p:nvPr>
        </p:nvSpPr>
        <p:spPr>
          <a:xfrm>
            <a:off x="1260127" y="0"/>
            <a:ext cx="5472113" cy="762000"/>
          </a:xfrm>
        </p:spPr>
        <p:txBody>
          <a:bodyPr/>
          <a:lstStyle/>
          <a:p>
            <a:r>
              <a:rPr lang="pl-PL" dirty="0" smtClean="0"/>
              <a:t>Sytuacja kryzysowa</a:t>
            </a:r>
          </a:p>
        </p:txBody>
      </p:sp>
      <p:grpSp>
        <p:nvGrpSpPr>
          <p:cNvPr id="2" name="Grupa 3"/>
          <p:cNvGrpSpPr>
            <a:grpSpLocks/>
          </p:cNvGrpSpPr>
          <p:nvPr/>
        </p:nvGrpSpPr>
        <p:grpSpPr bwMode="auto">
          <a:xfrm>
            <a:off x="1928813" y="928688"/>
            <a:ext cx="6000750" cy="5214937"/>
            <a:chOff x="1143000" y="367682"/>
            <a:chExt cx="6858024" cy="5633086"/>
          </a:xfrm>
        </p:grpSpPr>
        <p:sp>
          <p:nvSpPr>
            <p:cNvPr id="20" name="Elipsa 19"/>
            <p:cNvSpPr/>
            <p:nvPr/>
          </p:nvSpPr>
          <p:spPr bwMode="auto">
            <a:xfrm>
              <a:off x="2857505" y="367682"/>
              <a:ext cx="1714507" cy="917412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100" dirty="0"/>
                <a:t>Incydent – produkt  potencjalnie niebezpieczny</a:t>
              </a:r>
            </a:p>
          </p:txBody>
        </p:sp>
        <p:sp>
          <p:nvSpPr>
            <p:cNvPr id="21" name="Prostokąt zaokrąglony 20"/>
            <p:cNvSpPr/>
            <p:nvPr/>
          </p:nvSpPr>
          <p:spPr bwMode="auto">
            <a:xfrm>
              <a:off x="2928263" y="1674352"/>
              <a:ext cx="1527634" cy="656764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dirty="0"/>
                <a:t>Analiza ryzyka</a:t>
              </a:r>
            </a:p>
          </p:txBody>
        </p:sp>
        <p:sp>
          <p:nvSpPr>
            <p:cNvPr id="22" name="Elipsa 21"/>
            <p:cNvSpPr/>
            <p:nvPr/>
          </p:nvSpPr>
          <p:spPr bwMode="auto">
            <a:xfrm>
              <a:off x="2922820" y="2788966"/>
              <a:ext cx="1527634" cy="6550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dirty="0"/>
                <a:t>Decyzja</a:t>
              </a:r>
            </a:p>
          </p:txBody>
        </p:sp>
        <p:sp>
          <p:nvSpPr>
            <p:cNvPr id="23" name="Prostokąt zaokrąglony 22"/>
            <p:cNvSpPr/>
            <p:nvPr/>
          </p:nvSpPr>
          <p:spPr bwMode="auto">
            <a:xfrm>
              <a:off x="1143000" y="3903580"/>
              <a:ext cx="1589320" cy="721926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dirty="0"/>
                <a:t>Produkt niebezpieczny -  wycofanie</a:t>
              </a:r>
            </a:p>
          </p:txBody>
        </p:sp>
        <p:sp>
          <p:nvSpPr>
            <p:cNvPr id="24" name="Prostokąt zaokrąglony 23"/>
            <p:cNvSpPr/>
            <p:nvPr/>
          </p:nvSpPr>
          <p:spPr bwMode="auto">
            <a:xfrm>
              <a:off x="4833270" y="3857280"/>
              <a:ext cx="1524005" cy="656765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200" dirty="0"/>
                <a:t>Produkt bezpieczny</a:t>
              </a:r>
            </a:p>
          </p:txBody>
        </p:sp>
        <p:sp>
          <p:nvSpPr>
            <p:cNvPr id="25" name="Prostokąt zaokrąglony 24"/>
            <p:cNvSpPr/>
            <p:nvPr/>
          </p:nvSpPr>
          <p:spPr bwMode="auto">
            <a:xfrm>
              <a:off x="1143000" y="5016478"/>
              <a:ext cx="1589320" cy="984290"/>
            </a:xfrm>
            <a:prstGeom prst="roundRect">
              <a:avLst/>
            </a:prstGeom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pl-PL" sz="1100" dirty="0"/>
                <a:t>Powiadomienie partnerów/mediów i rozpoczęcie logistyki zwrotnej</a:t>
              </a:r>
            </a:p>
          </p:txBody>
        </p:sp>
        <p:cxnSp>
          <p:nvCxnSpPr>
            <p:cNvPr id="26" name="Łącznik łamany 25"/>
            <p:cNvCxnSpPr>
              <a:stCxn id="20" idx="4"/>
            </p:cNvCxnSpPr>
            <p:nvPr/>
          </p:nvCxnSpPr>
          <p:spPr bwMode="auto">
            <a:xfrm rot="5400000">
              <a:off x="3520987" y="1479674"/>
              <a:ext cx="387543" cy="1815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Łącznik łamany 26"/>
            <p:cNvCxnSpPr>
              <a:stCxn id="21" idx="2"/>
              <a:endCxn id="22" idx="0"/>
            </p:cNvCxnSpPr>
            <p:nvPr/>
          </p:nvCxnSpPr>
          <p:spPr bwMode="auto">
            <a:xfrm rot="5400000">
              <a:off x="3460433" y="2557321"/>
              <a:ext cx="457850" cy="5442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Łącznik łamany 27"/>
            <p:cNvCxnSpPr>
              <a:stCxn id="23" idx="2"/>
              <a:endCxn id="25" idx="0"/>
            </p:cNvCxnSpPr>
            <p:nvPr/>
          </p:nvCxnSpPr>
          <p:spPr bwMode="auto">
            <a:xfrm rot="5400000">
              <a:off x="1743081" y="4820085"/>
              <a:ext cx="390972" cy="1814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Kształt 43"/>
            <p:cNvCxnSpPr>
              <a:stCxn id="22" idx="4"/>
              <a:endCxn id="24" idx="0"/>
            </p:cNvCxnSpPr>
            <p:nvPr/>
          </p:nvCxnSpPr>
          <p:spPr bwMode="auto">
            <a:xfrm rot="16200000" flipH="1">
              <a:off x="4434323" y="2696331"/>
              <a:ext cx="413264" cy="1908635"/>
            </a:xfrm>
            <a:prstGeom prst="bentConnector3">
              <a:avLst>
                <a:gd name="adj1" fmla="val 50000"/>
              </a:avLst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Kształt 29"/>
            <p:cNvCxnSpPr/>
            <p:nvPr/>
          </p:nvCxnSpPr>
          <p:spPr bwMode="auto">
            <a:xfrm rot="10800000" flipV="1">
              <a:off x="1937660" y="3641216"/>
              <a:ext cx="1748978" cy="262363"/>
            </a:xfrm>
            <a:prstGeom prst="bentConnector2">
              <a:avLst/>
            </a:prstGeom>
            <a:ln w="38100">
              <a:solidFill>
                <a:srgbClr val="00206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Strzałka w górę i w dół 30"/>
            <p:cNvSpPr/>
            <p:nvPr/>
          </p:nvSpPr>
          <p:spPr>
            <a:xfrm>
              <a:off x="6858016" y="1214422"/>
              <a:ext cx="1143008" cy="4714908"/>
            </a:xfrm>
            <a:prstGeom prst="up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vert270" anchor="ctr">
              <a:scene3d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:scene3d>
            </a:bodyPr>
            <a:lstStyle/>
            <a:p>
              <a:pPr algn="ctr">
                <a:defRPr/>
              </a:pPr>
              <a:r>
                <a:rPr lang="pl-PL" b="1" dirty="0"/>
                <a:t>Komunikacja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Agenda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316835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Kilka słów wstępu o standardach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Identyfikowalność w branży rybnej – wymagania i zasady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Rozwiązania </a:t>
            </a:r>
            <a:r>
              <a:rPr lang="pl-PL" b="1" dirty="0" err="1" smtClean="0"/>
              <a:t>traceability</a:t>
            </a:r>
            <a:r>
              <a:rPr lang="pl-PL" b="1" dirty="0" smtClean="0"/>
              <a:t> wg systemu GS1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Rozwiązanie dedykowane dla branży rybnej</a:t>
            </a:r>
            <a:endParaRPr lang="pl-PL" b="1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Wycofanie towarów z rynku przy zastosowaniu standardów GS1</a:t>
            </a:r>
            <a:endParaRPr lang="pl-PL" dirty="0" smtClean="0">
              <a:solidFill>
                <a:schemeClr val="accent1">
                  <a:lumMod val="9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Business </a:t>
            </a:r>
            <a:r>
              <a:rPr lang="pl-PL" b="1" dirty="0" err="1" smtClean="0">
                <a:solidFill>
                  <a:schemeClr val="accent1">
                    <a:lumMod val="90000"/>
                  </a:schemeClr>
                </a:solidFill>
              </a:rPr>
              <a:t>case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 oparty 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o rozwiązania GS1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Globalny Standard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Traceability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GS1 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-36512" y="1772816"/>
            <a:ext cx="4896544" cy="4464496"/>
          </a:xfrm>
        </p:spPr>
        <p:txBody>
          <a:bodyPr/>
          <a:lstStyle/>
          <a:p>
            <a:pPr algn="just"/>
            <a:r>
              <a:rPr lang="pl-PL" sz="2000" dirty="0" smtClean="0"/>
              <a:t>zasady i minimalne wymagania dla  systemów </a:t>
            </a:r>
            <a:r>
              <a:rPr lang="pl-PL" sz="2000" dirty="0" err="1" smtClean="0"/>
              <a:t>traceability</a:t>
            </a:r>
            <a:r>
              <a:rPr lang="pl-PL" sz="2000" dirty="0" smtClean="0"/>
              <a:t> </a:t>
            </a:r>
          </a:p>
          <a:p>
            <a:pPr algn="just"/>
            <a:r>
              <a:rPr lang="pl-PL" sz="2000" dirty="0" smtClean="0"/>
              <a:t>opis typowych procesów biznesowych spełniających </a:t>
            </a:r>
            <a:r>
              <a:rPr lang="pl-PL" sz="2000" dirty="0" err="1" smtClean="0"/>
              <a:t>traceability</a:t>
            </a:r>
            <a:r>
              <a:rPr lang="pl-PL" sz="2000" dirty="0" smtClean="0"/>
              <a:t> niezależnie od wybranej dostępnej technologii </a:t>
            </a:r>
          </a:p>
          <a:p>
            <a:pPr algn="just"/>
            <a:r>
              <a:rPr lang="pl-PL" sz="2000" dirty="0" smtClean="0"/>
              <a:t> uwzględnia standardy GS1</a:t>
            </a:r>
          </a:p>
          <a:p>
            <a:pPr algn="just"/>
            <a:r>
              <a:rPr lang="pl-PL" sz="2000" dirty="0" smtClean="0"/>
              <a:t>opis standardów GS1 (kody kreskowe, EPC, komunikaty elektroniczne </a:t>
            </a:r>
            <a:r>
              <a:rPr lang="pl-PL" sz="2000" dirty="0" err="1" smtClean="0"/>
              <a:t>eCom</a:t>
            </a:r>
            <a:r>
              <a:rPr lang="pl-PL" sz="2000" dirty="0" smtClean="0"/>
              <a:t> i inne) – łatwa implementacja </a:t>
            </a:r>
            <a:r>
              <a:rPr lang="pl-PL" sz="2000" dirty="0" err="1" smtClean="0"/>
              <a:t>traceability</a:t>
            </a:r>
            <a:endParaRPr lang="pl-PL" sz="2000" dirty="0" smtClean="0"/>
          </a:p>
        </p:txBody>
      </p:sp>
      <p:pic>
        <p:nvPicPr>
          <p:cNvPr id="5" name="Picture 5" descr="traceability_brochure_cover">
            <a:hlinkClick r:id="rId2"/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1556792"/>
            <a:ext cx="1872208" cy="26522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Obraz 5" descr="ryby_przepływ.pn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788024" y="4365104"/>
            <a:ext cx="4355976" cy="23762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979712" y="260350"/>
            <a:ext cx="4752528" cy="576263"/>
          </a:xfrm>
        </p:spPr>
        <p:txBody>
          <a:bodyPr/>
          <a:lstStyle/>
          <a:p>
            <a:r>
              <a:rPr lang="pl-PL" dirty="0" smtClean="0"/>
              <a:t>Na czym polega GS1 GTS </a:t>
            </a:r>
            <a:endParaRPr lang="pl-PL" dirty="0"/>
          </a:p>
        </p:txBody>
      </p:sp>
      <p:grpSp>
        <p:nvGrpSpPr>
          <p:cNvPr id="3" name="Gruppieren 305"/>
          <p:cNvGrpSpPr/>
          <p:nvPr/>
        </p:nvGrpSpPr>
        <p:grpSpPr>
          <a:xfrm>
            <a:off x="884443" y="5151338"/>
            <a:ext cx="879245" cy="869950"/>
            <a:chOff x="3407630" y="2420888"/>
            <a:chExt cx="879245" cy="869950"/>
          </a:xfrm>
          <a:solidFill>
            <a:srgbClr val="002060"/>
          </a:solidFill>
        </p:grpSpPr>
        <p:sp>
          <p:nvSpPr>
            <p:cNvPr id="10" name="Freeform 2885"/>
            <p:cNvSpPr>
              <a:spLocks/>
            </p:cNvSpPr>
            <p:nvPr/>
          </p:nvSpPr>
          <p:spPr bwMode="auto">
            <a:xfrm>
              <a:off x="3407630" y="2420888"/>
              <a:ext cx="879245" cy="869950"/>
            </a:xfrm>
            <a:custGeom>
              <a:avLst/>
              <a:gdLst>
                <a:gd name="T0" fmla="*/ 2147483647 w 706"/>
                <a:gd name="T1" fmla="*/ 0 h 548"/>
                <a:gd name="T2" fmla="*/ 2147483647 w 706"/>
                <a:gd name="T3" fmla="*/ 2147483647 h 548"/>
                <a:gd name="T4" fmla="*/ 2147483647 w 706"/>
                <a:gd name="T5" fmla="*/ 2147483647 h 548"/>
                <a:gd name="T6" fmla="*/ 2147483647 w 706"/>
                <a:gd name="T7" fmla="*/ 2147483647 h 548"/>
                <a:gd name="T8" fmla="*/ 2147483647 w 706"/>
                <a:gd name="T9" fmla="*/ 2147483647 h 548"/>
                <a:gd name="T10" fmla="*/ 2147483647 w 706"/>
                <a:gd name="T11" fmla="*/ 2147483647 h 548"/>
                <a:gd name="T12" fmla="*/ 2147483647 w 706"/>
                <a:gd name="T13" fmla="*/ 2147483647 h 548"/>
                <a:gd name="T14" fmla="*/ 2147483647 w 706"/>
                <a:gd name="T15" fmla="*/ 2147483647 h 548"/>
                <a:gd name="T16" fmla="*/ 2147483647 w 706"/>
                <a:gd name="T17" fmla="*/ 2147483647 h 548"/>
                <a:gd name="T18" fmla="*/ 0 w 706"/>
                <a:gd name="T19" fmla="*/ 2147483647 h 548"/>
                <a:gd name="T20" fmla="*/ 0 w 706"/>
                <a:gd name="T21" fmla="*/ 2147483647 h 548"/>
                <a:gd name="T22" fmla="*/ 2147483647 w 706"/>
                <a:gd name="T23" fmla="*/ 2147483647 h 548"/>
                <a:gd name="T24" fmla="*/ 2147483647 w 706"/>
                <a:gd name="T25" fmla="*/ 2147483647 h 548"/>
                <a:gd name="T26" fmla="*/ 2147483647 w 706"/>
                <a:gd name="T27" fmla="*/ 2147483647 h 548"/>
                <a:gd name="T28" fmla="*/ 2147483647 w 706"/>
                <a:gd name="T29" fmla="*/ 2147483647 h 548"/>
                <a:gd name="T30" fmla="*/ 2147483647 w 706"/>
                <a:gd name="T31" fmla="*/ 2147483647 h 548"/>
                <a:gd name="T32" fmla="*/ 2147483647 w 706"/>
                <a:gd name="T33" fmla="*/ 2147483647 h 548"/>
                <a:gd name="T34" fmla="*/ 2147483647 w 706"/>
                <a:gd name="T35" fmla="*/ 2147483647 h 548"/>
                <a:gd name="T36" fmla="*/ 2147483647 w 706"/>
                <a:gd name="T37" fmla="*/ 2147483647 h 548"/>
                <a:gd name="T38" fmla="*/ 2147483647 w 706"/>
                <a:gd name="T39" fmla="*/ 2147483647 h 548"/>
                <a:gd name="T40" fmla="*/ 2147483647 w 706"/>
                <a:gd name="T41" fmla="*/ 2147483647 h 548"/>
                <a:gd name="T42" fmla="*/ 2147483647 w 706"/>
                <a:gd name="T43" fmla="*/ 2147483647 h 548"/>
                <a:gd name="T44" fmla="*/ 2147483647 w 706"/>
                <a:gd name="T45" fmla="*/ 2147483647 h 548"/>
                <a:gd name="T46" fmla="*/ 2147483647 w 706"/>
                <a:gd name="T47" fmla="*/ 2147483647 h 548"/>
                <a:gd name="T48" fmla="*/ 2147483647 w 706"/>
                <a:gd name="T49" fmla="*/ 2147483647 h 548"/>
                <a:gd name="T50" fmla="*/ 2147483647 w 706"/>
                <a:gd name="T51" fmla="*/ 2147483647 h 548"/>
                <a:gd name="T52" fmla="*/ 2147483647 w 706"/>
                <a:gd name="T53" fmla="*/ 2147483647 h 548"/>
                <a:gd name="T54" fmla="*/ 2147483647 w 706"/>
                <a:gd name="T55" fmla="*/ 2147483647 h 548"/>
                <a:gd name="T56" fmla="*/ 2147483647 w 706"/>
                <a:gd name="T57" fmla="*/ 2147483647 h 548"/>
                <a:gd name="T58" fmla="*/ 2147483647 w 706"/>
                <a:gd name="T59" fmla="*/ 2147483647 h 548"/>
                <a:gd name="T60" fmla="*/ 2147483647 w 706"/>
                <a:gd name="T61" fmla="*/ 2147483647 h 548"/>
                <a:gd name="T62" fmla="*/ 2147483647 w 706"/>
                <a:gd name="T63" fmla="*/ 2147483647 h 548"/>
                <a:gd name="T64" fmla="*/ 2147483647 w 706"/>
                <a:gd name="T65" fmla="*/ 2147483647 h 548"/>
                <a:gd name="T66" fmla="*/ 2147483647 w 706"/>
                <a:gd name="T67" fmla="*/ 2147483647 h 548"/>
                <a:gd name="T68" fmla="*/ 2147483647 w 706"/>
                <a:gd name="T69" fmla="*/ 2147483647 h 548"/>
                <a:gd name="T70" fmla="*/ 2147483647 w 706"/>
                <a:gd name="T71" fmla="*/ 2147483647 h 548"/>
                <a:gd name="T72" fmla="*/ 2147483647 w 706"/>
                <a:gd name="T73" fmla="*/ 2147483647 h 548"/>
                <a:gd name="T74" fmla="*/ 2147483647 w 706"/>
                <a:gd name="T75" fmla="*/ 2147483647 h 548"/>
                <a:gd name="T76" fmla="*/ 2147483647 w 706"/>
                <a:gd name="T77" fmla="*/ 2147483647 h 548"/>
                <a:gd name="T78" fmla="*/ 2147483647 w 706"/>
                <a:gd name="T79" fmla="*/ 2147483647 h 548"/>
                <a:gd name="T80" fmla="*/ 2147483647 w 706"/>
                <a:gd name="T81" fmla="*/ 0 h 548"/>
                <a:gd name="T82" fmla="*/ 2147483647 w 706"/>
                <a:gd name="T83" fmla="*/ 0 h 5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6"/>
                <a:gd name="T127" fmla="*/ 0 h 548"/>
                <a:gd name="T128" fmla="*/ 706 w 706"/>
                <a:gd name="T129" fmla="*/ 548 h 5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6" h="548">
                  <a:moveTo>
                    <a:pt x="353" y="0"/>
                  </a:moveTo>
                  <a:lnTo>
                    <a:pt x="317" y="0"/>
                  </a:lnTo>
                  <a:lnTo>
                    <a:pt x="282" y="4"/>
                  </a:lnTo>
                  <a:lnTo>
                    <a:pt x="250" y="4"/>
                  </a:lnTo>
                  <a:lnTo>
                    <a:pt x="215" y="9"/>
                  </a:lnTo>
                  <a:lnTo>
                    <a:pt x="183" y="13"/>
                  </a:lnTo>
                  <a:lnTo>
                    <a:pt x="157" y="18"/>
                  </a:lnTo>
                  <a:lnTo>
                    <a:pt x="130" y="22"/>
                  </a:lnTo>
                  <a:lnTo>
                    <a:pt x="103" y="27"/>
                  </a:lnTo>
                  <a:lnTo>
                    <a:pt x="81" y="31"/>
                  </a:lnTo>
                  <a:lnTo>
                    <a:pt x="63" y="40"/>
                  </a:lnTo>
                  <a:lnTo>
                    <a:pt x="45" y="49"/>
                  </a:lnTo>
                  <a:lnTo>
                    <a:pt x="27" y="53"/>
                  </a:lnTo>
                  <a:lnTo>
                    <a:pt x="23" y="58"/>
                  </a:lnTo>
                  <a:lnTo>
                    <a:pt x="18" y="62"/>
                  </a:lnTo>
                  <a:lnTo>
                    <a:pt x="14" y="67"/>
                  </a:lnTo>
                  <a:lnTo>
                    <a:pt x="9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0" y="463"/>
                  </a:lnTo>
                  <a:lnTo>
                    <a:pt x="0" y="467"/>
                  </a:lnTo>
                  <a:lnTo>
                    <a:pt x="5" y="472"/>
                  </a:lnTo>
                  <a:lnTo>
                    <a:pt x="5" y="476"/>
                  </a:lnTo>
                  <a:lnTo>
                    <a:pt x="9" y="481"/>
                  </a:lnTo>
                  <a:lnTo>
                    <a:pt x="14" y="485"/>
                  </a:lnTo>
                  <a:lnTo>
                    <a:pt x="18" y="490"/>
                  </a:lnTo>
                  <a:lnTo>
                    <a:pt x="23" y="494"/>
                  </a:lnTo>
                  <a:lnTo>
                    <a:pt x="27" y="494"/>
                  </a:lnTo>
                  <a:lnTo>
                    <a:pt x="45" y="503"/>
                  </a:lnTo>
                  <a:lnTo>
                    <a:pt x="63" y="512"/>
                  </a:lnTo>
                  <a:lnTo>
                    <a:pt x="81" y="516"/>
                  </a:lnTo>
                  <a:lnTo>
                    <a:pt x="103" y="525"/>
                  </a:lnTo>
                  <a:lnTo>
                    <a:pt x="130" y="530"/>
                  </a:lnTo>
                  <a:lnTo>
                    <a:pt x="157" y="534"/>
                  </a:lnTo>
                  <a:lnTo>
                    <a:pt x="183" y="539"/>
                  </a:lnTo>
                  <a:lnTo>
                    <a:pt x="215" y="543"/>
                  </a:lnTo>
                  <a:lnTo>
                    <a:pt x="250" y="543"/>
                  </a:lnTo>
                  <a:lnTo>
                    <a:pt x="282" y="548"/>
                  </a:lnTo>
                  <a:lnTo>
                    <a:pt x="317" y="548"/>
                  </a:lnTo>
                  <a:lnTo>
                    <a:pt x="353" y="548"/>
                  </a:lnTo>
                  <a:lnTo>
                    <a:pt x="389" y="548"/>
                  </a:lnTo>
                  <a:lnTo>
                    <a:pt x="424" y="548"/>
                  </a:lnTo>
                  <a:lnTo>
                    <a:pt x="460" y="543"/>
                  </a:lnTo>
                  <a:lnTo>
                    <a:pt x="491" y="543"/>
                  </a:lnTo>
                  <a:lnTo>
                    <a:pt x="523" y="539"/>
                  </a:lnTo>
                  <a:lnTo>
                    <a:pt x="549" y="534"/>
                  </a:lnTo>
                  <a:lnTo>
                    <a:pt x="576" y="530"/>
                  </a:lnTo>
                  <a:lnTo>
                    <a:pt x="603" y="525"/>
                  </a:lnTo>
                  <a:lnTo>
                    <a:pt x="625" y="516"/>
                  </a:lnTo>
                  <a:lnTo>
                    <a:pt x="643" y="512"/>
                  </a:lnTo>
                  <a:lnTo>
                    <a:pt x="661" y="503"/>
                  </a:lnTo>
                  <a:lnTo>
                    <a:pt x="679" y="494"/>
                  </a:lnTo>
                  <a:lnTo>
                    <a:pt x="683" y="494"/>
                  </a:lnTo>
                  <a:lnTo>
                    <a:pt x="688" y="490"/>
                  </a:lnTo>
                  <a:lnTo>
                    <a:pt x="692" y="485"/>
                  </a:lnTo>
                  <a:lnTo>
                    <a:pt x="697" y="481"/>
                  </a:lnTo>
                  <a:lnTo>
                    <a:pt x="701" y="476"/>
                  </a:lnTo>
                  <a:lnTo>
                    <a:pt x="706" y="472"/>
                  </a:lnTo>
                  <a:lnTo>
                    <a:pt x="706" y="467"/>
                  </a:lnTo>
                  <a:lnTo>
                    <a:pt x="706" y="463"/>
                  </a:lnTo>
                  <a:lnTo>
                    <a:pt x="706" y="89"/>
                  </a:lnTo>
                  <a:lnTo>
                    <a:pt x="706" y="84"/>
                  </a:lnTo>
                  <a:lnTo>
                    <a:pt x="706" y="80"/>
                  </a:lnTo>
                  <a:lnTo>
                    <a:pt x="701" y="76"/>
                  </a:lnTo>
                  <a:lnTo>
                    <a:pt x="697" y="71"/>
                  </a:lnTo>
                  <a:lnTo>
                    <a:pt x="692" y="67"/>
                  </a:lnTo>
                  <a:lnTo>
                    <a:pt x="688" y="62"/>
                  </a:lnTo>
                  <a:lnTo>
                    <a:pt x="683" y="58"/>
                  </a:lnTo>
                  <a:lnTo>
                    <a:pt x="679" y="53"/>
                  </a:lnTo>
                  <a:lnTo>
                    <a:pt x="661" y="49"/>
                  </a:lnTo>
                  <a:lnTo>
                    <a:pt x="643" y="40"/>
                  </a:lnTo>
                  <a:lnTo>
                    <a:pt x="625" y="31"/>
                  </a:lnTo>
                  <a:lnTo>
                    <a:pt x="603" y="27"/>
                  </a:lnTo>
                  <a:lnTo>
                    <a:pt x="576" y="22"/>
                  </a:lnTo>
                  <a:lnTo>
                    <a:pt x="549" y="18"/>
                  </a:lnTo>
                  <a:lnTo>
                    <a:pt x="523" y="13"/>
                  </a:lnTo>
                  <a:lnTo>
                    <a:pt x="491" y="9"/>
                  </a:lnTo>
                  <a:lnTo>
                    <a:pt x="460" y="4"/>
                  </a:lnTo>
                  <a:lnTo>
                    <a:pt x="424" y="4"/>
                  </a:lnTo>
                  <a:lnTo>
                    <a:pt x="389" y="0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1" name="Rectangle 2888"/>
            <p:cNvSpPr>
              <a:spLocks noChangeArrowheads="1"/>
            </p:cNvSpPr>
            <p:nvPr/>
          </p:nvSpPr>
          <p:spPr bwMode="auto">
            <a:xfrm>
              <a:off x="3479638" y="2791991"/>
              <a:ext cx="735779" cy="153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l-PL" sz="1000" dirty="0" smtClean="0">
                  <a:solidFill>
                    <a:srgbClr val="FFFFFF"/>
                  </a:solidFill>
                </a:rPr>
                <a:t>Baza danych</a:t>
              </a:r>
              <a:endParaRPr lang="de-DE" sz="10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18" name="Text Box 1033"/>
          <p:cNvSpPr txBox="1">
            <a:spLocks noChangeArrowheads="1"/>
          </p:cNvSpPr>
          <p:nvPr/>
        </p:nvSpPr>
        <p:spPr bwMode="auto">
          <a:xfrm>
            <a:off x="4213267" y="2276872"/>
            <a:ext cx="97013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>
                <a:solidFill>
                  <a:schemeClr val="tx2"/>
                </a:solidFill>
                <a:latin typeface="Arial" charset="0"/>
              </a:rPr>
              <a:t>D</a:t>
            </a:r>
            <a:r>
              <a:rPr lang="pl-PL" sz="1200" dirty="0" err="1" smtClean="0">
                <a:solidFill>
                  <a:schemeClr val="tx2"/>
                </a:solidFill>
                <a:latin typeface="Arial" charset="0"/>
              </a:rPr>
              <a:t>ystrybutor</a:t>
            </a:r>
            <a:endParaRPr lang="fr-FR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9" name="Text Box 1034"/>
          <p:cNvSpPr txBox="1">
            <a:spLocks noChangeArrowheads="1"/>
          </p:cNvSpPr>
          <p:nvPr/>
        </p:nvSpPr>
        <p:spPr bwMode="auto">
          <a:xfrm>
            <a:off x="6156176" y="2276872"/>
            <a:ext cx="78098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200" dirty="0" smtClean="0">
                <a:solidFill>
                  <a:schemeClr val="tx2"/>
                </a:solidFill>
              </a:rPr>
              <a:t>Detalista</a:t>
            </a:r>
            <a:endParaRPr lang="fr-FR" sz="12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20" name="Text Box 1035"/>
          <p:cNvSpPr txBox="1">
            <a:spLocks noChangeArrowheads="1"/>
          </p:cNvSpPr>
          <p:nvPr/>
        </p:nvSpPr>
        <p:spPr bwMode="auto">
          <a:xfrm>
            <a:off x="7524328" y="2276872"/>
            <a:ext cx="96052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200" dirty="0" smtClean="0">
                <a:solidFill>
                  <a:schemeClr val="tx2"/>
                </a:solidFill>
              </a:rPr>
              <a:t>Konsument</a:t>
            </a:r>
            <a:endParaRPr lang="fr-FR" sz="12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" name="Group 1036"/>
          <p:cNvGrpSpPr>
            <a:grpSpLocks/>
          </p:cNvGrpSpPr>
          <p:nvPr/>
        </p:nvGrpSpPr>
        <p:grpSpPr bwMode="auto">
          <a:xfrm>
            <a:off x="7668344" y="1556792"/>
            <a:ext cx="450850" cy="685800"/>
            <a:chOff x="4416" y="2736"/>
            <a:chExt cx="1602" cy="1973"/>
          </a:xfrm>
        </p:grpSpPr>
        <p:grpSp>
          <p:nvGrpSpPr>
            <p:cNvPr id="5" name="Group 1037"/>
            <p:cNvGrpSpPr>
              <a:grpSpLocks/>
            </p:cNvGrpSpPr>
            <p:nvPr/>
          </p:nvGrpSpPr>
          <p:grpSpPr bwMode="auto">
            <a:xfrm>
              <a:off x="4704" y="2736"/>
              <a:ext cx="1314" cy="1973"/>
              <a:chOff x="2988" y="1278"/>
              <a:chExt cx="1314" cy="1973"/>
            </a:xfrm>
          </p:grpSpPr>
          <p:grpSp>
            <p:nvGrpSpPr>
              <p:cNvPr id="6" name="Group 1038"/>
              <p:cNvGrpSpPr>
                <a:grpSpLocks/>
              </p:cNvGrpSpPr>
              <p:nvPr/>
            </p:nvGrpSpPr>
            <p:grpSpPr bwMode="auto">
              <a:xfrm>
                <a:off x="4142" y="2726"/>
                <a:ext cx="160" cy="490"/>
                <a:chOff x="4142" y="2726"/>
                <a:chExt cx="160" cy="490"/>
              </a:xfrm>
            </p:grpSpPr>
            <p:sp>
              <p:nvSpPr>
                <p:cNvPr id="92" name="Freeform 1039"/>
                <p:cNvSpPr>
                  <a:spLocks/>
                </p:cNvSpPr>
                <p:nvPr/>
              </p:nvSpPr>
              <p:spPr bwMode="auto">
                <a:xfrm>
                  <a:off x="4142" y="2726"/>
                  <a:ext cx="160" cy="490"/>
                </a:xfrm>
                <a:custGeom>
                  <a:avLst/>
                  <a:gdLst>
                    <a:gd name="T0" fmla="*/ 118 w 160"/>
                    <a:gd name="T1" fmla="*/ 0 h 490"/>
                    <a:gd name="T2" fmla="*/ 114 w 160"/>
                    <a:gd name="T3" fmla="*/ 85 h 490"/>
                    <a:gd name="T4" fmla="*/ 112 w 160"/>
                    <a:gd name="T5" fmla="*/ 163 h 490"/>
                    <a:gd name="T6" fmla="*/ 105 w 160"/>
                    <a:gd name="T7" fmla="*/ 239 h 490"/>
                    <a:gd name="T8" fmla="*/ 114 w 160"/>
                    <a:gd name="T9" fmla="*/ 265 h 490"/>
                    <a:gd name="T10" fmla="*/ 125 w 160"/>
                    <a:gd name="T11" fmla="*/ 293 h 490"/>
                    <a:gd name="T12" fmla="*/ 139 w 160"/>
                    <a:gd name="T13" fmla="*/ 322 h 490"/>
                    <a:gd name="T14" fmla="*/ 143 w 160"/>
                    <a:gd name="T15" fmla="*/ 334 h 490"/>
                    <a:gd name="T16" fmla="*/ 148 w 160"/>
                    <a:gd name="T17" fmla="*/ 340 h 490"/>
                    <a:gd name="T18" fmla="*/ 152 w 160"/>
                    <a:gd name="T19" fmla="*/ 357 h 490"/>
                    <a:gd name="T20" fmla="*/ 160 w 160"/>
                    <a:gd name="T21" fmla="*/ 391 h 490"/>
                    <a:gd name="T22" fmla="*/ 155 w 160"/>
                    <a:gd name="T23" fmla="*/ 409 h 490"/>
                    <a:gd name="T24" fmla="*/ 148 w 160"/>
                    <a:gd name="T25" fmla="*/ 413 h 490"/>
                    <a:gd name="T26" fmla="*/ 145 w 160"/>
                    <a:gd name="T27" fmla="*/ 424 h 490"/>
                    <a:gd name="T28" fmla="*/ 140 w 160"/>
                    <a:gd name="T29" fmla="*/ 430 h 490"/>
                    <a:gd name="T30" fmla="*/ 128 w 160"/>
                    <a:gd name="T31" fmla="*/ 434 h 490"/>
                    <a:gd name="T32" fmla="*/ 130 w 160"/>
                    <a:gd name="T33" fmla="*/ 448 h 490"/>
                    <a:gd name="T34" fmla="*/ 127 w 160"/>
                    <a:gd name="T35" fmla="*/ 452 h 490"/>
                    <a:gd name="T36" fmla="*/ 108 w 160"/>
                    <a:gd name="T37" fmla="*/ 454 h 490"/>
                    <a:gd name="T38" fmla="*/ 103 w 160"/>
                    <a:gd name="T39" fmla="*/ 476 h 490"/>
                    <a:gd name="T40" fmla="*/ 67 w 160"/>
                    <a:gd name="T41" fmla="*/ 490 h 490"/>
                    <a:gd name="T42" fmla="*/ 48 w 160"/>
                    <a:gd name="T43" fmla="*/ 475 h 490"/>
                    <a:gd name="T44" fmla="*/ 39 w 160"/>
                    <a:gd name="T45" fmla="*/ 467 h 490"/>
                    <a:gd name="T46" fmla="*/ 38 w 160"/>
                    <a:gd name="T47" fmla="*/ 446 h 490"/>
                    <a:gd name="T48" fmla="*/ 58 w 160"/>
                    <a:gd name="T49" fmla="*/ 422 h 490"/>
                    <a:gd name="T50" fmla="*/ 46 w 160"/>
                    <a:gd name="T51" fmla="*/ 401 h 490"/>
                    <a:gd name="T52" fmla="*/ 30 w 160"/>
                    <a:gd name="T53" fmla="*/ 418 h 490"/>
                    <a:gd name="T54" fmla="*/ 29 w 160"/>
                    <a:gd name="T55" fmla="*/ 436 h 490"/>
                    <a:gd name="T56" fmla="*/ 23 w 160"/>
                    <a:gd name="T57" fmla="*/ 449 h 490"/>
                    <a:gd name="T58" fmla="*/ 16 w 160"/>
                    <a:gd name="T59" fmla="*/ 453 h 490"/>
                    <a:gd name="T60" fmla="*/ 8 w 160"/>
                    <a:gd name="T61" fmla="*/ 460 h 490"/>
                    <a:gd name="T62" fmla="*/ 0 w 160"/>
                    <a:gd name="T63" fmla="*/ 454 h 490"/>
                    <a:gd name="T64" fmla="*/ 3 w 160"/>
                    <a:gd name="T65" fmla="*/ 439 h 490"/>
                    <a:gd name="T66" fmla="*/ 2 w 160"/>
                    <a:gd name="T67" fmla="*/ 413 h 490"/>
                    <a:gd name="T68" fmla="*/ 8 w 160"/>
                    <a:gd name="T69" fmla="*/ 364 h 490"/>
                    <a:gd name="T70" fmla="*/ 15 w 160"/>
                    <a:gd name="T71" fmla="*/ 340 h 490"/>
                    <a:gd name="T72" fmla="*/ 27 w 160"/>
                    <a:gd name="T73" fmla="*/ 326 h 490"/>
                    <a:gd name="T74" fmla="*/ 42 w 160"/>
                    <a:gd name="T75" fmla="*/ 310 h 490"/>
                    <a:gd name="T76" fmla="*/ 45 w 160"/>
                    <a:gd name="T77" fmla="*/ 292 h 490"/>
                    <a:gd name="T78" fmla="*/ 48 w 160"/>
                    <a:gd name="T79" fmla="*/ 241 h 490"/>
                    <a:gd name="T80" fmla="*/ 24 w 160"/>
                    <a:gd name="T81" fmla="*/ 109 h 490"/>
                    <a:gd name="T82" fmla="*/ 11 w 160"/>
                    <a:gd name="T83" fmla="*/ 36 h 490"/>
                    <a:gd name="T84" fmla="*/ 118 w 160"/>
                    <a:gd name="T85" fmla="*/ 0 h 490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w 160"/>
                    <a:gd name="T130" fmla="*/ 0 h 490"/>
                    <a:gd name="T131" fmla="*/ 160 w 160"/>
                    <a:gd name="T132" fmla="*/ 490 h 490"/>
                  </a:gdLst>
                  <a:ahLst/>
                  <a:cxnLst>
                    <a:cxn ang="T86">
                      <a:pos x="T0" y="T1"/>
                    </a:cxn>
                    <a:cxn ang="T87">
                      <a:pos x="T2" y="T3"/>
                    </a:cxn>
                    <a:cxn ang="T88">
                      <a:pos x="T4" y="T5"/>
                    </a:cxn>
                    <a:cxn ang="T89">
                      <a:pos x="T6" y="T7"/>
                    </a:cxn>
                    <a:cxn ang="T90">
                      <a:pos x="T8" y="T9"/>
                    </a:cxn>
                    <a:cxn ang="T91">
                      <a:pos x="T10" y="T11"/>
                    </a:cxn>
                    <a:cxn ang="T92">
                      <a:pos x="T12" y="T13"/>
                    </a:cxn>
                    <a:cxn ang="T93">
                      <a:pos x="T14" y="T15"/>
                    </a:cxn>
                    <a:cxn ang="T94">
                      <a:pos x="T16" y="T17"/>
                    </a:cxn>
                    <a:cxn ang="T95">
                      <a:pos x="T18" y="T19"/>
                    </a:cxn>
                    <a:cxn ang="T96">
                      <a:pos x="T20" y="T21"/>
                    </a:cxn>
                    <a:cxn ang="T97">
                      <a:pos x="T22" y="T23"/>
                    </a:cxn>
                    <a:cxn ang="T98">
                      <a:pos x="T24" y="T25"/>
                    </a:cxn>
                    <a:cxn ang="T99">
                      <a:pos x="T26" y="T27"/>
                    </a:cxn>
                    <a:cxn ang="T100">
                      <a:pos x="T28" y="T29"/>
                    </a:cxn>
                    <a:cxn ang="T101">
                      <a:pos x="T30" y="T31"/>
                    </a:cxn>
                    <a:cxn ang="T102">
                      <a:pos x="T32" y="T33"/>
                    </a:cxn>
                    <a:cxn ang="T103">
                      <a:pos x="T34" y="T35"/>
                    </a:cxn>
                    <a:cxn ang="T104">
                      <a:pos x="T36" y="T37"/>
                    </a:cxn>
                    <a:cxn ang="T105">
                      <a:pos x="T38" y="T39"/>
                    </a:cxn>
                    <a:cxn ang="T106">
                      <a:pos x="T40" y="T41"/>
                    </a:cxn>
                    <a:cxn ang="T107">
                      <a:pos x="T42" y="T43"/>
                    </a:cxn>
                    <a:cxn ang="T108">
                      <a:pos x="T44" y="T45"/>
                    </a:cxn>
                    <a:cxn ang="T109">
                      <a:pos x="T46" y="T47"/>
                    </a:cxn>
                    <a:cxn ang="T110">
                      <a:pos x="T48" y="T49"/>
                    </a:cxn>
                    <a:cxn ang="T111">
                      <a:pos x="T50" y="T51"/>
                    </a:cxn>
                    <a:cxn ang="T112">
                      <a:pos x="T52" y="T53"/>
                    </a:cxn>
                    <a:cxn ang="T113">
                      <a:pos x="T54" y="T55"/>
                    </a:cxn>
                    <a:cxn ang="T114">
                      <a:pos x="T56" y="T57"/>
                    </a:cxn>
                    <a:cxn ang="T115">
                      <a:pos x="T58" y="T59"/>
                    </a:cxn>
                    <a:cxn ang="T116">
                      <a:pos x="T60" y="T61"/>
                    </a:cxn>
                    <a:cxn ang="T117">
                      <a:pos x="T62" y="T63"/>
                    </a:cxn>
                    <a:cxn ang="T118">
                      <a:pos x="T64" y="T65"/>
                    </a:cxn>
                    <a:cxn ang="T119">
                      <a:pos x="T66" y="T67"/>
                    </a:cxn>
                    <a:cxn ang="T120">
                      <a:pos x="T68" y="T69"/>
                    </a:cxn>
                    <a:cxn ang="T121">
                      <a:pos x="T70" y="T71"/>
                    </a:cxn>
                    <a:cxn ang="T122">
                      <a:pos x="T72" y="T73"/>
                    </a:cxn>
                    <a:cxn ang="T123">
                      <a:pos x="T74" y="T75"/>
                    </a:cxn>
                    <a:cxn ang="T124">
                      <a:pos x="T76" y="T77"/>
                    </a:cxn>
                    <a:cxn ang="T125">
                      <a:pos x="T78" y="T79"/>
                    </a:cxn>
                    <a:cxn ang="T126">
                      <a:pos x="T80" y="T81"/>
                    </a:cxn>
                    <a:cxn ang="T127">
                      <a:pos x="T82" y="T83"/>
                    </a:cxn>
                    <a:cxn ang="T128">
                      <a:pos x="T84" y="T85"/>
                    </a:cxn>
                  </a:cxnLst>
                  <a:rect l="T129" t="T130" r="T131" b="T132"/>
                  <a:pathLst>
                    <a:path w="160" h="490">
                      <a:moveTo>
                        <a:pt x="118" y="0"/>
                      </a:moveTo>
                      <a:lnTo>
                        <a:pt x="114" y="85"/>
                      </a:lnTo>
                      <a:lnTo>
                        <a:pt x="112" y="163"/>
                      </a:lnTo>
                      <a:lnTo>
                        <a:pt x="105" y="239"/>
                      </a:lnTo>
                      <a:lnTo>
                        <a:pt x="114" y="265"/>
                      </a:lnTo>
                      <a:lnTo>
                        <a:pt x="125" y="293"/>
                      </a:lnTo>
                      <a:lnTo>
                        <a:pt x="139" y="322"/>
                      </a:lnTo>
                      <a:lnTo>
                        <a:pt x="143" y="334"/>
                      </a:lnTo>
                      <a:lnTo>
                        <a:pt x="148" y="340"/>
                      </a:lnTo>
                      <a:lnTo>
                        <a:pt x="152" y="357"/>
                      </a:lnTo>
                      <a:lnTo>
                        <a:pt x="160" y="391"/>
                      </a:lnTo>
                      <a:lnTo>
                        <a:pt x="155" y="409"/>
                      </a:lnTo>
                      <a:lnTo>
                        <a:pt x="148" y="413"/>
                      </a:lnTo>
                      <a:lnTo>
                        <a:pt x="145" y="424"/>
                      </a:lnTo>
                      <a:lnTo>
                        <a:pt x="140" y="430"/>
                      </a:lnTo>
                      <a:lnTo>
                        <a:pt x="128" y="434"/>
                      </a:lnTo>
                      <a:lnTo>
                        <a:pt x="130" y="448"/>
                      </a:lnTo>
                      <a:lnTo>
                        <a:pt x="127" y="452"/>
                      </a:lnTo>
                      <a:lnTo>
                        <a:pt x="108" y="454"/>
                      </a:lnTo>
                      <a:lnTo>
                        <a:pt x="103" y="476"/>
                      </a:lnTo>
                      <a:lnTo>
                        <a:pt x="67" y="490"/>
                      </a:lnTo>
                      <a:lnTo>
                        <a:pt x="48" y="475"/>
                      </a:lnTo>
                      <a:lnTo>
                        <a:pt x="39" y="467"/>
                      </a:lnTo>
                      <a:lnTo>
                        <a:pt x="38" y="446"/>
                      </a:lnTo>
                      <a:lnTo>
                        <a:pt x="58" y="422"/>
                      </a:lnTo>
                      <a:lnTo>
                        <a:pt x="46" y="401"/>
                      </a:lnTo>
                      <a:lnTo>
                        <a:pt x="30" y="418"/>
                      </a:lnTo>
                      <a:lnTo>
                        <a:pt x="29" y="436"/>
                      </a:lnTo>
                      <a:lnTo>
                        <a:pt x="23" y="449"/>
                      </a:lnTo>
                      <a:lnTo>
                        <a:pt x="16" y="453"/>
                      </a:lnTo>
                      <a:lnTo>
                        <a:pt x="8" y="460"/>
                      </a:lnTo>
                      <a:lnTo>
                        <a:pt x="0" y="454"/>
                      </a:lnTo>
                      <a:lnTo>
                        <a:pt x="3" y="439"/>
                      </a:lnTo>
                      <a:lnTo>
                        <a:pt x="2" y="413"/>
                      </a:lnTo>
                      <a:lnTo>
                        <a:pt x="8" y="364"/>
                      </a:lnTo>
                      <a:lnTo>
                        <a:pt x="15" y="340"/>
                      </a:lnTo>
                      <a:lnTo>
                        <a:pt x="27" y="326"/>
                      </a:lnTo>
                      <a:lnTo>
                        <a:pt x="42" y="310"/>
                      </a:lnTo>
                      <a:lnTo>
                        <a:pt x="45" y="292"/>
                      </a:lnTo>
                      <a:lnTo>
                        <a:pt x="48" y="241"/>
                      </a:lnTo>
                      <a:lnTo>
                        <a:pt x="24" y="109"/>
                      </a:lnTo>
                      <a:lnTo>
                        <a:pt x="11" y="36"/>
                      </a:lnTo>
                      <a:lnTo>
                        <a:pt x="118" y="0"/>
                      </a:lnTo>
                      <a:close/>
                    </a:path>
                  </a:pathLst>
                </a:custGeom>
                <a:solidFill>
                  <a:srgbClr val="FF9F7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3" name="Freeform 1040"/>
                <p:cNvSpPr>
                  <a:spLocks/>
                </p:cNvSpPr>
                <p:nvPr/>
              </p:nvSpPr>
              <p:spPr bwMode="auto">
                <a:xfrm>
                  <a:off x="4180" y="3109"/>
                  <a:ext cx="37" cy="95"/>
                </a:xfrm>
                <a:custGeom>
                  <a:avLst/>
                  <a:gdLst>
                    <a:gd name="T0" fmla="*/ 0 w 37"/>
                    <a:gd name="T1" fmla="*/ 0 h 95"/>
                    <a:gd name="T2" fmla="*/ 11 w 37"/>
                    <a:gd name="T3" fmla="*/ 14 h 95"/>
                    <a:gd name="T4" fmla="*/ 23 w 37"/>
                    <a:gd name="T5" fmla="*/ 31 h 95"/>
                    <a:gd name="T6" fmla="*/ 29 w 37"/>
                    <a:gd name="T7" fmla="*/ 39 h 95"/>
                    <a:gd name="T8" fmla="*/ 32 w 37"/>
                    <a:gd name="T9" fmla="*/ 48 h 95"/>
                    <a:gd name="T10" fmla="*/ 33 w 37"/>
                    <a:gd name="T11" fmla="*/ 57 h 95"/>
                    <a:gd name="T12" fmla="*/ 34 w 37"/>
                    <a:gd name="T13" fmla="*/ 66 h 95"/>
                    <a:gd name="T14" fmla="*/ 34 w 37"/>
                    <a:gd name="T15" fmla="*/ 75 h 95"/>
                    <a:gd name="T16" fmla="*/ 35 w 37"/>
                    <a:gd name="T17" fmla="*/ 86 h 95"/>
                    <a:gd name="T18" fmla="*/ 36 w 37"/>
                    <a:gd name="T19" fmla="*/ 95 h 95"/>
                    <a:gd name="T20" fmla="*/ 37 w 37"/>
                    <a:gd name="T21" fmla="*/ 95 h 95"/>
                    <a:gd name="T22" fmla="*/ 29 w 37"/>
                    <a:gd name="T23" fmla="*/ 78 h 95"/>
                    <a:gd name="T24" fmla="*/ 10 w 37"/>
                    <a:gd name="T25" fmla="*/ 82 h 95"/>
                    <a:gd name="T26" fmla="*/ 23 w 37"/>
                    <a:gd name="T27" fmla="*/ 69 h 95"/>
                    <a:gd name="T28" fmla="*/ 28 w 37"/>
                    <a:gd name="T29" fmla="*/ 63 h 95"/>
                    <a:gd name="T30" fmla="*/ 23 w 37"/>
                    <a:gd name="T31" fmla="*/ 58 h 95"/>
                    <a:gd name="T32" fmla="*/ 12 w 37"/>
                    <a:gd name="T33" fmla="*/ 60 h 95"/>
                    <a:gd name="T34" fmla="*/ 20 w 37"/>
                    <a:gd name="T35" fmla="*/ 37 h 95"/>
                    <a:gd name="T36" fmla="*/ 3 w 37"/>
                    <a:gd name="T37" fmla="*/ 9 h 95"/>
                    <a:gd name="T38" fmla="*/ 0 w 37"/>
                    <a:gd name="T39" fmla="*/ 0 h 95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w 37"/>
                    <a:gd name="T61" fmla="*/ 0 h 95"/>
                    <a:gd name="T62" fmla="*/ 37 w 37"/>
                    <a:gd name="T63" fmla="*/ 95 h 95"/>
                  </a:gdLst>
                  <a:ahLst/>
                  <a:cxnLst>
                    <a:cxn ang="T40">
                      <a:pos x="T0" y="T1"/>
                    </a:cxn>
                    <a:cxn ang="T41">
                      <a:pos x="T2" y="T3"/>
                    </a:cxn>
                    <a:cxn ang="T42">
                      <a:pos x="T4" y="T5"/>
                    </a:cxn>
                    <a:cxn ang="T43">
                      <a:pos x="T6" y="T7"/>
                    </a:cxn>
                    <a:cxn ang="T44">
                      <a:pos x="T8" y="T9"/>
                    </a:cxn>
                    <a:cxn ang="T45">
                      <a:pos x="T10" y="T11"/>
                    </a:cxn>
                    <a:cxn ang="T46">
                      <a:pos x="T12" y="T13"/>
                    </a:cxn>
                    <a:cxn ang="T47">
                      <a:pos x="T14" y="T15"/>
                    </a:cxn>
                    <a:cxn ang="T48">
                      <a:pos x="T16" y="T17"/>
                    </a:cxn>
                    <a:cxn ang="T49">
                      <a:pos x="T18" y="T19"/>
                    </a:cxn>
                    <a:cxn ang="T50">
                      <a:pos x="T20" y="T21"/>
                    </a:cxn>
                    <a:cxn ang="T51">
                      <a:pos x="T22" y="T23"/>
                    </a:cxn>
                    <a:cxn ang="T52">
                      <a:pos x="T24" y="T25"/>
                    </a:cxn>
                    <a:cxn ang="T53">
                      <a:pos x="T26" y="T27"/>
                    </a:cxn>
                    <a:cxn ang="T54">
                      <a:pos x="T28" y="T29"/>
                    </a:cxn>
                    <a:cxn ang="T55">
                      <a:pos x="T30" y="T31"/>
                    </a:cxn>
                    <a:cxn ang="T56">
                      <a:pos x="T32" y="T33"/>
                    </a:cxn>
                    <a:cxn ang="T57">
                      <a:pos x="T34" y="T35"/>
                    </a:cxn>
                    <a:cxn ang="T58">
                      <a:pos x="T36" y="T37"/>
                    </a:cxn>
                    <a:cxn ang="T59">
                      <a:pos x="T38" y="T39"/>
                    </a:cxn>
                  </a:cxnLst>
                  <a:rect l="T60" t="T61" r="T62" b="T63"/>
                  <a:pathLst>
                    <a:path w="37" h="95">
                      <a:moveTo>
                        <a:pt x="0" y="0"/>
                      </a:moveTo>
                      <a:lnTo>
                        <a:pt x="11" y="14"/>
                      </a:lnTo>
                      <a:lnTo>
                        <a:pt x="23" y="31"/>
                      </a:lnTo>
                      <a:lnTo>
                        <a:pt x="29" y="39"/>
                      </a:lnTo>
                      <a:lnTo>
                        <a:pt x="32" y="48"/>
                      </a:lnTo>
                      <a:lnTo>
                        <a:pt x="33" y="57"/>
                      </a:lnTo>
                      <a:lnTo>
                        <a:pt x="34" y="66"/>
                      </a:lnTo>
                      <a:lnTo>
                        <a:pt x="34" y="75"/>
                      </a:lnTo>
                      <a:lnTo>
                        <a:pt x="35" y="86"/>
                      </a:lnTo>
                      <a:lnTo>
                        <a:pt x="36" y="95"/>
                      </a:lnTo>
                      <a:lnTo>
                        <a:pt x="37" y="95"/>
                      </a:lnTo>
                      <a:lnTo>
                        <a:pt x="29" y="78"/>
                      </a:lnTo>
                      <a:lnTo>
                        <a:pt x="10" y="82"/>
                      </a:lnTo>
                      <a:lnTo>
                        <a:pt x="23" y="69"/>
                      </a:lnTo>
                      <a:lnTo>
                        <a:pt x="28" y="63"/>
                      </a:lnTo>
                      <a:lnTo>
                        <a:pt x="23" y="58"/>
                      </a:lnTo>
                      <a:lnTo>
                        <a:pt x="12" y="60"/>
                      </a:lnTo>
                      <a:lnTo>
                        <a:pt x="20" y="37"/>
                      </a:lnTo>
                      <a:lnTo>
                        <a:pt x="3" y="9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BF3F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7" name="Group 1041"/>
              <p:cNvGrpSpPr>
                <a:grpSpLocks/>
              </p:cNvGrpSpPr>
              <p:nvPr/>
            </p:nvGrpSpPr>
            <p:grpSpPr bwMode="auto">
              <a:xfrm>
                <a:off x="3359" y="1848"/>
                <a:ext cx="882" cy="1403"/>
                <a:chOff x="3359" y="1848"/>
                <a:chExt cx="882" cy="1403"/>
              </a:xfrm>
            </p:grpSpPr>
            <p:sp>
              <p:nvSpPr>
                <p:cNvPr id="89" name="Freeform 1042"/>
                <p:cNvSpPr>
                  <a:spLocks/>
                </p:cNvSpPr>
                <p:nvPr/>
              </p:nvSpPr>
              <p:spPr bwMode="auto">
                <a:xfrm>
                  <a:off x="3359" y="1851"/>
                  <a:ext cx="879" cy="1400"/>
                </a:xfrm>
                <a:custGeom>
                  <a:avLst/>
                  <a:gdLst>
                    <a:gd name="T0" fmla="*/ 312 w 879"/>
                    <a:gd name="T1" fmla="*/ 9 h 1400"/>
                    <a:gd name="T2" fmla="*/ 210 w 879"/>
                    <a:gd name="T3" fmla="*/ 18 h 1400"/>
                    <a:gd name="T4" fmla="*/ 156 w 879"/>
                    <a:gd name="T5" fmla="*/ 72 h 1400"/>
                    <a:gd name="T6" fmla="*/ 30 w 879"/>
                    <a:gd name="T7" fmla="*/ 209 h 1400"/>
                    <a:gd name="T8" fmla="*/ 42 w 879"/>
                    <a:gd name="T9" fmla="*/ 269 h 1400"/>
                    <a:gd name="T10" fmla="*/ 81 w 879"/>
                    <a:gd name="T11" fmla="*/ 330 h 1400"/>
                    <a:gd name="T12" fmla="*/ 162 w 879"/>
                    <a:gd name="T13" fmla="*/ 318 h 1400"/>
                    <a:gd name="T14" fmla="*/ 177 w 879"/>
                    <a:gd name="T15" fmla="*/ 367 h 1400"/>
                    <a:gd name="T16" fmla="*/ 207 w 879"/>
                    <a:gd name="T17" fmla="*/ 463 h 1400"/>
                    <a:gd name="T18" fmla="*/ 240 w 879"/>
                    <a:gd name="T19" fmla="*/ 516 h 1400"/>
                    <a:gd name="T20" fmla="*/ 252 w 879"/>
                    <a:gd name="T21" fmla="*/ 606 h 1400"/>
                    <a:gd name="T22" fmla="*/ 246 w 879"/>
                    <a:gd name="T23" fmla="*/ 738 h 1400"/>
                    <a:gd name="T24" fmla="*/ 198 w 879"/>
                    <a:gd name="T25" fmla="*/ 978 h 1400"/>
                    <a:gd name="T26" fmla="*/ 174 w 879"/>
                    <a:gd name="T27" fmla="*/ 1189 h 1400"/>
                    <a:gd name="T28" fmla="*/ 807 w 879"/>
                    <a:gd name="T29" fmla="*/ 1400 h 1400"/>
                    <a:gd name="T30" fmla="*/ 777 w 879"/>
                    <a:gd name="T31" fmla="*/ 1189 h 1400"/>
                    <a:gd name="T32" fmla="*/ 688 w 879"/>
                    <a:gd name="T33" fmla="*/ 852 h 1400"/>
                    <a:gd name="T34" fmla="*/ 664 w 879"/>
                    <a:gd name="T35" fmla="*/ 717 h 1400"/>
                    <a:gd name="T36" fmla="*/ 691 w 879"/>
                    <a:gd name="T37" fmla="*/ 543 h 1400"/>
                    <a:gd name="T38" fmla="*/ 714 w 879"/>
                    <a:gd name="T39" fmla="*/ 475 h 1400"/>
                    <a:gd name="T40" fmla="*/ 735 w 879"/>
                    <a:gd name="T41" fmla="*/ 546 h 1400"/>
                    <a:gd name="T42" fmla="*/ 827 w 879"/>
                    <a:gd name="T43" fmla="*/ 522 h 1400"/>
                    <a:gd name="T44" fmla="*/ 864 w 879"/>
                    <a:gd name="T45" fmla="*/ 418 h 1400"/>
                    <a:gd name="T46" fmla="*/ 827 w 879"/>
                    <a:gd name="T47" fmla="*/ 212 h 1400"/>
                    <a:gd name="T48" fmla="*/ 741 w 879"/>
                    <a:gd name="T49" fmla="*/ 114 h 1400"/>
                    <a:gd name="T50" fmla="*/ 573 w 879"/>
                    <a:gd name="T51" fmla="*/ 15 h 1400"/>
                    <a:gd name="T52" fmla="*/ 576 w 879"/>
                    <a:gd name="T53" fmla="*/ 79 h 1400"/>
                    <a:gd name="T54" fmla="*/ 564 w 879"/>
                    <a:gd name="T55" fmla="*/ 122 h 1400"/>
                    <a:gd name="T56" fmla="*/ 542 w 879"/>
                    <a:gd name="T57" fmla="*/ 154 h 1400"/>
                    <a:gd name="T58" fmla="*/ 506 w 879"/>
                    <a:gd name="T59" fmla="*/ 176 h 1400"/>
                    <a:gd name="T60" fmla="*/ 469 w 879"/>
                    <a:gd name="T61" fmla="*/ 177 h 1400"/>
                    <a:gd name="T62" fmla="*/ 423 w 879"/>
                    <a:gd name="T63" fmla="*/ 162 h 1400"/>
                    <a:gd name="T64" fmla="*/ 386 w 879"/>
                    <a:gd name="T65" fmla="*/ 137 h 1400"/>
                    <a:gd name="T66" fmla="*/ 361 w 879"/>
                    <a:gd name="T67" fmla="*/ 111 h 1400"/>
                    <a:gd name="T68" fmla="*/ 347 w 879"/>
                    <a:gd name="T69" fmla="*/ 78 h 1400"/>
                    <a:gd name="T70" fmla="*/ 363 w 879"/>
                    <a:gd name="T71" fmla="*/ 0 h 1400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w 879"/>
                    <a:gd name="T109" fmla="*/ 0 h 1400"/>
                    <a:gd name="T110" fmla="*/ 879 w 879"/>
                    <a:gd name="T111" fmla="*/ 1400 h 1400"/>
                  </a:gdLst>
                  <a:ahLst/>
                  <a:cxnLst>
                    <a:cxn ang="T72">
                      <a:pos x="T0" y="T1"/>
                    </a:cxn>
                    <a:cxn ang="T73">
                      <a:pos x="T2" y="T3"/>
                    </a:cxn>
                    <a:cxn ang="T74">
                      <a:pos x="T4" y="T5"/>
                    </a:cxn>
                    <a:cxn ang="T75">
                      <a:pos x="T6" y="T7"/>
                    </a:cxn>
                    <a:cxn ang="T76">
                      <a:pos x="T8" y="T9"/>
                    </a:cxn>
                    <a:cxn ang="T77">
                      <a:pos x="T10" y="T11"/>
                    </a:cxn>
                    <a:cxn ang="T78">
                      <a:pos x="T12" y="T13"/>
                    </a:cxn>
                    <a:cxn ang="T79">
                      <a:pos x="T14" y="T15"/>
                    </a:cxn>
                    <a:cxn ang="T80">
                      <a:pos x="T16" y="T17"/>
                    </a:cxn>
                    <a:cxn ang="T81">
                      <a:pos x="T18" y="T19"/>
                    </a:cxn>
                    <a:cxn ang="T82">
                      <a:pos x="T20" y="T21"/>
                    </a:cxn>
                    <a:cxn ang="T83">
                      <a:pos x="T22" y="T23"/>
                    </a:cxn>
                    <a:cxn ang="T84">
                      <a:pos x="T24" y="T25"/>
                    </a:cxn>
                    <a:cxn ang="T85">
                      <a:pos x="T26" y="T27"/>
                    </a:cxn>
                    <a:cxn ang="T86">
                      <a:pos x="T28" y="T29"/>
                    </a:cxn>
                    <a:cxn ang="T87">
                      <a:pos x="T30" y="T31"/>
                    </a:cxn>
                    <a:cxn ang="T88">
                      <a:pos x="T32" y="T33"/>
                    </a:cxn>
                    <a:cxn ang="T89">
                      <a:pos x="T34" y="T35"/>
                    </a:cxn>
                    <a:cxn ang="T90">
                      <a:pos x="T36" y="T37"/>
                    </a:cxn>
                    <a:cxn ang="T91">
                      <a:pos x="T38" y="T39"/>
                    </a:cxn>
                    <a:cxn ang="T92">
                      <a:pos x="T40" y="T41"/>
                    </a:cxn>
                    <a:cxn ang="T93">
                      <a:pos x="T42" y="T43"/>
                    </a:cxn>
                    <a:cxn ang="T94">
                      <a:pos x="T44" y="T45"/>
                    </a:cxn>
                    <a:cxn ang="T95">
                      <a:pos x="T46" y="T47"/>
                    </a:cxn>
                    <a:cxn ang="T96">
                      <a:pos x="T48" y="T49"/>
                    </a:cxn>
                    <a:cxn ang="T97">
                      <a:pos x="T50" y="T51"/>
                    </a:cxn>
                    <a:cxn ang="T98">
                      <a:pos x="T52" y="T53"/>
                    </a:cxn>
                    <a:cxn ang="T99">
                      <a:pos x="T54" y="T55"/>
                    </a:cxn>
                    <a:cxn ang="T100">
                      <a:pos x="T56" y="T57"/>
                    </a:cxn>
                    <a:cxn ang="T101">
                      <a:pos x="T58" y="T59"/>
                    </a:cxn>
                    <a:cxn ang="T102">
                      <a:pos x="T60" y="T61"/>
                    </a:cxn>
                    <a:cxn ang="T103">
                      <a:pos x="T62" y="T63"/>
                    </a:cxn>
                    <a:cxn ang="T104">
                      <a:pos x="T64" y="T65"/>
                    </a:cxn>
                    <a:cxn ang="T105">
                      <a:pos x="T66" y="T67"/>
                    </a:cxn>
                    <a:cxn ang="T106">
                      <a:pos x="T68" y="T69"/>
                    </a:cxn>
                    <a:cxn ang="T107">
                      <a:pos x="T70" y="T71"/>
                    </a:cxn>
                  </a:cxnLst>
                  <a:rect l="T108" t="T109" r="T110" b="T111"/>
                  <a:pathLst>
                    <a:path w="879" h="1400">
                      <a:moveTo>
                        <a:pt x="363" y="0"/>
                      </a:moveTo>
                      <a:lnTo>
                        <a:pt x="312" y="9"/>
                      </a:lnTo>
                      <a:lnTo>
                        <a:pt x="252" y="18"/>
                      </a:lnTo>
                      <a:lnTo>
                        <a:pt x="210" y="18"/>
                      </a:lnTo>
                      <a:lnTo>
                        <a:pt x="198" y="21"/>
                      </a:lnTo>
                      <a:lnTo>
                        <a:pt x="156" y="72"/>
                      </a:lnTo>
                      <a:lnTo>
                        <a:pt x="78" y="161"/>
                      </a:lnTo>
                      <a:lnTo>
                        <a:pt x="30" y="209"/>
                      </a:lnTo>
                      <a:lnTo>
                        <a:pt x="0" y="242"/>
                      </a:lnTo>
                      <a:lnTo>
                        <a:pt x="42" y="269"/>
                      </a:lnTo>
                      <a:lnTo>
                        <a:pt x="63" y="299"/>
                      </a:lnTo>
                      <a:lnTo>
                        <a:pt x="81" y="330"/>
                      </a:lnTo>
                      <a:lnTo>
                        <a:pt x="93" y="373"/>
                      </a:lnTo>
                      <a:lnTo>
                        <a:pt x="162" y="318"/>
                      </a:lnTo>
                      <a:lnTo>
                        <a:pt x="171" y="333"/>
                      </a:lnTo>
                      <a:lnTo>
                        <a:pt x="177" y="367"/>
                      </a:lnTo>
                      <a:lnTo>
                        <a:pt x="192" y="430"/>
                      </a:lnTo>
                      <a:lnTo>
                        <a:pt x="207" y="463"/>
                      </a:lnTo>
                      <a:lnTo>
                        <a:pt x="219" y="490"/>
                      </a:lnTo>
                      <a:lnTo>
                        <a:pt x="240" y="516"/>
                      </a:lnTo>
                      <a:lnTo>
                        <a:pt x="249" y="564"/>
                      </a:lnTo>
                      <a:lnTo>
                        <a:pt x="252" y="606"/>
                      </a:lnTo>
                      <a:lnTo>
                        <a:pt x="246" y="648"/>
                      </a:lnTo>
                      <a:lnTo>
                        <a:pt x="246" y="738"/>
                      </a:lnTo>
                      <a:lnTo>
                        <a:pt x="237" y="867"/>
                      </a:lnTo>
                      <a:lnTo>
                        <a:pt x="198" y="978"/>
                      </a:lnTo>
                      <a:lnTo>
                        <a:pt x="183" y="1066"/>
                      </a:lnTo>
                      <a:lnTo>
                        <a:pt x="174" y="1189"/>
                      </a:lnTo>
                      <a:lnTo>
                        <a:pt x="168" y="1400"/>
                      </a:lnTo>
                      <a:lnTo>
                        <a:pt x="807" y="1400"/>
                      </a:lnTo>
                      <a:lnTo>
                        <a:pt x="798" y="1284"/>
                      </a:lnTo>
                      <a:lnTo>
                        <a:pt x="777" y="1189"/>
                      </a:lnTo>
                      <a:lnTo>
                        <a:pt x="741" y="1017"/>
                      </a:lnTo>
                      <a:lnTo>
                        <a:pt x="688" y="852"/>
                      </a:lnTo>
                      <a:lnTo>
                        <a:pt x="673" y="780"/>
                      </a:lnTo>
                      <a:lnTo>
                        <a:pt x="664" y="717"/>
                      </a:lnTo>
                      <a:lnTo>
                        <a:pt x="670" y="636"/>
                      </a:lnTo>
                      <a:lnTo>
                        <a:pt x="691" y="543"/>
                      </a:lnTo>
                      <a:lnTo>
                        <a:pt x="703" y="513"/>
                      </a:lnTo>
                      <a:lnTo>
                        <a:pt x="714" y="475"/>
                      </a:lnTo>
                      <a:lnTo>
                        <a:pt x="729" y="504"/>
                      </a:lnTo>
                      <a:lnTo>
                        <a:pt x="735" y="546"/>
                      </a:lnTo>
                      <a:lnTo>
                        <a:pt x="780" y="531"/>
                      </a:lnTo>
                      <a:lnTo>
                        <a:pt x="827" y="522"/>
                      </a:lnTo>
                      <a:lnTo>
                        <a:pt x="879" y="516"/>
                      </a:lnTo>
                      <a:lnTo>
                        <a:pt x="864" y="418"/>
                      </a:lnTo>
                      <a:lnTo>
                        <a:pt x="855" y="333"/>
                      </a:lnTo>
                      <a:lnTo>
                        <a:pt x="827" y="212"/>
                      </a:lnTo>
                      <a:lnTo>
                        <a:pt x="819" y="158"/>
                      </a:lnTo>
                      <a:lnTo>
                        <a:pt x="741" y="114"/>
                      </a:lnTo>
                      <a:lnTo>
                        <a:pt x="664" y="69"/>
                      </a:lnTo>
                      <a:lnTo>
                        <a:pt x="573" y="15"/>
                      </a:lnTo>
                      <a:lnTo>
                        <a:pt x="576" y="60"/>
                      </a:lnTo>
                      <a:lnTo>
                        <a:pt x="576" y="79"/>
                      </a:lnTo>
                      <a:lnTo>
                        <a:pt x="570" y="105"/>
                      </a:lnTo>
                      <a:lnTo>
                        <a:pt x="564" y="122"/>
                      </a:lnTo>
                      <a:lnTo>
                        <a:pt x="555" y="140"/>
                      </a:lnTo>
                      <a:lnTo>
                        <a:pt x="542" y="154"/>
                      </a:lnTo>
                      <a:lnTo>
                        <a:pt x="529" y="163"/>
                      </a:lnTo>
                      <a:lnTo>
                        <a:pt x="506" y="176"/>
                      </a:lnTo>
                      <a:lnTo>
                        <a:pt x="486" y="178"/>
                      </a:lnTo>
                      <a:lnTo>
                        <a:pt x="469" y="177"/>
                      </a:lnTo>
                      <a:lnTo>
                        <a:pt x="444" y="171"/>
                      </a:lnTo>
                      <a:lnTo>
                        <a:pt x="423" y="162"/>
                      </a:lnTo>
                      <a:lnTo>
                        <a:pt x="402" y="150"/>
                      </a:lnTo>
                      <a:lnTo>
                        <a:pt x="386" y="137"/>
                      </a:lnTo>
                      <a:lnTo>
                        <a:pt x="373" y="125"/>
                      </a:lnTo>
                      <a:lnTo>
                        <a:pt x="361" y="111"/>
                      </a:lnTo>
                      <a:lnTo>
                        <a:pt x="352" y="95"/>
                      </a:lnTo>
                      <a:lnTo>
                        <a:pt x="347" y="78"/>
                      </a:lnTo>
                      <a:lnTo>
                        <a:pt x="345" y="57"/>
                      </a:lnTo>
                      <a:lnTo>
                        <a:pt x="363" y="0"/>
                      </a:lnTo>
                      <a:close/>
                    </a:path>
                  </a:pathLst>
                </a:custGeom>
                <a:solidFill>
                  <a:srgbClr val="D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0" name="Freeform 1043"/>
                <p:cNvSpPr>
                  <a:spLocks/>
                </p:cNvSpPr>
                <p:nvPr/>
              </p:nvSpPr>
              <p:spPr bwMode="auto">
                <a:xfrm>
                  <a:off x="3359" y="1848"/>
                  <a:ext cx="394" cy="1403"/>
                </a:xfrm>
                <a:custGeom>
                  <a:avLst/>
                  <a:gdLst>
                    <a:gd name="T0" fmla="*/ 313 w 394"/>
                    <a:gd name="T1" fmla="*/ 9 h 1403"/>
                    <a:gd name="T2" fmla="*/ 211 w 394"/>
                    <a:gd name="T3" fmla="*/ 18 h 1403"/>
                    <a:gd name="T4" fmla="*/ 157 w 394"/>
                    <a:gd name="T5" fmla="*/ 72 h 1403"/>
                    <a:gd name="T6" fmla="*/ 30 w 394"/>
                    <a:gd name="T7" fmla="*/ 209 h 1403"/>
                    <a:gd name="T8" fmla="*/ 42 w 394"/>
                    <a:gd name="T9" fmla="*/ 269 h 1403"/>
                    <a:gd name="T10" fmla="*/ 81 w 394"/>
                    <a:gd name="T11" fmla="*/ 330 h 1403"/>
                    <a:gd name="T12" fmla="*/ 163 w 394"/>
                    <a:gd name="T13" fmla="*/ 318 h 1403"/>
                    <a:gd name="T14" fmla="*/ 178 w 394"/>
                    <a:gd name="T15" fmla="*/ 367 h 1403"/>
                    <a:gd name="T16" fmla="*/ 208 w 394"/>
                    <a:gd name="T17" fmla="*/ 463 h 1403"/>
                    <a:gd name="T18" fmla="*/ 240 w 394"/>
                    <a:gd name="T19" fmla="*/ 516 h 1403"/>
                    <a:gd name="T20" fmla="*/ 252 w 394"/>
                    <a:gd name="T21" fmla="*/ 606 h 1403"/>
                    <a:gd name="T22" fmla="*/ 246 w 394"/>
                    <a:gd name="T23" fmla="*/ 738 h 1403"/>
                    <a:gd name="T24" fmla="*/ 199 w 394"/>
                    <a:gd name="T25" fmla="*/ 978 h 1403"/>
                    <a:gd name="T26" fmla="*/ 175 w 394"/>
                    <a:gd name="T27" fmla="*/ 1189 h 1403"/>
                    <a:gd name="T28" fmla="*/ 246 w 394"/>
                    <a:gd name="T29" fmla="*/ 1403 h 1403"/>
                    <a:gd name="T30" fmla="*/ 258 w 394"/>
                    <a:gd name="T31" fmla="*/ 1302 h 1403"/>
                    <a:gd name="T32" fmla="*/ 288 w 394"/>
                    <a:gd name="T33" fmla="*/ 1260 h 1403"/>
                    <a:gd name="T34" fmla="*/ 322 w 394"/>
                    <a:gd name="T35" fmla="*/ 1250 h 1403"/>
                    <a:gd name="T36" fmla="*/ 337 w 394"/>
                    <a:gd name="T37" fmla="*/ 1206 h 1403"/>
                    <a:gd name="T38" fmla="*/ 334 w 394"/>
                    <a:gd name="T39" fmla="*/ 1155 h 1403"/>
                    <a:gd name="T40" fmla="*/ 334 w 394"/>
                    <a:gd name="T41" fmla="*/ 1101 h 1403"/>
                    <a:gd name="T42" fmla="*/ 331 w 394"/>
                    <a:gd name="T43" fmla="*/ 1049 h 1403"/>
                    <a:gd name="T44" fmla="*/ 340 w 394"/>
                    <a:gd name="T45" fmla="*/ 977 h 1403"/>
                    <a:gd name="T46" fmla="*/ 352 w 394"/>
                    <a:gd name="T47" fmla="*/ 881 h 1403"/>
                    <a:gd name="T48" fmla="*/ 364 w 394"/>
                    <a:gd name="T49" fmla="*/ 824 h 1403"/>
                    <a:gd name="T50" fmla="*/ 367 w 394"/>
                    <a:gd name="T51" fmla="*/ 755 h 1403"/>
                    <a:gd name="T52" fmla="*/ 361 w 394"/>
                    <a:gd name="T53" fmla="*/ 704 h 1403"/>
                    <a:gd name="T54" fmla="*/ 343 w 394"/>
                    <a:gd name="T55" fmla="*/ 638 h 1403"/>
                    <a:gd name="T56" fmla="*/ 382 w 394"/>
                    <a:gd name="T57" fmla="*/ 629 h 1403"/>
                    <a:gd name="T58" fmla="*/ 394 w 394"/>
                    <a:gd name="T59" fmla="*/ 615 h 1403"/>
                    <a:gd name="T60" fmla="*/ 364 w 394"/>
                    <a:gd name="T61" fmla="*/ 484 h 1403"/>
                    <a:gd name="T62" fmla="*/ 385 w 394"/>
                    <a:gd name="T63" fmla="*/ 454 h 1403"/>
                    <a:gd name="T64" fmla="*/ 373 w 394"/>
                    <a:gd name="T65" fmla="*/ 367 h 1403"/>
                    <a:gd name="T66" fmla="*/ 370 w 394"/>
                    <a:gd name="T67" fmla="*/ 263 h 1403"/>
                    <a:gd name="T68" fmla="*/ 370 w 394"/>
                    <a:gd name="T69" fmla="*/ 160 h 1403"/>
                    <a:gd name="T70" fmla="*/ 374 w 394"/>
                    <a:gd name="T71" fmla="*/ 125 h 1403"/>
                    <a:gd name="T72" fmla="*/ 353 w 394"/>
                    <a:gd name="T73" fmla="*/ 95 h 1403"/>
                    <a:gd name="T74" fmla="*/ 346 w 394"/>
                    <a:gd name="T75" fmla="*/ 57 h 1403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w 394"/>
                    <a:gd name="T115" fmla="*/ 0 h 1403"/>
                    <a:gd name="T116" fmla="*/ 394 w 394"/>
                    <a:gd name="T117" fmla="*/ 1403 h 1403"/>
                  </a:gdLst>
                  <a:ahLst/>
                  <a:cxnLst>
                    <a:cxn ang="T76">
                      <a:pos x="T0" y="T1"/>
                    </a:cxn>
                    <a:cxn ang="T77">
                      <a:pos x="T2" y="T3"/>
                    </a:cxn>
                    <a:cxn ang="T78">
                      <a:pos x="T4" y="T5"/>
                    </a:cxn>
                    <a:cxn ang="T79">
                      <a:pos x="T6" y="T7"/>
                    </a:cxn>
                    <a:cxn ang="T80">
                      <a:pos x="T8" y="T9"/>
                    </a:cxn>
                    <a:cxn ang="T81">
                      <a:pos x="T10" y="T11"/>
                    </a:cxn>
                    <a:cxn ang="T82">
                      <a:pos x="T12" y="T13"/>
                    </a:cxn>
                    <a:cxn ang="T83">
                      <a:pos x="T14" y="T15"/>
                    </a:cxn>
                    <a:cxn ang="T84">
                      <a:pos x="T16" y="T17"/>
                    </a:cxn>
                    <a:cxn ang="T85">
                      <a:pos x="T18" y="T19"/>
                    </a:cxn>
                    <a:cxn ang="T86">
                      <a:pos x="T20" y="T21"/>
                    </a:cxn>
                    <a:cxn ang="T87">
                      <a:pos x="T22" y="T23"/>
                    </a:cxn>
                    <a:cxn ang="T88">
                      <a:pos x="T24" y="T25"/>
                    </a:cxn>
                    <a:cxn ang="T89">
                      <a:pos x="T26" y="T27"/>
                    </a:cxn>
                    <a:cxn ang="T90">
                      <a:pos x="T28" y="T29"/>
                    </a:cxn>
                    <a:cxn ang="T91">
                      <a:pos x="T30" y="T31"/>
                    </a:cxn>
                    <a:cxn ang="T92">
                      <a:pos x="T32" y="T33"/>
                    </a:cxn>
                    <a:cxn ang="T93">
                      <a:pos x="T34" y="T35"/>
                    </a:cxn>
                    <a:cxn ang="T94">
                      <a:pos x="T36" y="T37"/>
                    </a:cxn>
                    <a:cxn ang="T95">
                      <a:pos x="T38" y="T39"/>
                    </a:cxn>
                    <a:cxn ang="T96">
                      <a:pos x="T40" y="T41"/>
                    </a:cxn>
                    <a:cxn ang="T97">
                      <a:pos x="T42" y="T43"/>
                    </a:cxn>
                    <a:cxn ang="T98">
                      <a:pos x="T44" y="T45"/>
                    </a:cxn>
                    <a:cxn ang="T99">
                      <a:pos x="T46" y="T47"/>
                    </a:cxn>
                    <a:cxn ang="T100">
                      <a:pos x="T48" y="T49"/>
                    </a:cxn>
                    <a:cxn ang="T101">
                      <a:pos x="T50" y="T51"/>
                    </a:cxn>
                    <a:cxn ang="T102">
                      <a:pos x="T52" y="T53"/>
                    </a:cxn>
                    <a:cxn ang="T103">
                      <a:pos x="T54" y="T55"/>
                    </a:cxn>
                    <a:cxn ang="T104">
                      <a:pos x="T56" y="T57"/>
                    </a:cxn>
                    <a:cxn ang="T105">
                      <a:pos x="T58" y="T59"/>
                    </a:cxn>
                    <a:cxn ang="T106">
                      <a:pos x="T60" y="T61"/>
                    </a:cxn>
                    <a:cxn ang="T107">
                      <a:pos x="T62" y="T63"/>
                    </a:cxn>
                    <a:cxn ang="T108">
                      <a:pos x="T64" y="T65"/>
                    </a:cxn>
                    <a:cxn ang="T109">
                      <a:pos x="T66" y="T67"/>
                    </a:cxn>
                    <a:cxn ang="T110">
                      <a:pos x="T68" y="T69"/>
                    </a:cxn>
                    <a:cxn ang="T111">
                      <a:pos x="T70" y="T71"/>
                    </a:cxn>
                    <a:cxn ang="T112">
                      <a:pos x="T72" y="T73"/>
                    </a:cxn>
                    <a:cxn ang="T113">
                      <a:pos x="T74" y="T75"/>
                    </a:cxn>
                  </a:cxnLst>
                  <a:rect l="T114" t="T115" r="T116" b="T117"/>
                  <a:pathLst>
                    <a:path w="394" h="1403">
                      <a:moveTo>
                        <a:pt x="364" y="0"/>
                      </a:moveTo>
                      <a:lnTo>
                        <a:pt x="313" y="9"/>
                      </a:lnTo>
                      <a:lnTo>
                        <a:pt x="252" y="18"/>
                      </a:lnTo>
                      <a:lnTo>
                        <a:pt x="211" y="18"/>
                      </a:lnTo>
                      <a:lnTo>
                        <a:pt x="199" y="21"/>
                      </a:lnTo>
                      <a:lnTo>
                        <a:pt x="157" y="72"/>
                      </a:lnTo>
                      <a:lnTo>
                        <a:pt x="78" y="161"/>
                      </a:lnTo>
                      <a:lnTo>
                        <a:pt x="30" y="209"/>
                      </a:lnTo>
                      <a:lnTo>
                        <a:pt x="0" y="242"/>
                      </a:lnTo>
                      <a:lnTo>
                        <a:pt x="42" y="269"/>
                      </a:lnTo>
                      <a:lnTo>
                        <a:pt x="63" y="299"/>
                      </a:lnTo>
                      <a:lnTo>
                        <a:pt x="81" y="330"/>
                      </a:lnTo>
                      <a:lnTo>
                        <a:pt x="93" y="373"/>
                      </a:lnTo>
                      <a:lnTo>
                        <a:pt x="163" y="318"/>
                      </a:lnTo>
                      <a:lnTo>
                        <a:pt x="172" y="333"/>
                      </a:lnTo>
                      <a:lnTo>
                        <a:pt x="178" y="367"/>
                      </a:lnTo>
                      <a:lnTo>
                        <a:pt x="193" y="430"/>
                      </a:lnTo>
                      <a:lnTo>
                        <a:pt x="208" y="463"/>
                      </a:lnTo>
                      <a:lnTo>
                        <a:pt x="220" y="490"/>
                      </a:lnTo>
                      <a:lnTo>
                        <a:pt x="240" y="516"/>
                      </a:lnTo>
                      <a:lnTo>
                        <a:pt x="249" y="564"/>
                      </a:lnTo>
                      <a:lnTo>
                        <a:pt x="252" y="606"/>
                      </a:lnTo>
                      <a:lnTo>
                        <a:pt x="246" y="648"/>
                      </a:lnTo>
                      <a:lnTo>
                        <a:pt x="246" y="738"/>
                      </a:lnTo>
                      <a:lnTo>
                        <a:pt x="237" y="867"/>
                      </a:lnTo>
                      <a:lnTo>
                        <a:pt x="199" y="978"/>
                      </a:lnTo>
                      <a:lnTo>
                        <a:pt x="184" y="1066"/>
                      </a:lnTo>
                      <a:lnTo>
                        <a:pt x="175" y="1189"/>
                      </a:lnTo>
                      <a:lnTo>
                        <a:pt x="169" y="1395"/>
                      </a:lnTo>
                      <a:lnTo>
                        <a:pt x="246" y="1403"/>
                      </a:lnTo>
                      <a:lnTo>
                        <a:pt x="252" y="1337"/>
                      </a:lnTo>
                      <a:lnTo>
                        <a:pt x="258" y="1302"/>
                      </a:lnTo>
                      <a:lnTo>
                        <a:pt x="273" y="1275"/>
                      </a:lnTo>
                      <a:lnTo>
                        <a:pt x="288" y="1260"/>
                      </a:lnTo>
                      <a:lnTo>
                        <a:pt x="310" y="1256"/>
                      </a:lnTo>
                      <a:lnTo>
                        <a:pt x="322" y="1250"/>
                      </a:lnTo>
                      <a:lnTo>
                        <a:pt x="331" y="1229"/>
                      </a:lnTo>
                      <a:lnTo>
                        <a:pt x="337" y="1206"/>
                      </a:lnTo>
                      <a:lnTo>
                        <a:pt x="334" y="1179"/>
                      </a:lnTo>
                      <a:lnTo>
                        <a:pt x="334" y="1155"/>
                      </a:lnTo>
                      <a:lnTo>
                        <a:pt x="331" y="1128"/>
                      </a:lnTo>
                      <a:lnTo>
                        <a:pt x="334" y="1101"/>
                      </a:lnTo>
                      <a:lnTo>
                        <a:pt x="331" y="1077"/>
                      </a:lnTo>
                      <a:lnTo>
                        <a:pt x="331" y="1049"/>
                      </a:lnTo>
                      <a:lnTo>
                        <a:pt x="337" y="1019"/>
                      </a:lnTo>
                      <a:lnTo>
                        <a:pt x="340" y="977"/>
                      </a:lnTo>
                      <a:lnTo>
                        <a:pt x="346" y="902"/>
                      </a:lnTo>
                      <a:lnTo>
                        <a:pt x="352" y="881"/>
                      </a:lnTo>
                      <a:lnTo>
                        <a:pt x="367" y="860"/>
                      </a:lnTo>
                      <a:lnTo>
                        <a:pt x="364" y="824"/>
                      </a:lnTo>
                      <a:lnTo>
                        <a:pt x="364" y="791"/>
                      </a:lnTo>
                      <a:lnTo>
                        <a:pt x="367" y="755"/>
                      </a:lnTo>
                      <a:lnTo>
                        <a:pt x="367" y="728"/>
                      </a:lnTo>
                      <a:lnTo>
                        <a:pt x="361" y="704"/>
                      </a:lnTo>
                      <a:lnTo>
                        <a:pt x="349" y="668"/>
                      </a:lnTo>
                      <a:lnTo>
                        <a:pt x="343" y="638"/>
                      </a:lnTo>
                      <a:lnTo>
                        <a:pt x="346" y="617"/>
                      </a:lnTo>
                      <a:lnTo>
                        <a:pt x="382" y="629"/>
                      </a:lnTo>
                      <a:lnTo>
                        <a:pt x="394" y="623"/>
                      </a:lnTo>
                      <a:lnTo>
                        <a:pt x="394" y="615"/>
                      </a:lnTo>
                      <a:lnTo>
                        <a:pt x="391" y="600"/>
                      </a:lnTo>
                      <a:lnTo>
                        <a:pt x="364" y="484"/>
                      </a:lnTo>
                      <a:lnTo>
                        <a:pt x="391" y="504"/>
                      </a:lnTo>
                      <a:lnTo>
                        <a:pt x="385" y="454"/>
                      </a:lnTo>
                      <a:lnTo>
                        <a:pt x="376" y="409"/>
                      </a:lnTo>
                      <a:lnTo>
                        <a:pt x="373" y="367"/>
                      </a:lnTo>
                      <a:lnTo>
                        <a:pt x="367" y="321"/>
                      </a:lnTo>
                      <a:lnTo>
                        <a:pt x="370" y="263"/>
                      </a:lnTo>
                      <a:lnTo>
                        <a:pt x="367" y="199"/>
                      </a:lnTo>
                      <a:lnTo>
                        <a:pt x="370" y="160"/>
                      </a:lnTo>
                      <a:lnTo>
                        <a:pt x="387" y="137"/>
                      </a:lnTo>
                      <a:lnTo>
                        <a:pt x="374" y="125"/>
                      </a:lnTo>
                      <a:lnTo>
                        <a:pt x="362" y="111"/>
                      </a:lnTo>
                      <a:lnTo>
                        <a:pt x="353" y="95"/>
                      </a:lnTo>
                      <a:lnTo>
                        <a:pt x="348" y="78"/>
                      </a:lnTo>
                      <a:lnTo>
                        <a:pt x="346" y="57"/>
                      </a:lnTo>
                      <a:lnTo>
                        <a:pt x="364" y="0"/>
                      </a:lnTo>
                      <a:close/>
                    </a:path>
                  </a:pathLst>
                </a:custGeom>
                <a:solidFill>
                  <a:srgbClr val="B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91" name="Freeform 1044"/>
                <p:cNvSpPr>
                  <a:spLocks/>
                </p:cNvSpPr>
                <p:nvPr/>
              </p:nvSpPr>
              <p:spPr bwMode="auto">
                <a:xfrm>
                  <a:off x="3804" y="1860"/>
                  <a:ext cx="437" cy="1385"/>
                </a:xfrm>
                <a:custGeom>
                  <a:avLst/>
                  <a:gdLst>
                    <a:gd name="T0" fmla="*/ 19 w 437"/>
                    <a:gd name="T1" fmla="*/ 596 h 1385"/>
                    <a:gd name="T2" fmla="*/ 28 w 437"/>
                    <a:gd name="T3" fmla="*/ 756 h 1385"/>
                    <a:gd name="T4" fmla="*/ 43 w 437"/>
                    <a:gd name="T5" fmla="*/ 965 h 1385"/>
                    <a:gd name="T6" fmla="*/ 51 w 437"/>
                    <a:gd name="T7" fmla="*/ 1017 h 1385"/>
                    <a:gd name="T8" fmla="*/ 84 w 437"/>
                    <a:gd name="T9" fmla="*/ 1207 h 1385"/>
                    <a:gd name="T10" fmla="*/ 83 w 437"/>
                    <a:gd name="T11" fmla="*/ 1254 h 1385"/>
                    <a:gd name="T12" fmla="*/ 96 w 437"/>
                    <a:gd name="T13" fmla="*/ 1289 h 1385"/>
                    <a:gd name="T14" fmla="*/ 133 w 437"/>
                    <a:gd name="T15" fmla="*/ 1320 h 1385"/>
                    <a:gd name="T16" fmla="*/ 226 w 437"/>
                    <a:gd name="T17" fmla="*/ 1335 h 1385"/>
                    <a:gd name="T18" fmla="*/ 288 w 437"/>
                    <a:gd name="T19" fmla="*/ 1341 h 1385"/>
                    <a:gd name="T20" fmla="*/ 365 w 437"/>
                    <a:gd name="T21" fmla="*/ 1380 h 1385"/>
                    <a:gd name="T22" fmla="*/ 335 w 437"/>
                    <a:gd name="T23" fmla="*/ 1174 h 1385"/>
                    <a:gd name="T24" fmla="*/ 245 w 437"/>
                    <a:gd name="T25" fmla="*/ 837 h 1385"/>
                    <a:gd name="T26" fmla="*/ 221 w 437"/>
                    <a:gd name="T27" fmla="*/ 702 h 1385"/>
                    <a:gd name="T28" fmla="*/ 248 w 437"/>
                    <a:gd name="T29" fmla="*/ 528 h 1385"/>
                    <a:gd name="T30" fmla="*/ 271 w 437"/>
                    <a:gd name="T31" fmla="*/ 460 h 1385"/>
                    <a:gd name="T32" fmla="*/ 292 w 437"/>
                    <a:gd name="T33" fmla="*/ 531 h 1385"/>
                    <a:gd name="T34" fmla="*/ 383 w 437"/>
                    <a:gd name="T35" fmla="*/ 507 h 1385"/>
                    <a:gd name="T36" fmla="*/ 422 w 437"/>
                    <a:gd name="T37" fmla="*/ 403 h 1385"/>
                    <a:gd name="T38" fmla="*/ 383 w 437"/>
                    <a:gd name="T39" fmla="*/ 197 h 1385"/>
                    <a:gd name="T40" fmla="*/ 298 w 437"/>
                    <a:gd name="T41" fmla="*/ 99 h 1385"/>
                    <a:gd name="T42" fmla="*/ 131 w 437"/>
                    <a:gd name="T43" fmla="*/ 0 h 1385"/>
                    <a:gd name="T44" fmla="*/ 134 w 437"/>
                    <a:gd name="T45" fmla="*/ 64 h 1385"/>
                    <a:gd name="T46" fmla="*/ 122 w 437"/>
                    <a:gd name="T47" fmla="*/ 107 h 1385"/>
                    <a:gd name="T48" fmla="*/ 102 w 437"/>
                    <a:gd name="T49" fmla="*/ 154 h 1385"/>
                    <a:gd name="T50" fmla="*/ 69 w 437"/>
                    <a:gd name="T51" fmla="*/ 230 h 1385"/>
                    <a:gd name="T52" fmla="*/ 42 w 437"/>
                    <a:gd name="T53" fmla="*/ 237 h 1385"/>
                    <a:gd name="T54" fmla="*/ 30 w 437"/>
                    <a:gd name="T55" fmla="*/ 263 h 1385"/>
                    <a:gd name="T56" fmla="*/ 24 w 437"/>
                    <a:gd name="T57" fmla="*/ 344 h 1385"/>
                    <a:gd name="T58" fmla="*/ 7 w 437"/>
                    <a:gd name="T59" fmla="*/ 396 h 1385"/>
                    <a:gd name="T60" fmla="*/ 0 w 437"/>
                    <a:gd name="T61" fmla="*/ 435 h 1385"/>
                    <a:gd name="T62" fmla="*/ 7 w 437"/>
                    <a:gd name="T63" fmla="*/ 499 h 1385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w 437"/>
                    <a:gd name="T97" fmla="*/ 0 h 1385"/>
                    <a:gd name="T98" fmla="*/ 437 w 437"/>
                    <a:gd name="T99" fmla="*/ 1385 h 1385"/>
                  </a:gdLst>
                  <a:ahLst/>
                  <a:cxnLst>
                    <a:cxn ang="T64">
                      <a:pos x="T0" y="T1"/>
                    </a:cxn>
                    <a:cxn ang="T65">
                      <a:pos x="T2" y="T3"/>
                    </a:cxn>
                    <a:cxn ang="T66">
                      <a:pos x="T4" y="T5"/>
                    </a:cxn>
                    <a:cxn ang="T67">
                      <a:pos x="T6" y="T7"/>
                    </a:cxn>
                    <a:cxn ang="T68">
                      <a:pos x="T8" y="T9"/>
                    </a:cxn>
                    <a:cxn ang="T69">
                      <a:pos x="T10" y="T11"/>
                    </a:cxn>
                    <a:cxn ang="T70">
                      <a:pos x="T12" y="T13"/>
                    </a:cxn>
                    <a:cxn ang="T71">
                      <a:pos x="T14" y="T15"/>
                    </a:cxn>
                    <a:cxn ang="T72">
                      <a:pos x="T16" y="T17"/>
                    </a:cxn>
                    <a:cxn ang="T73">
                      <a:pos x="T18" y="T19"/>
                    </a:cxn>
                    <a:cxn ang="T74">
                      <a:pos x="T20" y="T21"/>
                    </a:cxn>
                    <a:cxn ang="T75">
                      <a:pos x="T22" y="T23"/>
                    </a:cxn>
                    <a:cxn ang="T76">
                      <a:pos x="T24" y="T25"/>
                    </a:cxn>
                    <a:cxn ang="T77">
                      <a:pos x="T26" y="T27"/>
                    </a:cxn>
                    <a:cxn ang="T78">
                      <a:pos x="T28" y="T29"/>
                    </a:cxn>
                    <a:cxn ang="T79">
                      <a:pos x="T30" y="T31"/>
                    </a:cxn>
                    <a:cxn ang="T80">
                      <a:pos x="T32" y="T33"/>
                    </a:cxn>
                    <a:cxn ang="T81">
                      <a:pos x="T34" y="T35"/>
                    </a:cxn>
                    <a:cxn ang="T82">
                      <a:pos x="T36" y="T37"/>
                    </a:cxn>
                    <a:cxn ang="T83">
                      <a:pos x="T38" y="T39"/>
                    </a:cxn>
                    <a:cxn ang="T84">
                      <a:pos x="T40" y="T41"/>
                    </a:cxn>
                    <a:cxn ang="T85">
                      <a:pos x="T42" y="T43"/>
                    </a:cxn>
                    <a:cxn ang="T86">
                      <a:pos x="T44" y="T45"/>
                    </a:cxn>
                    <a:cxn ang="T87">
                      <a:pos x="T46" y="T47"/>
                    </a:cxn>
                    <a:cxn ang="T88">
                      <a:pos x="T48" y="T49"/>
                    </a:cxn>
                    <a:cxn ang="T89">
                      <a:pos x="T50" y="T51"/>
                    </a:cxn>
                    <a:cxn ang="T90">
                      <a:pos x="T52" y="T53"/>
                    </a:cxn>
                    <a:cxn ang="T91">
                      <a:pos x="T54" y="T55"/>
                    </a:cxn>
                    <a:cxn ang="T92">
                      <a:pos x="T56" y="T57"/>
                    </a:cxn>
                    <a:cxn ang="T93">
                      <a:pos x="T58" y="T59"/>
                    </a:cxn>
                    <a:cxn ang="T94">
                      <a:pos x="T60" y="T61"/>
                    </a:cxn>
                    <a:cxn ang="T95">
                      <a:pos x="T62" y="T63"/>
                    </a:cxn>
                  </a:cxnLst>
                  <a:rect l="T96" t="T97" r="T98" b="T99"/>
                  <a:pathLst>
                    <a:path w="437" h="1385">
                      <a:moveTo>
                        <a:pt x="13" y="543"/>
                      </a:moveTo>
                      <a:lnTo>
                        <a:pt x="19" y="596"/>
                      </a:lnTo>
                      <a:lnTo>
                        <a:pt x="21" y="645"/>
                      </a:lnTo>
                      <a:lnTo>
                        <a:pt x="28" y="756"/>
                      </a:lnTo>
                      <a:lnTo>
                        <a:pt x="34" y="858"/>
                      </a:lnTo>
                      <a:lnTo>
                        <a:pt x="43" y="965"/>
                      </a:lnTo>
                      <a:lnTo>
                        <a:pt x="45" y="993"/>
                      </a:lnTo>
                      <a:lnTo>
                        <a:pt x="51" y="1017"/>
                      </a:lnTo>
                      <a:lnTo>
                        <a:pt x="64" y="1050"/>
                      </a:lnTo>
                      <a:lnTo>
                        <a:pt x="84" y="1207"/>
                      </a:lnTo>
                      <a:lnTo>
                        <a:pt x="84" y="1240"/>
                      </a:lnTo>
                      <a:lnTo>
                        <a:pt x="83" y="1254"/>
                      </a:lnTo>
                      <a:lnTo>
                        <a:pt x="85" y="1271"/>
                      </a:lnTo>
                      <a:lnTo>
                        <a:pt x="96" y="1289"/>
                      </a:lnTo>
                      <a:lnTo>
                        <a:pt x="108" y="1307"/>
                      </a:lnTo>
                      <a:lnTo>
                        <a:pt x="133" y="1320"/>
                      </a:lnTo>
                      <a:lnTo>
                        <a:pt x="165" y="1328"/>
                      </a:lnTo>
                      <a:lnTo>
                        <a:pt x="226" y="1335"/>
                      </a:lnTo>
                      <a:lnTo>
                        <a:pt x="267" y="1339"/>
                      </a:lnTo>
                      <a:lnTo>
                        <a:pt x="288" y="1341"/>
                      </a:lnTo>
                      <a:lnTo>
                        <a:pt x="339" y="1385"/>
                      </a:lnTo>
                      <a:lnTo>
                        <a:pt x="365" y="1380"/>
                      </a:lnTo>
                      <a:lnTo>
                        <a:pt x="356" y="1269"/>
                      </a:lnTo>
                      <a:lnTo>
                        <a:pt x="335" y="1174"/>
                      </a:lnTo>
                      <a:lnTo>
                        <a:pt x="298" y="1002"/>
                      </a:lnTo>
                      <a:lnTo>
                        <a:pt x="245" y="837"/>
                      </a:lnTo>
                      <a:lnTo>
                        <a:pt x="230" y="765"/>
                      </a:lnTo>
                      <a:lnTo>
                        <a:pt x="221" y="702"/>
                      </a:lnTo>
                      <a:lnTo>
                        <a:pt x="227" y="621"/>
                      </a:lnTo>
                      <a:lnTo>
                        <a:pt x="248" y="528"/>
                      </a:lnTo>
                      <a:lnTo>
                        <a:pt x="259" y="498"/>
                      </a:lnTo>
                      <a:lnTo>
                        <a:pt x="271" y="460"/>
                      </a:lnTo>
                      <a:lnTo>
                        <a:pt x="286" y="489"/>
                      </a:lnTo>
                      <a:lnTo>
                        <a:pt x="292" y="531"/>
                      </a:lnTo>
                      <a:lnTo>
                        <a:pt x="338" y="516"/>
                      </a:lnTo>
                      <a:lnTo>
                        <a:pt x="383" y="507"/>
                      </a:lnTo>
                      <a:lnTo>
                        <a:pt x="437" y="501"/>
                      </a:lnTo>
                      <a:lnTo>
                        <a:pt x="422" y="403"/>
                      </a:lnTo>
                      <a:lnTo>
                        <a:pt x="413" y="318"/>
                      </a:lnTo>
                      <a:lnTo>
                        <a:pt x="383" y="197"/>
                      </a:lnTo>
                      <a:lnTo>
                        <a:pt x="377" y="143"/>
                      </a:lnTo>
                      <a:lnTo>
                        <a:pt x="298" y="99"/>
                      </a:lnTo>
                      <a:lnTo>
                        <a:pt x="221" y="54"/>
                      </a:lnTo>
                      <a:lnTo>
                        <a:pt x="131" y="0"/>
                      </a:lnTo>
                      <a:lnTo>
                        <a:pt x="134" y="45"/>
                      </a:lnTo>
                      <a:lnTo>
                        <a:pt x="134" y="64"/>
                      </a:lnTo>
                      <a:lnTo>
                        <a:pt x="128" y="90"/>
                      </a:lnTo>
                      <a:lnTo>
                        <a:pt x="122" y="107"/>
                      </a:lnTo>
                      <a:lnTo>
                        <a:pt x="113" y="125"/>
                      </a:lnTo>
                      <a:lnTo>
                        <a:pt x="102" y="154"/>
                      </a:lnTo>
                      <a:lnTo>
                        <a:pt x="83" y="197"/>
                      </a:lnTo>
                      <a:lnTo>
                        <a:pt x="69" y="230"/>
                      </a:lnTo>
                      <a:lnTo>
                        <a:pt x="57" y="233"/>
                      </a:lnTo>
                      <a:lnTo>
                        <a:pt x="42" y="237"/>
                      </a:lnTo>
                      <a:lnTo>
                        <a:pt x="30" y="249"/>
                      </a:lnTo>
                      <a:lnTo>
                        <a:pt x="30" y="263"/>
                      </a:lnTo>
                      <a:lnTo>
                        <a:pt x="28" y="306"/>
                      </a:lnTo>
                      <a:lnTo>
                        <a:pt x="24" y="344"/>
                      </a:lnTo>
                      <a:lnTo>
                        <a:pt x="13" y="378"/>
                      </a:lnTo>
                      <a:lnTo>
                        <a:pt x="7" y="396"/>
                      </a:lnTo>
                      <a:lnTo>
                        <a:pt x="1" y="418"/>
                      </a:lnTo>
                      <a:lnTo>
                        <a:pt x="0" y="435"/>
                      </a:lnTo>
                      <a:lnTo>
                        <a:pt x="4" y="461"/>
                      </a:lnTo>
                      <a:lnTo>
                        <a:pt x="7" y="499"/>
                      </a:lnTo>
                      <a:lnTo>
                        <a:pt x="13" y="543"/>
                      </a:lnTo>
                      <a:close/>
                    </a:path>
                  </a:pathLst>
                </a:custGeom>
                <a:solidFill>
                  <a:srgbClr val="BFFFB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8" name="Group 1045"/>
              <p:cNvGrpSpPr>
                <a:grpSpLocks/>
              </p:cNvGrpSpPr>
              <p:nvPr/>
            </p:nvGrpSpPr>
            <p:grpSpPr bwMode="auto">
              <a:xfrm>
                <a:off x="3587" y="1278"/>
                <a:ext cx="452" cy="773"/>
                <a:chOff x="3587" y="1278"/>
                <a:chExt cx="452" cy="773"/>
              </a:xfrm>
            </p:grpSpPr>
            <p:grpSp>
              <p:nvGrpSpPr>
                <p:cNvPr id="9" name="Group 1046"/>
                <p:cNvGrpSpPr>
                  <a:grpSpLocks/>
                </p:cNvGrpSpPr>
                <p:nvPr/>
              </p:nvGrpSpPr>
              <p:grpSpPr bwMode="auto">
                <a:xfrm>
                  <a:off x="3692" y="1665"/>
                  <a:ext cx="235" cy="386"/>
                  <a:chOff x="3692" y="1665"/>
                  <a:chExt cx="235" cy="386"/>
                </a:xfrm>
              </p:grpSpPr>
              <p:sp>
                <p:nvSpPr>
                  <p:cNvPr id="87" name="Freeform 1047"/>
                  <p:cNvSpPr>
                    <a:spLocks/>
                  </p:cNvSpPr>
                  <p:nvPr/>
                </p:nvSpPr>
                <p:spPr bwMode="auto">
                  <a:xfrm>
                    <a:off x="3694" y="1665"/>
                    <a:ext cx="233" cy="386"/>
                  </a:xfrm>
                  <a:custGeom>
                    <a:avLst/>
                    <a:gdLst>
                      <a:gd name="T0" fmla="*/ 201 w 233"/>
                      <a:gd name="T1" fmla="*/ 0 h 386"/>
                      <a:gd name="T2" fmla="*/ 212 w 233"/>
                      <a:gd name="T3" fmla="*/ 109 h 386"/>
                      <a:gd name="T4" fmla="*/ 219 w 233"/>
                      <a:gd name="T5" fmla="*/ 167 h 386"/>
                      <a:gd name="T6" fmla="*/ 225 w 233"/>
                      <a:gd name="T7" fmla="*/ 187 h 386"/>
                      <a:gd name="T8" fmla="*/ 233 w 233"/>
                      <a:gd name="T9" fmla="*/ 236 h 386"/>
                      <a:gd name="T10" fmla="*/ 228 w 233"/>
                      <a:gd name="T11" fmla="*/ 274 h 386"/>
                      <a:gd name="T12" fmla="*/ 219 w 233"/>
                      <a:gd name="T13" fmla="*/ 313 h 386"/>
                      <a:gd name="T14" fmla="*/ 204 w 233"/>
                      <a:gd name="T15" fmla="*/ 349 h 386"/>
                      <a:gd name="T16" fmla="*/ 188 w 233"/>
                      <a:gd name="T17" fmla="*/ 368 h 386"/>
                      <a:gd name="T18" fmla="*/ 160 w 233"/>
                      <a:gd name="T19" fmla="*/ 380 h 386"/>
                      <a:gd name="T20" fmla="*/ 124 w 233"/>
                      <a:gd name="T21" fmla="*/ 386 h 386"/>
                      <a:gd name="T22" fmla="*/ 86 w 233"/>
                      <a:gd name="T23" fmla="*/ 380 h 386"/>
                      <a:gd name="T24" fmla="*/ 55 w 233"/>
                      <a:gd name="T25" fmla="*/ 365 h 386"/>
                      <a:gd name="T26" fmla="*/ 36 w 233"/>
                      <a:gd name="T27" fmla="*/ 349 h 386"/>
                      <a:gd name="T28" fmla="*/ 19 w 233"/>
                      <a:gd name="T29" fmla="*/ 325 h 386"/>
                      <a:gd name="T30" fmla="*/ 3 w 233"/>
                      <a:gd name="T31" fmla="*/ 291 h 386"/>
                      <a:gd name="T32" fmla="*/ 0 w 233"/>
                      <a:gd name="T33" fmla="*/ 269 h 386"/>
                      <a:gd name="T34" fmla="*/ 3 w 233"/>
                      <a:gd name="T35" fmla="*/ 247 h 386"/>
                      <a:gd name="T36" fmla="*/ 10 w 233"/>
                      <a:gd name="T37" fmla="*/ 229 h 386"/>
                      <a:gd name="T38" fmla="*/ 21 w 233"/>
                      <a:gd name="T39" fmla="*/ 212 h 386"/>
                      <a:gd name="T40" fmla="*/ 43 w 233"/>
                      <a:gd name="T41" fmla="*/ 194 h 386"/>
                      <a:gd name="T42" fmla="*/ 45 w 233"/>
                      <a:gd name="T43" fmla="*/ 158 h 386"/>
                      <a:gd name="T44" fmla="*/ 43 w 233"/>
                      <a:gd name="T45" fmla="*/ 98 h 386"/>
                      <a:gd name="T46" fmla="*/ 77 w 233"/>
                      <a:gd name="T47" fmla="*/ 98 h 386"/>
                      <a:gd name="T48" fmla="*/ 101 w 233"/>
                      <a:gd name="T49" fmla="*/ 91 h 386"/>
                      <a:gd name="T50" fmla="*/ 124 w 233"/>
                      <a:gd name="T51" fmla="*/ 79 h 386"/>
                      <a:gd name="T52" fmla="*/ 140 w 233"/>
                      <a:gd name="T53" fmla="*/ 58 h 386"/>
                      <a:gd name="T54" fmla="*/ 161 w 233"/>
                      <a:gd name="T55" fmla="*/ 31 h 386"/>
                      <a:gd name="T56" fmla="*/ 201 w 233"/>
                      <a:gd name="T57" fmla="*/ 0 h 386"/>
                      <a:gd name="T58" fmla="*/ 0 60000 65536"/>
                      <a:gd name="T59" fmla="*/ 0 60000 65536"/>
                      <a:gd name="T60" fmla="*/ 0 60000 65536"/>
                      <a:gd name="T61" fmla="*/ 0 60000 65536"/>
                      <a:gd name="T62" fmla="*/ 0 60000 65536"/>
                      <a:gd name="T63" fmla="*/ 0 60000 65536"/>
                      <a:gd name="T64" fmla="*/ 0 60000 65536"/>
                      <a:gd name="T65" fmla="*/ 0 60000 65536"/>
                      <a:gd name="T66" fmla="*/ 0 60000 65536"/>
                      <a:gd name="T67" fmla="*/ 0 60000 65536"/>
                      <a:gd name="T68" fmla="*/ 0 60000 65536"/>
                      <a:gd name="T69" fmla="*/ 0 60000 65536"/>
                      <a:gd name="T70" fmla="*/ 0 60000 65536"/>
                      <a:gd name="T71" fmla="*/ 0 60000 65536"/>
                      <a:gd name="T72" fmla="*/ 0 60000 65536"/>
                      <a:gd name="T73" fmla="*/ 0 60000 65536"/>
                      <a:gd name="T74" fmla="*/ 0 60000 65536"/>
                      <a:gd name="T75" fmla="*/ 0 60000 65536"/>
                      <a:gd name="T76" fmla="*/ 0 60000 65536"/>
                      <a:gd name="T77" fmla="*/ 0 60000 65536"/>
                      <a:gd name="T78" fmla="*/ 0 60000 65536"/>
                      <a:gd name="T79" fmla="*/ 0 60000 65536"/>
                      <a:gd name="T80" fmla="*/ 0 60000 65536"/>
                      <a:gd name="T81" fmla="*/ 0 60000 65536"/>
                      <a:gd name="T82" fmla="*/ 0 60000 65536"/>
                      <a:gd name="T83" fmla="*/ 0 60000 65536"/>
                      <a:gd name="T84" fmla="*/ 0 60000 65536"/>
                      <a:gd name="T85" fmla="*/ 0 60000 65536"/>
                      <a:gd name="T86" fmla="*/ 0 60000 65536"/>
                      <a:gd name="T87" fmla="*/ 0 w 233"/>
                      <a:gd name="T88" fmla="*/ 0 h 386"/>
                      <a:gd name="T89" fmla="*/ 233 w 233"/>
                      <a:gd name="T90" fmla="*/ 386 h 386"/>
                    </a:gdLst>
                    <a:ahLst/>
                    <a:cxnLst>
                      <a:cxn ang="T58">
                        <a:pos x="T0" y="T1"/>
                      </a:cxn>
                      <a:cxn ang="T59">
                        <a:pos x="T2" y="T3"/>
                      </a:cxn>
                      <a:cxn ang="T60">
                        <a:pos x="T4" y="T5"/>
                      </a:cxn>
                      <a:cxn ang="T61">
                        <a:pos x="T6" y="T7"/>
                      </a:cxn>
                      <a:cxn ang="T62">
                        <a:pos x="T8" y="T9"/>
                      </a:cxn>
                      <a:cxn ang="T63">
                        <a:pos x="T10" y="T11"/>
                      </a:cxn>
                      <a:cxn ang="T64">
                        <a:pos x="T12" y="T13"/>
                      </a:cxn>
                      <a:cxn ang="T65">
                        <a:pos x="T14" y="T15"/>
                      </a:cxn>
                      <a:cxn ang="T66">
                        <a:pos x="T16" y="T17"/>
                      </a:cxn>
                      <a:cxn ang="T67">
                        <a:pos x="T18" y="T19"/>
                      </a:cxn>
                      <a:cxn ang="T68">
                        <a:pos x="T20" y="T21"/>
                      </a:cxn>
                      <a:cxn ang="T69">
                        <a:pos x="T22" y="T23"/>
                      </a:cxn>
                      <a:cxn ang="T70">
                        <a:pos x="T24" y="T25"/>
                      </a:cxn>
                      <a:cxn ang="T71">
                        <a:pos x="T26" y="T27"/>
                      </a:cxn>
                      <a:cxn ang="T72">
                        <a:pos x="T28" y="T29"/>
                      </a:cxn>
                      <a:cxn ang="T73">
                        <a:pos x="T30" y="T31"/>
                      </a:cxn>
                      <a:cxn ang="T74">
                        <a:pos x="T32" y="T33"/>
                      </a:cxn>
                      <a:cxn ang="T75">
                        <a:pos x="T34" y="T35"/>
                      </a:cxn>
                      <a:cxn ang="T76">
                        <a:pos x="T36" y="T37"/>
                      </a:cxn>
                      <a:cxn ang="T77">
                        <a:pos x="T38" y="T39"/>
                      </a:cxn>
                      <a:cxn ang="T78">
                        <a:pos x="T40" y="T41"/>
                      </a:cxn>
                      <a:cxn ang="T79">
                        <a:pos x="T42" y="T43"/>
                      </a:cxn>
                      <a:cxn ang="T80">
                        <a:pos x="T44" y="T45"/>
                      </a:cxn>
                      <a:cxn ang="T81">
                        <a:pos x="T46" y="T47"/>
                      </a:cxn>
                      <a:cxn ang="T82">
                        <a:pos x="T48" y="T49"/>
                      </a:cxn>
                      <a:cxn ang="T83">
                        <a:pos x="T50" y="T51"/>
                      </a:cxn>
                      <a:cxn ang="T84">
                        <a:pos x="T52" y="T53"/>
                      </a:cxn>
                      <a:cxn ang="T85">
                        <a:pos x="T54" y="T55"/>
                      </a:cxn>
                      <a:cxn ang="T86">
                        <a:pos x="T56" y="T57"/>
                      </a:cxn>
                    </a:cxnLst>
                    <a:rect l="T87" t="T88" r="T89" b="T90"/>
                    <a:pathLst>
                      <a:path w="233" h="386">
                        <a:moveTo>
                          <a:pt x="201" y="0"/>
                        </a:moveTo>
                        <a:lnTo>
                          <a:pt x="212" y="109"/>
                        </a:lnTo>
                        <a:lnTo>
                          <a:pt x="219" y="167"/>
                        </a:lnTo>
                        <a:lnTo>
                          <a:pt x="225" y="187"/>
                        </a:lnTo>
                        <a:lnTo>
                          <a:pt x="233" y="236"/>
                        </a:lnTo>
                        <a:lnTo>
                          <a:pt x="228" y="274"/>
                        </a:lnTo>
                        <a:lnTo>
                          <a:pt x="219" y="313"/>
                        </a:lnTo>
                        <a:lnTo>
                          <a:pt x="204" y="349"/>
                        </a:lnTo>
                        <a:lnTo>
                          <a:pt x="188" y="368"/>
                        </a:lnTo>
                        <a:lnTo>
                          <a:pt x="160" y="380"/>
                        </a:lnTo>
                        <a:lnTo>
                          <a:pt x="124" y="386"/>
                        </a:lnTo>
                        <a:lnTo>
                          <a:pt x="86" y="380"/>
                        </a:lnTo>
                        <a:lnTo>
                          <a:pt x="55" y="365"/>
                        </a:lnTo>
                        <a:lnTo>
                          <a:pt x="36" y="349"/>
                        </a:lnTo>
                        <a:lnTo>
                          <a:pt x="19" y="325"/>
                        </a:lnTo>
                        <a:lnTo>
                          <a:pt x="3" y="291"/>
                        </a:lnTo>
                        <a:lnTo>
                          <a:pt x="0" y="269"/>
                        </a:lnTo>
                        <a:lnTo>
                          <a:pt x="3" y="247"/>
                        </a:lnTo>
                        <a:lnTo>
                          <a:pt x="10" y="229"/>
                        </a:lnTo>
                        <a:lnTo>
                          <a:pt x="21" y="212"/>
                        </a:lnTo>
                        <a:lnTo>
                          <a:pt x="43" y="194"/>
                        </a:lnTo>
                        <a:lnTo>
                          <a:pt x="45" y="158"/>
                        </a:lnTo>
                        <a:lnTo>
                          <a:pt x="43" y="98"/>
                        </a:lnTo>
                        <a:lnTo>
                          <a:pt x="77" y="98"/>
                        </a:lnTo>
                        <a:lnTo>
                          <a:pt x="101" y="91"/>
                        </a:lnTo>
                        <a:lnTo>
                          <a:pt x="124" y="79"/>
                        </a:lnTo>
                        <a:lnTo>
                          <a:pt x="140" y="58"/>
                        </a:lnTo>
                        <a:lnTo>
                          <a:pt x="161" y="31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FF9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88" name="Freeform 1048"/>
                  <p:cNvSpPr>
                    <a:spLocks/>
                  </p:cNvSpPr>
                  <p:nvPr/>
                </p:nvSpPr>
                <p:spPr bwMode="auto">
                  <a:xfrm>
                    <a:off x="3692" y="1665"/>
                    <a:ext cx="233" cy="351"/>
                  </a:xfrm>
                  <a:custGeom>
                    <a:avLst/>
                    <a:gdLst>
                      <a:gd name="T0" fmla="*/ 201 w 233"/>
                      <a:gd name="T1" fmla="*/ 0 h 351"/>
                      <a:gd name="T2" fmla="*/ 212 w 233"/>
                      <a:gd name="T3" fmla="*/ 109 h 351"/>
                      <a:gd name="T4" fmla="*/ 219 w 233"/>
                      <a:gd name="T5" fmla="*/ 167 h 351"/>
                      <a:gd name="T6" fmla="*/ 225 w 233"/>
                      <a:gd name="T7" fmla="*/ 187 h 351"/>
                      <a:gd name="T8" fmla="*/ 233 w 233"/>
                      <a:gd name="T9" fmla="*/ 236 h 351"/>
                      <a:gd name="T10" fmla="*/ 228 w 233"/>
                      <a:gd name="T11" fmla="*/ 275 h 351"/>
                      <a:gd name="T12" fmla="*/ 219 w 233"/>
                      <a:gd name="T13" fmla="*/ 313 h 351"/>
                      <a:gd name="T14" fmla="*/ 205 w 233"/>
                      <a:gd name="T15" fmla="*/ 349 h 351"/>
                      <a:gd name="T16" fmla="*/ 196 w 233"/>
                      <a:gd name="T17" fmla="*/ 329 h 351"/>
                      <a:gd name="T18" fmla="*/ 179 w 233"/>
                      <a:gd name="T19" fmla="*/ 322 h 351"/>
                      <a:gd name="T20" fmla="*/ 166 w 233"/>
                      <a:gd name="T21" fmla="*/ 326 h 351"/>
                      <a:gd name="T22" fmla="*/ 155 w 233"/>
                      <a:gd name="T23" fmla="*/ 336 h 351"/>
                      <a:gd name="T24" fmla="*/ 136 w 233"/>
                      <a:gd name="T25" fmla="*/ 351 h 351"/>
                      <a:gd name="T26" fmla="*/ 111 w 233"/>
                      <a:gd name="T27" fmla="*/ 351 h 351"/>
                      <a:gd name="T28" fmla="*/ 122 w 233"/>
                      <a:gd name="T29" fmla="*/ 332 h 351"/>
                      <a:gd name="T30" fmla="*/ 145 w 233"/>
                      <a:gd name="T31" fmla="*/ 303 h 351"/>
                      <a:gd name="T32" fmla="*/ 168 w 233"/>
                      <a:gd name="T33" fmla="*/ 284 h 351"/>
                      <a:gd name="T34" fmla="*/ 181 w 233"/>
                      <a:gd name="T35" fmla="*/ 270 h 351"/>
                      <a:gd name="T36" fmla="*/ 187 w 233"/>
                      <a:gd name="T37" fmla="*/ 250 h 351"/>
                      <a:gd name="T38" fmla="*/ 190 w 233"/>
                      <a:gd name="T39" fmla="*/ 231 h 351"/>
                      <a:gd name="T40" fmla="*/ 191 w 233"/>
                      <a:gd name="T41" fmla="*/ 209 h 351"/>
                      <a:gd name="T42" fmla="*/ 188 w 233"/>
                      <a:gd name="T43" fmla="*/ 186 h 351"/>
                      <a:gd name="T44" fmla="*/ 190 w 233"/>
                      <a:gd name="T45" fmla="*/ 153 h 351"/>
                      <a:gd name="T46" fmla="*/ 178 w 233"/>
                      <a:gd name="T47" fmla="*/ 156 h 351"/>
                      <a:gd name="T48" fmla="*/ 148 w 233"/>
                      <a:gd name="T49" fmla="*/ 157 h 351"/>
                      <a:gd name="T50" fmla="*/ 123 w 233"/>
                      <a:gd name="T51" fmla="*/ 155 h 351"/>
                      <a:gd name="T52" fmla="*/ 97 w 233"/>
                      <a:gd name="T53" fmla="*/ 151 h 351"/>
                      <a:gd name="T54" fmla="*/ 78 w 233"/>
                      <a:gd name="T55" fmla="*/ 144 h 351"/>
                      <a:gd name="T56" fmla="*/ 63 w 233"/>
                      <a:gd name="T57" fmla="*/ 137 h 351"/>
                      <a:gd name="T58" fmla="*/ 63 w 233"/>
                      <a:gd name="T59" fmla="*/ 159 h 351"/>
                      <a:gd name="T60" fmla="*/ 63 w 233"/>
                      <a:gd name="T61" fmla="*/ 187 h 351"/>
                      <a:gd name="T62" fmla="*/ 57 w 233"/>
                      <a:gd name="T63" fmla="*/ 212 h 351"/>
                      <a:gd name="T64" fmla="*/ 56 w 233"/>
                      <a:gd name="T65" fmla="*/ 236 h 351"/>
                      <a:gd name="T66" fmla="*/ 65 w 233"/>
                      <a:gd name="T67" fmla="*/ 261 h 351"/>
                      <a:gd name="T68" fmla="*/ 75 w 233"/>
                      <a:gd name="T69" fmla="*/ 282 h 351"/>
                      <a:gd name="T70" fmla="*/ 89 w 233"/>
                      <a:gd name="T71" fmla="*/ 306 h 351"/>
                      <a:gd name="T72" fmla="*/ 82 w 233"/>
                      <a:gd name="T73" fmla="*/ 324 h 351"/>
                      <a:gd name="T74" fmla="*/ 70 w 233"/>
                      <a:gd name="T75" fmla="*/ 313 h 351"/>
                      <a:gd name="T76" fmla="*/ 49 w 233"/>
                      <a:gd name="T77" fmla="*/ 299 h 351"/>
                      <a:gd name="T78" fmla="*/ 36 w 233"/>
                      <a:gd name="T79" fmla="*/ 286 h 351"/>
                      <a:gd name="T80" fmla="*/ 18 w 233"/>
                      <a:gd name="T81" fmla="*/ 277 h 351"/>
                      <a:gd name="T82" fmla="*/ 0 w 233"/>
                      <a:gd name="T83" fmla="*/ 270 h 351"/>
                      <a:gd name="T84" fmla="*/ 3 w 233"/>
                      <a:gd name="T85" fmla="*/ 247 h 351"/>
                      <a:gd name="T86" fmla="*/ 10 w 233"/>
                      <a:gd name="T87" fmla="*/ 229 h 351"/>
                      <a:gd name="T88" fmla="*/ 21 w 233"/>
                      <a:gd name="T89" fmla="*/ 212 h 351"/>
                      <a:gd name="T90" fmla="*/ 43 w 233"/>
                      <a:gd name="T91" fmla="*/ 194 h 351"/>
                      <a:gd name="T92" fmla="*/ 45 w 233"/>
                      <a:gd name="T93" fmla="*/ 158 h 351"/>
                      <a:gd name="T94" fmla="*/ 43 w 233"/>
                      <a:gd name="T95" fmla="*/ 98 h 351"/>
                      <a:gd name="T96" fmla="*/ 77 w 233"/>
                      <a:gd name="T97" fmla="*/ 98 h 351"/>
                      <a:gd name="T98" fmla="*/ 101 w 233"/>
                      <a:gd name="T99" fmla="*/ 92 h 351"/>
                      <a:gd name="T100" fmla="*/ 124 w 233"/>
                      <a:gd name="T101" fmla="*/ 79 h 351"/>
                      <a:gd name="T102" fmla="*/ 140 w 233"/>
                      <a:gd name="T103" fmla="*/ 58 h 351"/>
                      <a:gd name="T104" fmla="*/ 161 w 233"/>
                      <a:gd name="T105" fmla="*/ 31 h 351"/>
                      <a:gd name="T106" fmla="*/ 201 w 233"/>
                      <a:gd name="T107" fmla="*/ 0 h 351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60000 65536"/>
                      <a:gd name="T148" fmla="*/ 0 60000 65536"/>
                      <a:gd name="T149" fmla="*/ 0 60000 65536"/>
                      <a:gd name="T150" fmla="*/ 0 60000 65536"/>
                      <a:gd name="T151" fmla="*/ 0 60000 65536"/>
                      <a:gd name="T152" fmla="*/ 0 60000 65536"/>
                      <a:gd name="T153" fmla="*/ 0 60000 65536"/>
                      <a:gd name="T154" fmla="*/ 0 60000 65536"/>
                      <a:gd name="T155" fmla="*/ 0 60000 65536"/>
                      <a:gd name="T156" fmla="*/ 0 60000 65536"/>
                      <a:gd name="T157" fmla="*/ 0 60000 65536"/>
                      <a:gd name="T158" fmla="*/ 0 60000 65536"/>
                      <a:gd name="T159" fmla="*/ 0 60000 65536"/>
                      <a:gd name="T160" fmla="*/ 0 60000 65536"/>
                      <a:gd name="T161" fmla="*/ 0 60000 65536"/>
                      <a:gd name="T162" fmla="*/ 0 w 233"/>
                      <a:gd name="T163" fmla="*/ 0 h 351"/>
                      <a:gd name="T164" fmla="*/ 233 w 233"/>
                      <a:gd name="T165" fmla="*/ 351 h 351"/>
                    </a:gdLst>
                    <a:ahLst/>
                    <a:cxnLst>
                      <a:cxn ang="T108">
                        <a:pos x="T0" y="T1"/>
                      </a:cxn>
                      <a:cxn ang="T109">
                        <a:pos x="T2" y="T3"/>
                      </a:cxn>
                      <a:cxn ang="T110">
                        <a:pos x="T4" y="T5"/>
                      </a:cxn>
                      <a:cxn ang="T111">
                        <a:pos x="T6" y="T7"/>
                      </a:cxn>
                      <a:cxn ang="T112">
                        <a:pos x="T8" y="T9"/>
                      </a:cxn>
                      <a:cxn ang="T113">
                        <a:pos x="T10" y="T11"/>
                      </a:cxn>
                      <a:cxn ang="T114">
                        <a:pos x="T12" y="T13"/>
                      </a:cxn>
                      <a:cxn ang="T115">
                        <a:pos x="T14" y="T15"/>
                      </a:cxn>
                      <a:cxn ang="T116">
                        <a:pos x="T16" y="T17"/>
                      </a:cxn>
                      <a:cxn ang="T117">
                        <a:pos x="T18" y="T19"/>
                      </a:cxn>
                      <a:cxn ang="T118">
                        <a:pos x="T20" y="T21"/>
                      </a:cxn>
                      <a:cxn ang="T119">
                        <a:pos x="T22" y="T23"/>
                      </a:cxn>
                      <a:cxn ang="T120">
                        <a:pos x="T24" y="T25"/>
                      </a:cxn>
                      <a:cxn ang="T121">
                        <a:pos x="T26" y="T27"/>
                      </a:cxn>
                      <a:cxn ang="T122">
                        <a:pos x="T28" y="T29"/>
                      </a:cxn>
                      <a:cxn ang="T123">
                        <a:pos x="T30" y="T31"/>
                      </a:cxn>
                      <a:cxn ang="T124">
                        <a:pos x="T32" y="T33"/>
                      </a:cxn>
                      <a:cxn ang="T125">
                        <a:pos x="T34" y="T35"/>
                      </a:cxn>
                      <a:cxn ang="T126">
                        <a:pos x="T36" y="T37"/>
                      </a:cxn>
                      <a:cxn ang="T127">
                        <a:pos x="T38" y="T39"/>
                      </a:cxn>
                      <a:cxn ang="T128">
                        <a:pos x="T40" y="T41"/>
                      </a:cxn>
                      <a:cxn ang="T129">
                        <a:pos x="T42" y="T43"/>
                      </a:cxn>
                      <a:cxn ang="T130">
                        <a:pos x="T44" y="T45"/>
                      </a:cxn>
                      <a:cxn ang="T131">
                        <a:pos x="T46" y="T47"/>
                      </a:cxn>
                      <a:cxn ang="T132">
                        <a:pos x="T48" y="T49"/>
                      </a:cxn>
                      <a:cxn ang="T133">
                        <a:pos x="T50" y="T51"/>
                      </a:cxn>
                      <a:cxn ang="T134">
                        <a:pos x="T52" y="T53"/>
                      </a:cxn>
                      <a:cxn ang="T135">
                        <a:pos x="T54" y="T55"/>
                      </a:cxn>
                      <a:cxn ang="T136">
                        <a:pos x="T56" y="T57"/>
                      </a:cxn>
                      <a:cxn ang="T137">
                        <a:pos x="T58" y="T59"/>
                      </a:cxn>
                      <a:cxn ang="T138">
                        <a:pos x="T60" y="T61"/>
                      </a:cxn>
                      <a:cxn ang="T139">
                        <a:pos x="T62" y="T63"/>
                      </a:cxn>
                      <a:cxn ang="T140">
                        <a:pos x="T64" y="T65"/>
                      </a:cxn>
                      <a:cxn ang="T141">
                        <a:pos x="T66" y="T67"/>
                      </a:cxn>
                      <a:cxn ang="T142">
                        <a:pos x="T68" y="T69"/>
                      </a:cxn>
                      <a:cxn ang="T143">
                        <a:pos x="T70" y="T71"/>
                      </a:cxn>
                      <a:cxn ang="T144">
                        <a:pos x="T72" y="T73"/>
                      </a:cxn>
                      <a:cxn ang="T145">
                        <a:pos x="T74" y="T75"/>
                      </a:cxn>
                      <a:cxn ang="T146">
                        <a:pos x="T76" y="T77"/>
                      </a:cxn>
                      <a:cxn ang="T147">
                        <a:pos x="T78" y="T79"/>
                      </a:cxn>
                      <a:cxn ang="T148">
                        <a:pos x="T80" y="T81"/>
                      </a:cxn>
                      <a:cxn ang="T149">
                        <a:pos x="T82" y="T83"/>
                      </a:cxn>
                      <a:cxn ang="T150">
                        <a:pos x="T84" y="T85"/>
                      </a:cxn>
                      <a:cxn ang="T151">
                        <a:pos x="T86" y="T87"/>
                      </a:cxn>
                      <a:cxn ang="T152">
                        <a:pos x="T88" y="T89"/>
                      </a:cxn>
                      <a:cxn ang="T153">
                        <a:pos x="T90" y="T91"/>
                      </a:cxn>
                      <a:cxn ang="T154">
                        <a:pos x="T92" y="T93"/>
                      </a:cxn>
                      <a:cxn ang="T155">
                        <a:pos x="T94" y="T95"/>
                      </a:cxn>
                      <a:cxn ang="T156">
                        <a:pos x="T96" y="T97"/>
                      </a:cxn>
                      <a:cxn ang="T157">
                        <a:pos x="T98" y="T99"/>
                      </a:cxn>
                      <a:cxn ang="T158">
                        <a:pos x="T100" y="T101"/>
                      </a:cxn>
                      <a:cxn ang="T159">
                        <a:pos x="T102" y="T103"/>
                      </a:cxn>
                      <a:cxn ang="T160">
                        <a:pos x="T104" y="T105"/>
                      </a:cxn>
                      <a:cxn ang="T161">
                        <a:pos x="T106" y="T107"/>
                      </a:cxn>
                    </a:cxnLst>
                    <a:rect l="T162" t="T163" r="T164" b="T165"/>
                    <a:pathLst>
                      <a:path w="233" h="351">
                        <a:moveTo>
                          <a:pt x="201" y="0"/>
                        </a:moveTo>
                        <a:lnTo>
                          <a:pt x="212" y="109"/>
                        </a:lnTo>
                        <a:lnTo>
                          <a:pt x="219" y="167"/>
                        </a:lnTo>
                        <a:lnTo>
                          <a:pt x="225" y="187"/>
                        </a:lnTo>
                        <a:lnTo>
                          <a:pt x="233" y="236"/>
                        </a:lnTo>
                        <a:lnTo>
                          <a:pt x="228" y="275"/>
                        </a:lnTo>
                        <a:lnTo>
                          <a:pt x="219" y="313"/>
                        </a:lnTo>
                        <a:lnTo>
                          <a:pt x="205" y="349"/>
                        </a:lnTo>
                        <a:lnTo>
                          <a:pt x="196" y="329"/>
                        </a:lnTo>
                        <a:lnTo>
                          <a:pt x="179" y="322"/>
                        </a:lnTo>
                        <a:lnTo>
                          <a:pt x="166" y="326"/>
                        </a:lnTo>
                        <a:lnTo>
                          <a:pt x="155" y="336"/>
                        </a:lnTo>
                        <a:lnTo>
                          <a:pt x="136" y="351"/>
                        </a:lnTo>
                        <a:lnTo>
                          <a:pt x="111" y="351"/>
                        </a:lnTo>
                        <a:lnTo>
                          <a:pt x="122" y="332"/>
                        </a:lnTo>
                        <a:lnTo>
                          <a:pt x="145" y="303"/>
                        </a:lnTo>
                        <a:lnTo>
                          <a:pt x="168" y="284"/>
                        </a:lnTo>
                        <a:lnTo>
                          <a:pt x="181" y="270"/>
                        </a:lnTo>
                        <a:lnTo>
                          <a:pt x="187" y="250"/>
                        </a:lnTo>
                        <a:lnTo>
                          <a:pt x="190" y="231"/>
                        </a:lnTo>
                        <a:lnTo>
                          <a:pt x="191" y="209"/>
                        </a:lnTo>
                        <a:lnTo>
                          <a:pt x="188" y="186"/>
                        </a:lnTo>
                        <a:lnTo>
                          <a:pt x="190" y="153"/>
                        </a:lnTo>
                        <a:lnTo>
                          <a:pt x="178" y="156"/>
                        </a:lnTo>
                        <a:lnTo>
                          <a:pt x="148" y="157"/>
                        </a:lnTo>
                        <a:lnTo>
                          <a:pt x="123" y="155"/>
                        </a:lnTo>
                        <a:lnTo>
                          <a:pt x="97" y="151"/>
                        </a:lnTo>
                        <a:lnTo>
                          <a:pt x="78" y="144"/>
                        </a:lnTo>
                        <a:lnTo>
                          <a:pt x="63" y="137"/>
                        </a:lnTo>
                        <a:lnTo>
                          <a:pt x="63" y="159"/>
                        </a:lnTo>
                        <a:lnTo>
                          <a:pt x="63" y="187"/>
                        </a:lnTo>
                        <a:lnTo>
                          <a:pt x="57" y="212"/>
                        </a:lnTo>
                        <a:lnTo>
                          <a:pt x="56" y="236"/>
                        </a:lnTo>
                        <a:lnTo>
                          <a:pt x="65" y="261"/>
                        </a:lnTo>
                        <a:lnTo>
                          <a:pt x="75" y="282"/>
                        </a:lnTo>
                        <a:lnTo>
                          <a:pt x="89" y="306"/>
                        </a:lnTo>
                        <a:lnTo>
                          <a:pt x="82" y="324"/>
                        </a:lnTo>
                        <a:lnTo>
                          <a:pt x="70" y="313"/>
                        </a:lnTo>
                        <a:lnTo>
                          <a:pt x="49" y="299"/>
                        </a:lnTo>
                        <a:lnTo>
                          <a:pt x="36" y="286"/>
                        </a:lnTo>
                        <a:lnTo>
                          <a:pt x="18" y="277"/>
                        </a:lnTo>
                        <a:lnTo>
                          <a:pt x="0" y="270"/>
                        </a:lnTo>
                        <a:lnTo>
                          <a:pt x="3" y="247"/>
                        </a:lnTo>
                        <a:lnTo>
                          <a:pt x="10" y="229"/>
                        </a:lnTo>
                        <a:lnTo>
                          <a:pt x="21" y="212"/>
                        </a:lnTo>
                        <a:lnTo>
                          <a:pt x="43" y="194"/>
                        </a:lnTo>
                        <a:lnTo>
                          <a:pt x="45" y="158"/>
                        </a:lnTo>
                        <a:lnTo>
                          <a:pt x="43" y="98"/>
                        </a:lnTo>
                        <a:lnTo>
                          <a:pt x="77" y="98"/>
                        </a:lnTo>
                        <a:lnTo>
                          <a:pt x="101" y="92"/>
                        </a:lnTo>
                        <a:lnTo>
                          <a:pt x="124" y="79"/>
                        </a:lnTo>
                        <a:lnTo>
                          <a:pt x="140" y="58"/>
                        </a:lnTo>
                        <a:lnTo>
                          <a:pt x="161" y="31"/>
                        </a:lnTo>
                        <a:lnTo>
                          <a:pt x="201" y="0"/>
                        </a:lnTo>
                        <a:close/>
                      </a:path>
                    </a:pathLst>
                  </a:custGeom>
                  <a:solidFill>
                    <a:srgbClr val="FF7F7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sp>
              <p:nvSpPr>
                <p:cNvPr id="47" name="Freeform 1049"/>
                <p:cNvSpPr>
                  <a:spLocks/>
                </p:cNvSpPr>
                <p:nvPr/>
              </p:nvSpPr>
              <p:spPr bwMode="auto">
                <a:xfrm>
                  <a:off x="3638" y="1309"/>
                  <a:ext cx="315" cy="471"/>
                </a:xfrm>
                <a:custGeom>
                  <a:avLst/>
                  <a:gdLst>
                    <a:gd name="T0" fmla="*/ 29 w 315"/>
                    <a:gd name="T1" fmla="*/ 81 h 471"/>
                    <a:gd name="T2" fmla="*/ 16 w 315"/>
                    <a:gd name="T3" fmla="*/ 111 h 471"/>
                    <a:gd name="T4" fmla="*/ 7 w 315"/>
                    <a:gd name="T5" fmla="*/ 137 h 471"/>
                    <a:gd name="T6" fmla="*/ 1 w 315"/>
                    <a:gd name="T7" fmla="*/ 158 h 471"/>
                    <a:gd name="T8" fmla="*/ 0 w 315"/>
                    <a:gd name="T9" fmla="*/ 174 h 471"/>
                    <a:gd name="T10" fmla="*/ 2 w 315"/>
                    <a:gd name="T11" fmla="*/ 189 h 471"/>
                    <a:gd name="T12" fmla="*/ 5 w 315"/>
                    <a:gd name="T13" fmla="*/ 212 h 471"/>
                    <a:gd name="T14" fmla="*/ 4 w 315"/>
                    <a:gd name="T15" fmla="*/ 223 h 471"/>
                    <a:gd name="T16" fmla="*/ 5 w 315"/>
                    <a:gd name="T17" fmla="*/ 236 h 471"/>
                    <a:gd name="T18" fmla="*/ 11 w 315"/>
                    <a:gd name="T19" fmla="*/ 253 h 471"/>
                    <a:gd name="T20" fmla="*/ 13 w 315"/>
                    <a:gd name="T21" fmla="*/ 263 h 471"/>
                    <a:gd name="T22" fmla="*/ 10 w 315"/>
                    <a:gd name="T23" fmla="*/ 293 h 471"/>
                    <a:gd name="T24" fmla="*/ 13 w 315"/>
                    <a:gd name="T25" fmla="*/ 314 h 471"/>
                    <a:gd name="T26" fmla="*/ 19 w 315"/>
                    <a:gd name="T27" fmla="*/ 335 h 471"/>
                    <a:gd name="T28" fmla="*/ 29 w 315"/>
                    <a:gd name="T29" fmla="*/ 360 h 471"/>
                    <a:gd name="T30" fmla="*/ 41 w 315"/>
                    <a:gd name="T31" fmla="*/ 386 h 471"/>
                    <a:gd name="T32" fmla="*/ 52 w 315"/>
                    <a:gd name="T33" fmla="*/ 410 h 471"/>
                    <a:gd name="T34" fmla="*/ 59 w 315"/>
                    <a:gd name="T35" fmla="*/ 429 h 471"/>
                    <a:gd name="T36" fmla="*/ 65 w 315"/>
                    <a:gd name="T37" fmla="*/ 449 h 471"/>
                    <a:gd name="T38" fmla="*/ 74 w 315"/>
                    <a:gd name="T39" fmla="*/ 461 h 471"/>
                    <a:gd name="T40" fmla="*/ 87 w 315"/>
                    <a:gd name="T41" fmla="*/ 468 h 471"/>
                    <a:gd name="T42" fmla="*/ 108 w 315"/>
                    <a:gd name="T43" fmla="*/ 471 h 471"/>
                    <a:gd name="T44" fmla="*/ 137 w 315"/>
                    <a:gd name="T45" fmla="*/ 468 h 471"/>
                    <a:gd name="T46" fmla="*/ 162 w 315"/>
                    <a:gd name="T47" fmla="*/ 462 h 471"/>
                    <a:gd name="T48" fmla="*/ 176 w 315"/>
                    <a:gd name="T49" fmla="*/ 452 h 471"/>
                    <a:gd name="T50" fmla="*/ 197 w 315"/>
                    <a:gd name="T51" fmla="*/ 438 h 471"/>
                    <a:gd name="T52" fmla="*/ 219 w 315"/>
                    <a:gd name="T53" fmla="*/ 410 h 471"/>
                    <a:gd name="T54" fmla="*/ 255 w 315"/>
                    <a:gd name="T55" fmla="*/ 359 h 471"/>
                    <a:gd name="T56" fmla="*/ 264 w 315"/>
                    <a:gd name="T57" fmla="*/ 343 h 471"/>
                    <a:gd name="T58" fmla="*/ 271 w 315"/>
                    <a:gd name="T59" fmla="*/ 347 h 471"/>
                    <a:gd name="T60" fmla="*/ 282 w 315"/>
                    <a:gd name="T61" fmla="*/ 347 h 471"/>
                    <a:gd name="T62" fmla="*/ 288 w 315"/>
                    <a:gd name="T63" fmla="*/ 332 h 471"/>
                    <a:gd name="T64" fmla="*/ 298 w 315"/>
                    <a:gd name="T65" fmla="*/ 301 h 471"/>
                    <a:gd name="T66" fmla="*/ 306 w 315"/>
                    <a:gd name="T67" fmla="*/ 272 h 471"/>
                    <a:gd name="T68" fmla="*/ 304 w 315"/>
                    <a:gd name="T69" fmla="*/ 233 h 471"/>
                    <a:gd name="T70" fmla="*/ 312 w 315"/>
                    <a:gd name="T71" fmla="*/ 167 h 471"/>
                    <a:gd name="T72" fmla="*/ 315 w 315"/>
                    <a:gd name="T73" fmla="*/ 127 h 471"/>
                    <a:gd name="T74" fmla="*/ 313 w 315"/>
                    <a:gd name="T75" fmla="*/ 94 h 471"/>
                    <a:gd name="T76" fmla="*/ 306 w 315"/>
                    <a:gd name="T77" fmla="*/ 70 h 471"/>
                    <a:gd name="T78" fmla="*/ 285 w 315"/>
                    <a:gd name="T79" fmla="*/ 39 h 471"/>
                    <a:gd name="T80" fmla="*/ 255 w 315"/>
                    <a:gd name="T81" fmla="*/ 18 h 471"/>
                    <a:gd name="T82" fmla="*/ 222 w 315"/>
                    <a:gd name="T83" fmla="*/ 6 h 471"/>
                    <a:gd name="T84" fmla="*/ 186 w 315"/>
                    <a:gd name="T85" fmla="*/ 0 h 471"/>
                    <a:gd name="T86" fmla="*/ 149 w 315"/>
                    <a:gd name="T87" fmla="*/ 0 h 471"/>
                    <a:gd name="T88" fmla="*/ 114 w 315"/>
                    <a:gd name="T89" fmla="*/ 6 h 471"/>
                    <a:gd name="T90" fmla="*/ 80 w 315"/>
                    <a:gd name="T91" fmla="*/ 22 h 471"/>
                    <a:gd name="T92" fmla="*/ 55 w 315"/>
                    <a:gd name="T93" fmla="*/ 43 h 471"/>
                    <a:gd name="T94" fmla="*/ 29 w 315"/>
                    <a:gd name="T95" fmla="*/ 81 h 471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60000 65536"/>
                    <a:gd name="T106" fmla="*/ 0 60000 65536"/>
                    <a:gd name="T107" fmla="*/ 0 60000 65536"/>
                    <a:gd name="T108" fmla="*/ 0 60000 65536"/>
                    <a:gd name="T109" fmla="*/ 0 60000 65536"/>
                    <a:gd name="T110" fmla="*/ 0 60000 65536"/>
                    <a:gd name="T111" fmla="*/ 0 60000 65536"/>
                    <a:gd name="T112" fmla="*/ 0 60000 65536"/>
                    <a:gd name="T113" fmla="*/ 0 60000 65536"/>
                    <a:gd name="T114" fmla="*/ 0 60000 65536"/>
                    <a:gd name="T115" fmla="*/ 0 60000 65536"/>
                    <a:gd name="T116" fmla="*/ 0 60000 65536"/>
                    <a:gd name="T117" fmla="*/ 0 60000 65536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w 315"/>
                    <a:gd name="T145" fmla="*/ 0 h 471"/>
                    <a:gd name="T146" fmla="*/ 315 w 315"/>
                    <a:gd name="T147" fmla="*/ 471 h 471"/>
                  </a:gdLst>
                  <a:ahLst/>
                  <a:cxnLst>
                    <a:cxn ang="T96">
                      <a:pos x="T0" y="T1"/>
                    </a:cxn>
                    <a:cxn ang="T97">
                      <a:pos x="T2" y="T3"/>
                    </a:cxn>
                    <a:cxn ang="T98">
                      <a:pos x="T4" y="T5"/>
                    </a:cxn>
                    <a:cxn ang="T99">
                      <a:pos x="T6" y="T7"/>
                    </a:cxn>
                    <a:cxn ang="T100">
                      <a:pos x="T8" y="T9"/>
                    </a:cxn>
                    <a:cxn ang="T101">
                      <a:pos x="T10" y="T11"/>
                    </a:cxn>
                    <a:cxn ang="T102">
                      <a:pos x="T12" y="T13"/>
                    </a:cxn>
                    <a:cxn ang="T103">
                      <a:pos x="T14" y="T15"/>
                    </a:cxn>
                    <a:cxn ang="T104">
                      <a:pos x="T16" y="T17"/>
                    </a:cxn>
                    <a:cxn ang="T105">
                      <a:pos x="T18" y="T19"/>
                    </a:cxn>
                    <a:cxn ang="T106">
                      <a:pos x="T20" y="T21"/>
                    </a:cxn>
                    <a:cxn ang="T107">
                      <a:pos x="T22" y="T23"/>
                    </a:cxn>
                    <a:cxn ang="T108">
                      <a:pos x="T24" y="T25"/>
                    </a:cxn>
                    <a:cxn ang="T109">
                      <a:pos x="T26" y="T27"/>
                    </a:cxn>
                    <a:cxn ang="T110">
                      <a:pos x="T28" y="T29"/>
                    </a:cxn>
                    <a:cxn ang="T111">
                      <a:pos x="T30" y="T31"/>
                    </a:cxn>
                    <a:cxn ang="T112">
                      <a:pos x="T32" y="T33"/>
                    </a:cxn>
                    <a:cxn ang="T113">
                      <a:pos x="T34" y="T35"/>
                    </a:cxn>
                    <a:cxn ang="T114">
                      <a:pos x="T36" y="T37"/>
                    </a:cxn>
                    <a:cxn ang="T115">
                      <a:pos x="T38" y="T39"/>
                    </a:cxn>
                    <a:cxn ang="T116">
                      <a:pos x="T40" y="T41"/>
                    </a:cxn>
                    <a:cxn ang="T117">
                      <a:pos x="T42" y="T43"/>
                    </a:cxn>
                    <a:cxn ang="T118">
                      <a:pos x="T44" y="T45"/>
                    </a:cxn>
                    <a:cxn ang="T119">
                      <a:pos x="T46" y="T47"/>
                    </a:cxn>
                    <a:cxn ang="T120">
                      <a:pos x="T48" y="T49"/>
                    </a:cxn>
                    <a:cxn ang="T121">
                      <a:pos x="T50" y="T51"/>
                    </a:cxn>
                    <a:cxn ang="T122">
                      <a:pos x="T52" y="T53"/>
                    </a:cxn>
                    <a:cxn ang="T123">
                      <a:pos x="T54" y="T55"/>
                    </a:cxn>
                    <a:cxn ang="T124">
                      <a:pos x="T56" y="T57"/>
                    </a:cxn>
                    <a:cxn ang="T125">
                      <a:pos x="T58" y="T59"/>
                    </a:cxn>
                    <a:cxn ang="T126">
                      <a:pos x="T60" y="T61"/>
                    </a:cxn>
                    <a:cxn ang="T127">
                      <a:pos x="T62" y="T63"/>
                    </a:cxn>
                    <a:cxn ang="T128">
                      <a:pos x="T64" y="T65"/>
                    </a:cxn>
                    <a:cxn ang="T129">
                      <a:pos x="T66" y="T67"/>
                    </a:cxn>
                    <a:cxn ang="T130">
                      <a:pos x="T68" y="T69"/>
                    </a:cxn>
                    <a:cxn ang="T131">
                      <a:pos x="T70" y="T71"/>
                    </a:cxn>
                    <a:cxn ang="T132">
                      <a:pos x="T72" y="T73"/>
                    </a:cxn>
                    <a:cxn ang="T133">
                      <a:pos x="T74" y="T75"/>
                    </a:cxn>
                    <a:cxn ang="T134">
                      <a:pos x="T76" y="T77"/>
                    </a:cxn>
                    <a:cxn ang="T135">
                      <a:pos x="T78" y="T79"/>
                    </a:cxn>
                    <a:cxn ang="T136">
                      <a:pos x="T80" y="T81"/>
                    </a:cxn>
                    <a:cxn ang="T137">
                      <a:pos x="T82" y="T83"/>
                    </a:cxn>
                    <a:cxn ang="T138">
                      <a:pos x="T84" y="T85"/>
                    </a:cxn>
                    <a:cxn ang="T139">
                      <a:pos x="T86" y="T87"/>
                    </a:cxn>
                    <a:cxn ang="T140">
                      <a:pos x="T88" y="T89"/>
                    </a:cxn>
                    <a:cxn ang="T141">
                      <a:pos x="T90" y="T91"/>
                    </a:cxn>
                    <a:cxn ang="T142">
                      <a:pos x="T92" y="T93"/>
                    </a:cxn>
                    <a:cxn ang="T143">
                      <a:pos x="T94" y="T95"/>
                    </a:cxn>
                  </a:cxnLst>
                  <a:rect l="T144" t="T145" r="T146" b="T147"/>
                  <a:pathLst>
                    <a:path w="315" h="471">
                      <a:moveTo>
                        <a:pt x="29" y="81"/>
                      </a:moveTo>
                      <a:lnTo>
                        <a:pt x="16" y="111"/>
                      </a:lnTo>
                      <a:lnTo>
                        <a:pt x="7" y="137"/>
                      </a:lnTo>
                      <a:lnTo>
                        <a:pt x="1" y="158"/>
                      </a:lnTo>
                      <a:lnTo>
                        <a:pt x="0" y="174"/>
                      </a:lnTo>
                      <a:lnTo>
                        <a:pt x="2" y="189"/>
                      </a:lnTo>
                      <a:lnTo>
                        <a:pt x="5" y="212"/>
                      </a:lnTo>
                      <a:lnTo>
                        <a:pt x="4" y="223"/>
                      </a:lnTo>
                      <a:lnTo>
                        <a:pt x="5" y="236"/>
                      </a:lnTo>
                      <a:lnTo>
                        <a:pt x="11" y="253"/>
                      </a:lnTo>
                      <a:lnTo>
                        <a:pt x="13" y="263"/>
                      </a:lnTo>
                      <a:lnTo>
                        <a:pt x="10" y="293"/>
                      </a:lnTo>
                      <a:lnTo>
                        <a:pt x="13" y="314"/>
                      </a:lnTo>
                      <a:lnTo>
                        <a:pt x="19" y="335"/>
                      </a:lnTo>
                      <a:lnTo>
                        <a:pt x="29" y="360"/>
                      </a:lnTo>
                      <a:lnTo>
                        <a:pt x="41" y="386"/>
                      </a:lnTo>
                      <a:lnTo>
                        <a:pt x="52" y="410"/>
                      </a:lnTo>
                      <a:lnTo>
                        <a:pt x="59" y="429"/>
                      </a:lnTo>
                      <a:lnTo>
                        <a:pt x="65" y="449"/>
                      </a:lnTo>
                      <a:lnTo>
                        <a:pt x="74" y="461"/>
                      </a:lnTo>
                      <a:lnTo>
                        <a:pt x="87" y="468"/>
                      </a:lnTo>
                      <a:lnTo>
                        <a:pt x="108" y="471"/>
                      </a:lnTo>
                      <a:lnTo>
                        <a:pt x="137" y="468"/>
                      </a:lnTo>
                      <a:lnTo>
                        <a:pt x="162" y="462"/>
                      </a:lnTo>
                      <a:lnTo>
                        <a:pt x="176" y="452"/>
                      </a:lnTo>
                      <a:lnTo>
                        <a:pt x="197" y="438"/>
                      </a:lnTo>
                      <a:lnTo>
                        <a:pt x="219" y="410"/>
                      </a:lnTo>
                      <a:lnTo>
                        <a:pt x="255" y="359"/>
                      </a:lnTo>
                      <a:lnTo>
                        <a:pt x="264" y="343"/>
                      </a:lnTo>
                      <a:lnTo>
                        <a:pt x="271" y="347"/>
                      </a:lnTo>
                      <a:lnTo>
                        <a:pt x="282" y="347"/>
                      </a:lnTo>
                      <a:lnTo>
                        <a:pt x="288" y="332"/>
                      </a:lnTo>
                      <a:lnTo>
                        <a:pt x="298" y="301"/>
                      </a:lnTo>
                      <a:lnTo>
                        <a:pt x="306" y="272"/>
                      </a:lnTo>
                      <a:lnTo>
                        <a:pt x="304" y="233"/>
                      </a:lnTo>
                      <a:lnTo>
                        <a:pt x="312" y="167"/>
                      </a:lnTo>
                      <a:lnTo>
                        <a:pt x="315" y="127"/>
                      </a:lnTo>
                      <a:lnTo>
                        <a:pt x="313" y="94"/>
                      </a:lnTo>
                      <a:lnTo>
                        <a:pt x="306" y="70"/>
                      </a:lnTo>
                      <a:lnTo>
                        <a:pt x="285" y="39"/>
                      </a:lnTo>
                      <a:lnTo>
                        <a:pt x="255" y="18"/>
                      </a:lnTo>
                      <a:lnTo>
                        <a:pt x="222" y="6"/>
                      </a:lnTo>
                      <a:lnTo>
                        <a:pt x="186" y="0"/>
                      </a:lnTo>
                      <a:lnTo>
                        <a:pt x="149" y="0"/>
                      </a:lnTo>
                      <a:lnTo>
                        <a:pt x="114" y="6"/>
                      </a:lnTo>
                      <a:lnTo>
                        <a:pt x="80" y="22"/>
                      </a:lnTo>
                      <a:lnTo>
                        <a:pt x="55" y="43"/>
                      </a:lnTo>
                      <a:lnTo>
                        <a:pt x="29" y="81"/>
                      </a:lnTo>
                      <a:close/>
                    </a:path>
                  </a:pathLst>
                </a:custGeom>
                <a:solidFill>
                  <a:srgbClr val="FF9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12" name="Group 1050"/>
                <p:cNvGrpSpPr>
                  <a:grpSpLocks/>
                </p:cNvGrpSpPr>
                <p:nvPr/>
              </p:nvGrpSpPr>
              <p:grpSpPr bwMode="auto">
                <a:xfrm>
                  <a:off x="3587" y="1278"/>
                  <a:ext cx="452" cy="577"/>
                  <a:chOff x="3587" y="1278"/>
                  <a:chExt cx="452" cy="577"/>
                </a:xfrm>
              </p:grpSpPr>
              <p:grpSp>
                <p:nvGrpSpPr>
                  <p:cNvPr id="13" name="Group 1051"/>
                  <p:cNvGrpSpPr>
                    <a:grpSpLocks/>
                  </p:cNvGrpSpPr>
                  <p:nvPr/>
                </p:nvGrpSpPr>
                <p:grpSpPr bwMode="auto">
                  <a:xfrm>
                    <a:off x="3587" y="1278"/>
                    <a:ext cx="452" cy="577"/>
                    <a:chOff x="3587" y="1278"/>
                    <a:chExt cx="452" cy="577"/>
                  </a:xfrm>
                </p:grpSpPr>
                <p:sp>
                  <p:nvSpPr>
                    <p:cNvPr id="85" name="Freeform 1052"/>
                    <p:cNvSpPr>
                      <a:spLocks/>
                    </p:cNvSpPr>
                    <p:nvPr/>
                  </p:nvSpPr>
                  <p:spPr bwMode="auto">
                    <a:xfrm>
                      <a:off x="3691" y="1420"/>
                      <a:ext cx="38" cy="57"/>
                    </a:xfrm>
                    <a:custGeom>
                      <a:avLst/>
                      <a:gdLst>
                        <a:gd name="T0" fmla="*/ 6 w 38"/>
                        <a:gd name="T1" fmla="*/ 0 h 57"/>
                        <a:gd name="T2" fmla="*/ 1 w 38"/>
                        <a:gd name="T3" fmla="*/ 9 h 57"/>
                        <a:gd name="T4" fmla="*/ 0 w 38"/>
                        <a:gd name="T5" fmla="*/ 20 h 57"/>
                        <a:gd name="T6" fmla="*/ 3 w 38"/>
                        <a:gd name="T7" fmla="*/ 30 h 57"/>
                        <a:gd name="T8" fmla="*/ 10 w 38"/>
                        <a:gd name="T9" fmla="*/ 37 h 57"/>
                        <a:gd name="T10" fmla="*/ 20 w 38"/>
                        <a:gd name="T11" fmla="*/ 46 h 57"/>
                        <a:gd name="T12" fmla="*/ 38 w 38"/>
                        <a:gd name="T13" fmla="*/ 57 h 57"/>
                        <a:gd name="T14" fmla="*/ 22 w 38"/>
                        <a:gd name="T15" fmla="*/ 41 h 57"/>
                        <a:gd name="T16" fmla="*/ 16 w 38"/>
                        <a:gd name="T17" fmla="*/ 33 h 57"/>
                        <a:gd name="T18" fmla="*/ 12 w 38"/>
                        <a:gd name="T19" fmla="*/ 26 h 57"/>
                        <a:gd name="T20" fmla="*/ 8 w 38"/>
                        <a:gd name="T21" fmla="*/ 16 h 57"/>
                        <a:gd name="T22" fmla="*/ 6 w 38"/>
                        <a:gd name="T23" fmla="*/ 0 h 57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w 38"/>
                        <a:gd name="T37" fmla="*/ 0 h 57"/>
                        <a:gd name="T38" fmla="*/ 38 w 38"/>
                        <a:gd name="T39" fmla="*/ 57 h 57"/>
                      </a:gdLst>
                      <a:ahLst/>
                      <a:cxnLst>
                        <a:cxn ang="T24">
                          <a:pos x="T0" y="T1"/>
                        </a:cxn>
                        <a:cxn ang="T25">
                          <a:pos x="T2" y="T3"/>
                        </a:cxn>
                        <a:cxn ang="T26">
                          <a:pos x="T4" y="T5"/>
                        </a:cxn>
                        <a:cxn ang="T27">
                          <a:pos x="T6" y="T7"/>
                        </a:cxn>
                        <a:cxn ang="T28">
                          <a:pos x="T8" y="T9"/>
                        </a:cxn>
                        <a:cxn ang="T29">
                          <a:pos x="T10" y="T11"/>
                        </a:cxn>
                        <a:cxn ang="T30">
                          <a:pos x="T12" y="T13"/>
                        </a:cxn>
                        <a:cxn ang="T31">
                          <a:pos x="T14" y="T15"/>
                        </a:cxn>
                        <a:cxn ang="T32">
                          <a:pos x="T16" y="T17"/>
                        </a:cxn>
                        <a:cxn ang="T33">
                          <a:pos x="T18" y="T19"/>
                        </a:cxn>
                        <a:cxn ang="T34">
                          <a:pos x="T20" y="T21"/>
                        </a:cxn>
                        <a:cxn ang="T35">
                          <a:pos x="T22" y="T23"/>
                        </a:cxn>
                      </a:cxnLst>
                      <a:rect l="T36" t="T37" r="T38" b="T39"/>
                      <a:pathLst>
                        <a:path w="38" h="57">
                          <a:moveTo>
                            <a:pt x="6" y="0"/>
                          </a:moveTo>
                          <a:lnTo>
                            <a:pt x="1" y="9"/>
                          </a:lnTo>
                          <a:lnTo>
                            <a:pt x="0" y="20"/>
                          </a:lnTo>
                          <a:lnTo>
                            <a:pt x="3" y="30"/>
                          </a:lnTo>
                          <a:lnTo>
                            <a:pt x="10" y="37"/>
                          </a:lnTo>
                          <a:lnTo>
                            <a:pt x="20" y="46"/>
                          </a:lnTo>
                          <a:lnTo>
                            <a:pt x="38" y="57"/>
                          </a:lnTo>
                          <a:lnTo>
                            <a:pt x="22" y="41"/>
                          </a:lnTo>
                          <a:lnTo>
                            <a:pt x="16" y="33"/>
                          </a:lnTo>
                          <a:lnTo>
                            <a:pt x="12" y="26"/>
                          </a:lnTo>
                          <a:lnTo>
                            <a:pt x="8" y="16"/>
                          </a:lnTo>
                          <a:lnTo>
                            <a:pt x="6" y="0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6" name="Freeform 1053"/>
                    <p:cNvSpPr>
                      <a:spLocks/>
                    </p:cNvSpPr>
                    <p:nvPr/>
                  </p:nvSpPr>
                  <p:spPr bwMode="auto">
                    <a:xfrm>
                      <a:off x="3587" y="1278"/>
                      <a:ext cx="452" cy="577"/>
                    </a:xfrm>
                    <a:custGeom>
                      <a:avLst/>
                      <a:gdLst>
                        <a:gd name="T0" fmla="*/ 41 w 452"/>
                        <a:gd name="T1" fmla="*/ 88 h 577"/>
                        <a:gd name="T2" fmla="*/ 6 w 452"/>
                        <a:gd name="T3" fmla="*/ 122 h 577"/>
                        <a:gd name="T4" fmla="*/ 10 w 452"/>
                        <a:gd name="T5" fmla="*/ 167 h 577"/>
                        <a:gd name="T6" fmla="*/ 11 w 452"/>
                        <a:gd name="T7" fmla="*/ 129 h 577"/>
                        <a:gd name="T8" fmla="*/ 41 w 452"/>
                        <a:gd name="T9" fmla="*/ 104 h 577"/>
                        <a:gd name="T10" fmla="*/ 17 w 452"/>
                        <a:gd name="T11" fmla="*/ 141 h 577"/>
                        <a:gd name="T12" fmla="*/ 46 w 452"/>
                        <a:gd name="T13" fmla="*/ 111 h 577"/>
                        <a:gd name="T14" fmla="*/ 24 w 452"/>
                        <a:gd name="T15" fmla="*/ 146 h 577"/>
                        <a:gd name="T16" fmla="*/ 43 w 452"/>
                        <a:gd name="T17" fmla="*/ 191 h 577"/>
                        <a:gd name="T18" fmla="*/ 30 w 452"/>
                        <a:gd name="T19" fmla="*/ 140 h 577"/>
                        <a:gd name="T20" fmla="*/ 45 w 452"/>
                        <a:gd name="T21" fmla="*/ 126 h 577"/>
                        <a:gd name="T22" fmla="*/ 48 w 452"/>
                        <a:gd name="T23" fmla="*/ 164 h 577"/>
                        <a:gd name="T24" fmla="*/ 53 w 452"/>
                        <a:gd name="T25" fmla="*/ 165 h 577"/>
                        <a:gd name="T26" fmla="*/ 60 w 452"/>
                        <a:gd name="T27" fmla="*/ 128 h 577"/>
                        <a:gd name="T28" fmla="*/ 66 w 452"/>
                        <a:gd name="T29" fmla="*/ 173 h 577"/>
                        <a:gd name="T30" fmla="*/ 65 w 452"/>
                        <a:gd name="T31" fmla="*/ 153 h 577"/>
                        <a:gd name="T32" fmla="*/ 75 w 452"/>
                        <a:gd name="T33" fmla="*/ 160 h 577"/>
                        <a:gd name="T34" fmla="*/ 81 w 452"/>
                        <a:gd name="T35" fmla="*/ 167 h 577"/>
                        <a:gd name="T36" fmla="*/ 93 w 452"/>
                        <a:gd name="T37" fmla="*/ 184 h 577"/>
                        <a:gd name="T38" fmla="*/ 112 w 452"/>
                        <a:gd name="T39" fmla="*/ 204 h 577"/>
                        <a:gd name="T40" fmla="*/ 85 w 452"/>
                        <a:gd name="T41" fmla="*/ 149 h 577"/>
                        <a:gd name="T42" fmla="*/ 98 w 452"/>
                        <a:gd name="T43" fmla="*/ 171 h 577"/>
                        <a:gd name="T44" fmla="*/ 99 w 452"/>
                        <a:gd name="T45" fmla="*/ 162 h 577"/>
                        <a:gd name="T46" fmla="*/ 125 w 452"/>
                        <a:gd name="T47" fmla="*/ 161 h 577"/>
                        <a:gd name="T48" fmla="*/ 128 w 452"/>
                        <a:gd name="T49" fmla="*/ 151 h 577"/>
                        <a:gd name="T50" fmla="*/ 147 w 452"/>
                        <a:gd name="T51" fmla="*/ 178 h 577"/>
                        <a:gd name="T52" fmla="*/ 147 w 452"/>
                        <a:gd name="T53" fmla="*/ 164 h 577"/>
                        <a:gd name="T54" fmla="*/ 155 w 452"/>
                        <a:gd name="T55" fmla="*/ 162 h 577"/>
                        <a:gd name="T56" fmla="*/ 161 w 452"/>
                        <a:gd name="T57" fmla="*/ 157 h 577"/>
                        <a:gd name="T58" fmla="*/ 188 w 452"/>
                        <a:gd name="T59" fmla="*/ 128 h 577"/>
                        <a:gd name="T60" fmla="*/ 203 w 452"/>
                        <a:gd name="T61" fmla="*/ 181 h 577"/>
                        <a:gd name="T62" fmla="*/ 290 w 452"/>
                        <a:gd name="T63" fmla="*/ 277 h 577"/>
                        <a:gd name="T64" fmla="*/ 315 w 452"/>
                        <a:gd name="T65" fmla="*/ 279 h 577"/>
                        <a:gd name="T66" fmla="*/ 326 w 452"/>
                        <a:gd name="T67" fmla="*/ 233 h 577"/>
                        <a:gd name="T68" fmla="*/ 357 w 452"/>
                        <a:gd name="T69" fmla="*/ 279 h 577"/>
                        <a:gd name="T70" fmla="*/ 296 w 452"/>
                        <a:gd name="T71" fmla="*/ 417 h 577"/>
                        <a:gd name="T72" fmla="*/ 284 w 452"/>
                        <a:gd name="T73" fmla="*/ 521 h 577"/>
                        <a:gd name="T74" fmla="*/ 329 w 452"/>
                        <a:gd name="T75" fmla="*/ 571 h 577"/>
                        <a:gd name="T76" fmla="*/ 402 w 452"/>
                        <a:gd name="T77" fmla="*/ 566 h 577"/>
                        <a:gd name="T78" fmla="*/ 434 w 452"/>
                        <a:gd name="T79" fmla="*/ 489 h 577"/>
                        <a:gd name="T80" fmla="*/ 449 w 452"/>
                        <a:gd name="T81" fmla="*/ 426 h 577"/>
                        <a:gd name="T82" fmla="*/ 405 w 452"/>
                        <a:gd name="T83" fmla="*/ 343 h 577"/>
                        <a:gd name="T84" fmla="*/ 413 w 452"/>
                        <a:gd name="T85" fmla="*/ 187 h 577"/>
                        <a:gd name="T86" fmla="*/ 378 w 452"/>
                        <a:gd name="T87" fmla="*/ 72 h 577"/>
                        <a:gd name="T88" fmla="*/ 323 w 452"/>
                        <a:gd name="T89" fmla="*/ 16 h 577"/>
                        <a:gd name="T90" fmla="*/ 251 w 452"/>
                        <a:gd name="T91" fmla="*/ 0 h 577"/>
                        <a:gd name="T92" fmla="*/ 171 w 452"/>
                        <a:gd name="T93" fmla="*/ 18 h 577"/>
                        <a:gd name="T94" fmla="*/ 122 w 452"/>
                        <a:gd name="T95" fmla="*/ 49 h 577"/>
                        <a:gd name="T96" fmla="*/ 105 w 452"/>
                        <a:gd name="T97" fmla="*/ 53 h 577"/>
                        <a:gd name="T98" fmla="*/ 85 w 452"/>
                        <a:gd name="T99" fmla="*/ 59 h 577"/>
                        <a:gd name="T100" fmla="*/ 79 w 452"/>
                        <a:gd name="T101" fmla="*/ 41 h 577"/>
                        <a:gd name="T102" fmla="*/ 0 60000 65536"/>
                        <a:gd name="T103" fmla="*/ 0 60000 65536"/>
                        <a:gd name="T104" fmla="*/ 0 60000 65536"/>
                        <a:gd name="T105" fmla="*/ 0 60000 65536"/>
                        <a:gd name="T106" fmla="*/ 0 60000 65536"/>
                        <a:gd name="T107" fmla="*/ 0 60000 65536"/>
                        <a:gd name="T108" fmla="*/ 0 60000 65536"/>
                        <a:gd name="T109" fmla="*/ 0 60000 65536"/>
                        <a:gd name="T110" fmla="*/ 0 60000 65536"/>
                        <a:gd name="T111" fmla="*/ 0 60000 65536"/>
                        <a:gd name="T112" fmla="*/ 0 60000 65536"/>
                        <a:gd name="T113" fmla="*/ 0 60000 65536"/>
                        <a:gd name="T114" fmla="*/ 0 60000 65536"/>
                        <a:gd name="T115" fmla="*/ 0 60000 65536"/>
                        <a:gd name="T116" fmla="*/ 0 60000 65536"/>
                        <a:gd name="T117" fmla="*/ 0 60000 65536"/>
                        <a:gd name="T118" fmla="*/ 0 60000 65536"/>
                        <a:gd name="T119" fmla="*/ 0 60000 65536"/>
                        <a:gd name="T120" fmla="*/ 0 60000 65536"/>
                        <a:gd name="T121" fmla="*/ 0 60000 65536"/>
                        <a:gd name="T122" fmla="*/ 0 60000 65536"/>
                        <a:gd name="T123" fmla="*/ 0 60000 65536"/>
                        <a:gd name="T124" fmla="*/ 0 60000 65536"/>
                        <a:gd name="T125" fmla="*/ 0 60000 65536"/>
                        <a:gd name="T126" fmla="*/ 0 60000 65536"/>
                        <a:gd name="T127" fmla="*/ 0 60000 65536"/>
                        <a:gd name="T128" fmla="*/ 0 60000 65536"/>
                        <a:gd name="T129" fmla="*/ 0 60000 65536"/>
                        <a:gd name="T130" fmla="*/ 0 60000 65536"/>
                        <a:gd name="T131" fmla="*/ 0 60000 65536"/>
                        <a:gd name="T132" fmla="*/ 0 60000 65536"/>
                        <a:gd name="T133" fmla="*/ 0 60000 65536"/>
                        <a:gd name="T134" fmla="*/ 0 60000 65536"/>
                        <a:gd name="T135" fmla="*/ 0 60000 65536"/>
                        <a:gd name="T136" fmla="*/ 0 60000 65536"/>
                        <a:gd name="T137" fmla="*/ 0 60000 65536"/>
                        <a:gd name="T138" fmla="*/ 0 60000 65536"/>
                        <a:gd name="T139" fmla="*/ 0 60000 65536"/>
                        <a:gd name="T140" fmla="*/ 0 60000 65536"/>
                        <a:gd name="T141" fmla="*/ 0 60000 65536"/>
                        <a:gd name="T142" fmla="*/ 0 60000 65536"/>
                        <a:gd name="T143" fmla="*/ 0 60000 65536"/>
                        <a:gd name="T144" fmla="*/ 0 60000 65536"/>
                        <a:gd name="T145" fmla="*/ 0 60000 65536"/>
                        <a:gd name="T146" fmla="*/ 0 60000 65536"/>
                        <a:gd name="T147" fmla="*/ 0 60000 65536"/>
                        <a:gd name="T148" fmla="*/ 0 60000 65536"/>
                        <a:gd name="T149" fmla="*/ 0 60000 65536"/>
                        <a:gd name="T150" fmla="*/ 0 60000 65536"/>
                        <a:gd name="T151" fmla="*/ 0 60000 65536"/>
                        <a:gd name="T152" fmla="*/ 0 60000 65536"/>
                        <a:gd name="T153" fmla="*/ 0 w 452"/>
                        <a:gd name="T154" fmla="*/ 0 h 577"/>
                        <a:gd name="T155" fmla="*/ 452 w 452"/>
                        <a:gd name="T156" fmla="*/ 577 h 577"/>
                      </a:gdLst>
                      <a:ahLst/>
                      <a:cxnLst>
                        <a:cxn ang="T102">
                          <a:pos x="T0" y="T1"/>
                        </a:cxn>
                        <a:cxn ang="T103">
                          <a:pos x="T2" y="T3"/>
                        </a:cxn>
                        <a:cxn ang="T104">
                          <a:pos x="T4" y="T5"/>
                        </a:cxn>
                        <a:cxn ang="T105">
                          <a:pos x="T6" y="T7"/>
                        </a:cxn>
                        <a:cxn ang="T106">
                          <a:pos x="T8" y="T9"/>
                        </a:cxn>
                        <a:cxn ang="T107">
                          <a:pos x="T10" y="T11"/>
                        </a:cxn>
                        <a:cxn ang="T108">
                          <a:pos x="T12" y="T13"/>
                        </a:cxn>
                        <a:cxn ang="T109">
                          <a:pos x="T14" y="T15"/>
                        </a:cxn>
                        <a:cxn ang="T110">
                          <a:pos x="T16" y="T17"/>
                        </a:cxn>
                        <a:cxn ang="T111">
                          <a:pos x="T18" y="T19"/>
                        </a:cxn>
                        <a:cxn ang="T112">
                          <a:pos x="T20" y="T21"/>
                        </a:cxn>
                        <a:cxn ang="T113">
                          <a:pos x="T22" y="T23"/>
                        </a:cxn>
                        <a:cxn ang="T114">
                          <a:pos x="T24" y="T25"/>
                        </a:cxn>
                        <a:cxn ang="T115">
                          <a:pos x="T26" y="T27"/>
                        </a:cxn>
                        <a:cxn ang="T116">
                          <a:pos x="T28" y="T29"/>
                        </a:cxn>
                        <a:cxn ang="T117">
                          <a:pos x="T30" y="T31"/>
                        </a:cxn>
                        <a:cxn ang="T118">
                          <a:pos x="T32" y="T33"/>
                        </a:cxn>
                        <a:cxn ang="T119">
                          <a:pos x="T34" y="T35"/>
                        </a:cxn>
                        <a:cxn ang="T120">
                          <a:pos x="T36" y="T37"/>
                        </a:cxn>
                        <a:cxn ang="T121">
                          <a:pos x="T38" y="T39"/>
                        </a:cxn>
                        <a:cxn ang="T122">
                          <a:pos x="T40" y="T41"/>
                        </a:cxn>
                        <a:cxn ang="T123">
                          <a:pos x="T42" y="T43"/>
                        </a:cxn>
                        <a:cxn ang="T124">
                          <a:pos x="T44" y="T45"/>
                        </a:cxn>
                        <a:cxn ang="T125">
                          <a:pos x="T46" y="T47"/>
                        </a:cxn>
                        <a:cxn ang="T126">
                          <a:pos x="T48" y="T49"/>
                        </a:cxn>
                        <a:cxn ang="T127">
                          <a:pos x="T50" y="T51"/>
                        </a:cxn>
                        <a:cxn ang="T128">
                          <a:pos x="T52" y="T53"/>
                        </a:cxn>
                        <a:cxn ang="T129">
                          <a:pos x="T54" y="T55"/>
                        </a:cxn>
                        <a:cxn ang="T130">
                          <a:pos x="T56" y="T57"/>
                        </a:cxn>
                        <a:cxn ang="T131">
                          <a:pos x="T58" y="T59"/>
                        </a:cxn>
                        <a:cxn ang="T132">
                          <a:pos x="T60" y="T61"/>
                        </a:cxn>
                        <a:cxn ang="T133">
                          <a:pos x="T62" y="T63"/>
                        </a:cxn>
                        <a:cxn ang="T134">
                          <a:pos x="T64" y="T65"/>
                        </a:cxn>
                        <a:cxn ang="T135">
                          <a:pos x="T66" y="T67"/>
                        </a:cxn>
                        <a:cxn ang="T136">
                          <a:pos x="T68" y="T69"/>
                        </a:cxn>
                        <a:cxn ang="T137">
                          <a:pos x="T70" y="T71"/>
                        </a:cxn>
                        <a:cxn ang="T138">
                          <a:pos x="T72" y="T73"/>
                        </a:cxn>
                        <a:cxn ang="T139">
                          <a:pos x="T74" y="T75"/>
                        </a:cxn>
                        <a:cxn ang="T140">
                          <a:pos x="T76" y="T77"/>
                        </a:cxn>
                        <a:cxn ang="T141">
                          <a:pos x="T78" y="T79"/>
                        </a:cxn>
                        <a:cxn ang="T142">
                          <a:pos x="T80" y="T81"/>
                        </a:cxn>
                        <a:cxn ang="T143">
                          <a:pos x="T82" y="T83"/>
                        </a:cxn>
                        <a:cxn ang="T144">
                          <a:pos x="T84" y="T85"/>
                        </a:cxn>
                        <a:cxn ang="T145">
                          <a:pos x="T86" y="T87"/>
                        </a:cxn>
                        <a:cxn ang="T146">
                          <a:pos x="T88" y="T89"/>
                        </a:cxn>
                        <a:cxn ang="T147">
                          <a:pos x="T90" y="T91"/>
                        </a:cxn>
                        <a:cxn ang="T148">
                          <a:pos x="T92" y="T93"/>
                        </a:cxn>
                        <a:cxn ang="T149">
                          <a:pos x="T94" y="T95"/>
                        </a:cxn>
                        <a:cxn ang="T150">
                          <a:pos x="T96" y="T97"/>
                        </a:cxn>
                        <a:cxn ang="T151">
                          <a:pos x="T98" y="T99"/>
                        </a:cxn>
                        <a:cxn ang="T152">
                          <a:pos x="T100" y="T101"/>
                        </a:cxn>
                      </a:cxnLst>
                      <a:rect l="T153" t="T154" r="T155" b="T156"/>
                      <a:pathLst>
                        <a:path w="452" h="577">
                          <a:moveTo>
                            <a:pt x="60" y="57"/>
                          </a:moveTo>
                          <a:lnTo>
                            <a:pt x="50" y="64"/>
                          </a:lnTo>
                          <a:lnTo>
                            <a:pt x="45" y="71"/>
                          </a:lnTo>
                          <a:lnTo>
                            <a:pt x="42" y="80"/>
                          </a:lnTo>
                          <a:lnTo>
                            <a:pt x="41" y="88"/>
                          </a:lnTo>
                          <a:lnTo>
                            <a:pt x="41" y="97"/>
                          </a:lnTo>
                          <a:lnTo>
                            <a:pt x="27" y="101"/>
                          </a:lnTo>
                          <a:lnTo>
                            <a:pt x="17" y="107"/>
                          </a:lnTo>
                          <a:lnTo>
                            <a:pt x="10" y="114"/>
                          </a:lnTo>
                          <a:lnTo>
                            <a:pt x="6" y="122"/>
                          </a:lnTo>
                          <a:lnTo>
                            <a:pt x="4" y="133"/>
                          </a:lnTo>
                          <a:lnTo>
                            <a:pt x="0" y="141"/>
                          </a:lnTo>
                          <a:lnTo>
                            <a:pt x="4" y="150"/>
                          </a:lnTo>
                          <a:lnTo>
                            <a:pt x="7" y="159"/>
                          </a:lnTo>
                          <a:lnTo>
                            <a:pt x="10" y="167"/>
                          </a:lnTo>
                          <a:lnTo>
                            <a:pt x="15" y="175"/>
                          </a:lnTo>
                          <a:lnTo>
                            <a:pt x="11" y="161"/>
                          </a:lnTo>
                          <a:lnTo>
                            <a:pt x="9" y="150"/>
                          </a:lnTo>
                          <a:lnTo>
                            <a:pt x="9" y="140"/>
                          </a:lnTo>
                          <a:lnTo>
                            <a:pt x="11" y="129"/>
                          </a:lnTo>
                          <a:lnTo>
                            <a:pt x="15" y="119"/>
                          </a:lnTo>
                          <a:lnTo>
                            <a:pt x="20" y="114"/>
                          </a:lnTo>
                          <a:lnTo>
                            <a:pt x="27" y="110"/>
                          </a:lnTo>
                          <a:lnTo>
                            <a:pt x="33" y="107"/>
                          </a:lnTo>
                          <a:lnTo>
                            <a:pt x="41" y="104"/>
                          </a:lnTo>
                          <a:lnTo>
                            <a:pt x="29" y="112"/>
                          </a:lnTo>
                          <a:lnTo>
                            <a:pt x="23" y="118"/>
                          </a:lnTo>
                          <a:lnTo>
                            <a:pt x="19" y="125"/>
                          </a:lnTo>
                          <a:lnTo>
                            <a:pt x="17" y="131"/>
                          </a:lnTo>
                          <a:lnTo>
                            <a:pt x="17" y="141"/>
                          </a:lnTo>
                          <a:lnTo>
                            <a:pt x="20" y="131"/>
                          </a:lnTo>
                          <a:lnTo>
                            <a:pt x="24" y="123"/>
                          </a:lnTo>
                          <a:lnTo>
                            <a:pt x="31" y="117"/>
                          </a:lnTo>
                          <a:lnTo>
                            <a:pt x="39" y="113"/>
                          </a:lnTo>
                          <a:lnTo>
                            <a:pt x="46" y="111"/>
                          </a:lnTo>
                          <a:lnTo>
                            <a:pt x="37" y="116"/>
                          </a:lnTo>
                          <a:lnTo>
                            <a:pt x="32" y="121"/>
                          </a:lnTo>
                          <a:lnTo>
                            <a:pt x="27" y="129"/>
                          </a:lnTo>
                          <a:lnTo>
                            <a:pt x="25" y="137"/>
                          </a:lnTo>
                          <a:lnTo>
                            <a:pt x="24" y="146"/>
                          </a:lnTo>
                          <a:lnTo>
                            <a:pt x="24" y="154"/>
                          </a:lnTo>
                          <a:lnTo>
                            <a:pt x="25" y="160"/>
                          </a:lnTo>
                          <a:lnTo>
                            <a:pt x="28" y="167"/>
                          </a:lnTo>
                          <a:lnTo>
                            <a:pt x="32" y="175"/>
                          </a:lnTo>
                          <a:lnTo>
                            <a:pt x="43" y="191"/>
                          </a:lnTo>
                          <a:lnTo>
                            <a:pt x="34" y="173"/>
                          </a:lnTo>
                          <a:lnTo>
                            <a:pt x="30" y="165"/>
                          </a:lnTo>
                          <a:lnTo>
                            <a:pt x="28" y="157"/>
                          </a:lnTo>
                          <a:lnTo>
                            <a:pt x="29" y="148"/>
                          </a:lnTo>
                          <a:lnTo>
                            <a:pt x="30" y="140"/>
                          </a:lnTo>
                          <a:lnTo>
                            <a:pt x="31" y="133"/>
                          </a:lnTo>
                          <a:lnTo>
                            <a:pt x="37" y="124"/>
                          </a:lnTo>
                          <a:lnTo>
                            <a:pt x="47" y="117"/>
                          </a:lnTo>
                          <a:lnTo>
                            <a:pt x="50" y="119"/>
                          </a:lnTo>
                          <a:lnTo>
                            <a:pt x="45" y="126"/>
                          </a:lnTo>
                          <a:lnTo>
                            <a:pt x="42" y="132"/>
                          </a:lnTo>
                          <a:lnTo>
                            <a:pt x="41" y="139"/>
                          </a:lnTo>
                          <a:lnTo>
                            <a:pt x="42" y="147"/>
                          </a:lnTo>
                          <a:lnTo>
                            <a:pt x="44" y="155"/>
                          </a:lnTo>
                          <a:lnTo>
                            <a:pt x="48" y="164"/>
                          </a:lnTo>
                          <a:lnTo>
                            <a:pt x="54" y="174"/>
                          </a:lnTo>
                          <a:lnTo>
                            <a:pt x="63" y="187"/>
                          </a:lnTo>
                          <a:lnTo>
                            <a:pt x="72" y="199"/>
                          </a:lnTo>
                          <a:lnTo>
                            <a:pt x="58" y="176"/>
                          </a:lnTo>
                          <a:lnTo>
                            <a:pt x="53" y="165"/>
                          </a:lnTo>
                          <a:lnTo>
                            <a:pt x="50" y="156"/>
                          </a:lnTo>
                          <a:lnTo>
                            <a:pt x="52" y="148"/>
                          </a:lnTo>
                          <a:lnTo>
                            <a:pt x="53" y="136"/>
                          </a:lnTo>
                          <a:lnTo>
                            <a:pt x="57" y="126"/>
                          </a:lnTo>
                          <a:lnTo>
                            <a:pt x="60" y="128"/>
                          </a:lnTo>
                          <a:lnTo>
                            <a:pt x="59" y="135"/>
                          </a:lnTo>
                          <a:lnTo>
                            <a:pt x="59" y="146"/>
                          </a:lnTo>
                          <a:lnTo>
                            <a:pt x="60" y="154"/>
                          </a:lnTo>
                          <a:lnTo>
                            <a:pt x="63" y="164"/>
                          </a:lnTo>
                          <a:lnTo>
                            <a:pt x="66" y="173"/>
                          </a:lnTo>
                          <a:lnTo>
                            <a:pt x="73" y="182"/>
                          </a:lnTo>
                          <a:lnTo>
                            <a:pt x="81" y="191"/>
                          </a:lnTo>
                          <a:lnTo>
                            <a:pt x="71" y="174"/>
                          </a:lnTo>
                          <a:lnTo>
                            <a:pt x="67" y="164"/>
                          </a:lnTo>
                          <a:lnTo>
                            <a:pt x="65" y="153"/>
                          </a:lnTo>
                          <a:lnTo>
                            <a:pt x="65" y="139"/>
                          </a:lnTo>
                          <a:lnTo>
                            <a:pt x="67" y="131"/>
                          </a:lnTo>
                          <a:lnTo>
                            <a:pt x="72" y="135"/>
                          </a:lnTo>
                          <a:lnTo>
                            <a:pt x="73" y="148"/>
                          </a:lnTo>
                          <a:lnTo>
                            <a:pt x="75" y="160"/>
                          </a:lnTo>
                          <a:lnTo>
                            <a:pt x="79" y="170"/>
                          </a:lnTo>
                          <a:lnTo>
                            <a:pt x="83" y="180"/>
                          </a:lnTo>
                          <a:lnTo>
                            <a:pt x="89" y="191"/>
                          </a:lnTo>
                          <a:lnTo>
                            <a:pt x="84" y="176"/>
                          </a:lnTo>
                          <a:lnTo>
                            <a:pt x="81" y="167"/>
                          </a:lnTo>
                          <a:lnTo>
                            <a:pt x="79" y="160"/>
                          </a:lnTo>
                          <a:lnTo>
                            <a:pt x="78" y="151"/>
                          </a:lnTo>
                          <a:lnTo>
                            <a:pt x="83" y="167"/>
                          </a:lnTo>
                          <a:lnTo>
                            <a:pt x="87" y="176"/>
                          </a:lnTo>
                          <a:lnTo>
                            <a:pt x="93" y="184"/>
                          </a:lnTo>
                          <a:lnTo>
                            <a:pt x="100" y="194"/>
                          </a:lnTo>
                          <a:lnTo>
                            <a:pt x="108" y="204"/>
                          </a:lnTo>
                          <a:lnTo>
                            <a:pt x="117" y="211"/>
                          </a:lnTo>
                          <a:lnTo>
                            <a:pt x="124" y="216"/>
                          </a:lnTo>
                          <a:lnTo>
                            <a:pt x="112" y="204"/>
                          </a:lnTo>
                          <a:lnTo>
                            <a:pt x="104" y="194"/>
                          </a:lnTo>
                          <a:lnTo>
                            <a:pt x="97" y="183"/>
                          </a:lnTo>
                          <a:lnTo>
                            <a:pt x="91" y="170"/>
                          </a:lnTo>
                          <a:lnTo>
                            <a:pt x="87" y="159"/>
                          </a:lnTo>
                          <a:lnTo>
                            <a:pt x="85" y="149"/>
                          </a:lnTo>
                          <a:lnTo>
                            <a:pt x="87" y="140"/>
                          </a:lnTo>
                          <a:lnTo>
                            <a:pt x="93" y="140"/>
                          </a:lnTo>
                          <a:lnTo>
                            <a:pt x="93" y="151"/>
                          </a:lnTo>
                          <a:lnTo>
                            <a:pt x="94" y="160"/>
                          </a:lnTo>
                          <a:lnTo>
                            <a:pt x="98" y="171"/>
                          </a:lnTo>
                          <a:lnTo>
                            <a:pt x="102" y="181"/>
                          </a:lnTo>
                          <a:lnTo>
                            <a:pt x="111" y="193"/>
                          </a:lnTo>
                          <a:lnTo>
                            <a:pt x="106" y="181"/>
                          </a:lnTo>
                          <a:lnTo>
                            <a:pt x="101" y="170"/>
                          </a:lnTo>
                          <a:lnTo>
                            <a:pt x="99" y="162"/>
                          </a:lnTo>
                          <a:lnTo>
                            <a:pt x="98" y="152"/>
                          </a:lnTo>
                          <a:lnTo>
                            <a:pt x="100" y="142"/>
                          </a:lnTo>
                          <a:lnTo>
                            <a:pt x="115" y="141"/>
                          </a:lnTo>
                          <a:lnTo>
                            <a:pt x="120" y="152"/>
                          </a:lnTo>
                          <a:lnTo>
                            <a:pt x="125" y="161"/>
                          </a:lnTo>
                          <a:lnTo>
                            <a:pt x="129" y="169"/>
                          </a:lnTo>
                          <a:lnTo>
                            <a:pt x="149" y="197"/>
                          </a:lnTo>
                          <a:lnTo>
                            <a:pt x="136" y="171"/>
                          </a:lnTo>
                          <a:lnTo>
                            <a:pt x="132" y="163"/>
                          </a:lnTo>
                          <a:lnTo>
                            <a:pt x="128" y="151"/>
                          </a:lnTo>
                          <a:lnTo>
                            <a:pt x="125" y="139"/>
                          </a:lnTo>
                          <a:lnTo>
                            <a:pt x="129" y="141"/>
                          </a:lnTo>
                          <a:lnTo>
                            <a:pt x="136" y="158"/>
                          </a:lnTo>
                          <a:lnTo>
                            <a:pt x="140" y="167"/>
                          </a:lnTo>
                          <a:lnTo>
                            <a:pt x="147" y="178"/>
                          </a:lnTo>
                          <a:lnTo>
                            <a:pt x="158" y="187"/>
                          </a:lnTo>
                          <a:lnTo>
                            <a:pt x="173" y="193"/>
                          </a:lnTo>
                          <a:lnTo>
                            <a:pt x="159" y="181"/>
                          </a:lnTo>
                          <a:lnTo>
                            <a:pt x="152" y="172"/>
                          </a:lnTo>
                          <a:lnTo>
                            <a:pt x="147" y="164"/>
                          </a:lnTo>
                          <a:lnTo>
                            <a:pt x="144" y="154"/>
                          </a:lnTo>
                          <a:lnTo>
                            <a:pt x="143" y="142"/>
                          </a:lnTo>
                          <a:lnTo>
                            <a:pt x="151" y="139"/>
                          </a:lnTo>
                          <a:lnTo>
                            <a:pt x="151" y="150"/>
                          </a:lnTo>
                          <a:lnTo>
                            <a:pt x="155" y="162"/>
                          </a:lnTo>
                          <a:lnTo>
                            <a:pt x="159" y="170"/>
                          </a:lnTo>
                          <a:lnTo>
                            <a:pt x="174" y="184"/>
                          </a:lnTo>
                          <a:lnTo>
                            <a:pt x="167" y="176"/>
                          </a:lnTo>
                          <a:lnTo>
                            <a:pt x="162" y="166"/>
                          </a:lnTo>
                          <a:lnTo>
                            <a:pt x="161" y="157"/>
                          </a:lnTo>
                          <a:lnTo>
                            <a:pt x="160" y="146"/>
                          </a:lnTo>
                          <a:lnTo>
                            <a:pt x="162" y="137"/>
                          </a:lnTo>
                          <a:lnTo>
                            <a:pt x="166" y="134"/>
                          </a:lnTo>
                          <a:lnTo>
                            <a:pt x="177" y="132"/>
                          </a:lnTo>
                          <a:lnTo>
                            <a:pt x="188" y="128"/>
                          </a:lnTo>
                          <a:lnTo>
                            <a:pt x="202" y="116"/>
                          </a:lnTo>
                          <a:lnTo>
                            <a:pt x="187" y="142"/>
                          </a:lnTo>
                          <a:lnTo>
                            <a:pt x="189" y="156"/>
                          </a:lnTo>
                          <a:lnTo>
                            <a:pt x="195" y="170"/>
                          </a:lnTo>
                          <a:lnTo>
                            <a:pt x="203" y="181"/>
                          </a:lnTo>
                          <a:lnTo>
                            <a:pt x="217" y="195"/>
                          </a:lnTo>
                          <a:lnTo>
                            <a:pt x="237" y="208"/>
                          </a:lnTo>
                          <a:lnTo>
                            <a:pt x="263" y="228"/>
                          </a:lnTo>
                          <a:lnTo>
                            <a:pt x="290" y="260"/>
                          </a:lnTo>
                          <a:lnTo>
                            <a:pt x="290" y="277"/>
                          </a:lnTo>
                          <a:lnTo>
                            <a:pt x="291" y="287"/>
                          </a:lnTo>
                          <a:lnTo>
                            <a:pt x="298" y="293"/>
                          </a:lnTo>
                          <a:lnTo>
                            <a:pt x="307" y="295"/>
                          </a:lnTo>
                          <a:lnTo>
                            <a:pt x="311" y="289"/>
                          </a:lnTo>
                          <a:lnTo>
                            <a:pt x="315" y="279"/>
                          </a:lnTo>
                          <a:lnTo>
                            <a:pt x="314" y="268"/>
                          </a:lnTo>
                          <a:lnTo>
                            <a:pt x="314" y="258"/>
                          </a:lnTo>
                          <a:lnTo>
                            <a:pt x="315" y="245"/>
                          </a:lnTo>
                          <a:lnTo>
                            <a:pt x="319" y="237"/>
                          </a:lnTo>
                          <a:lnTo>
                            <a:pt x="326" y="233"/>
                          </a:lnTo>
                          <a:lnTo>
                            <a:pt x="334" y="233"/>
                          </a:lnTo>
                          <a:lnTo>
                            <a:pt x="345" y="239"/>
                          </a:lnTo>
                          <a:lnTo>
                            <a:pt x="353" y="251"/>
                          </a:lnTo>
                          <a:lnTo>
                            <a:pt x="356" y="263"/>
                          </a:lnTo>
                          <a:lnTo>
                            <a:pt x="357" y="279"/>
                          </a:lnTo>
                          <a:lnTo>
                            <a:pt x="356" y="294"/>
                          </a:lnTo>
                          <a:lnTo>
                            <a:pt x="354" y="313"/>
                          </a:lnTo>
                          <a:lnTo>
                            <a:pt x="344" y="347"/>
                          </a:lnTo>
                          <a:lnTo>
                            <a:pt x="298" y="398"/>
                          </a:lnTo>
                          <a:lnTo>
                            <a:pt x="296" y="417"/>
                          </a:lnTo>
                          <a:lnTo>
                            <a:pt x="299" y="460"/>
                          </a:lnTo>
                          <a:lnTo>
                            <a:pt x="300" y="485"/>
                          </a:lnTo>
                          <a:lnTo>
                            <a:pt x="293" y="498"/>
                          </a:lnTo>
                          <a:lnTo>
                            <a:pt x="287" y="511"/>
                          </a:lnTo>
                          <a:lnTo>
                            <a:pt x="284" y="521"/>
                          </a:lnTo>
                          <a:lnTo>
                            <a:pt x="282" y="537"/>
                          </a:lnTo>
                          <a:lnTo>
                            <a:pt x="286" y="549"/>
                          </a:lnTo>
                          <a:lnTo>
                            <a:pt x="296" y="562"/>
                          </a:lnTo>
                          <a:lnTo>
                            <a:pt x="311" y="570"/>
                          </a:lnTo>
                          <a:lnTo>
                            <a:pt x="329" y="571"/>
                          </a:lnTo>
                          <a:lnTo>
                            <a:pt x="341" y="574"/>
                          </a:lnTo>
                          <a:lnTo>
                            <a:pt x="358" y="577"/>
                          </a:lnTo>
                          <a:lnTo>
                            <a:pt x="374" y="575"/>
                          </a:lnTo>
                          <a:lnTo>
                            <a:pt x="387" y="572"/>
                          </a:lnTo>
                          <a:lnTo>
                            <a:pt x="402" y="566"/>
                          </a:lnTo>
                          <a:lnTo>
                            <a:pt x="413" y="558"/>
                          </a:lnTo>
                          <a:lnTo>
                            <a:pt x="421" y="546"/>
                          </a:lnTo>
                          <a:lnTo>
                            <a:pt x="428" y="535"/>
                          </a:lnTo>
                          <a:lnTo>
                            <a:pt x="433" y="521"/>
                          </a:lnTo>
                          <a:lnTo>
                            <a:pt x="434" y="489"/>
                          </a:lnTo>
                          <a:lnTo>
                            <a:pt x="440" y="483"/>
                          </a:lnTo>
                          <a:lnTo>
                            <a:pt x="447" y="473"/>
                          </a:lnTo>
                          <a:lnTo>
                            <a:pt x="449" y="462"/>
                          </a:lnTo>
                          <a:lnTo>
                            <a:pt x="452" y="444"/>
                          </a:lnTo>
                          <a:lnTo>
                            <a:pt x="449" y="426"/>
                          </a:lnTo>
                          <a:lnTo>
                            <a:pt x="445" y="413"/>
                          </a:lnTo>
                          <a:lnTo>
                            <a:pt x="439" y="405"/>
                          </a:lnTo>
                          <a:lnTo>
                            <a:pt x="427" y="385"/>
                          </a:lnTo>
                          <a:lnTo>
                            <a:pt x="415" y="368"/>
                          </a:lnTo>
                          <a:lnTo>
                            <a:pt x="405" y="343"/>
                          </a:lnTo>
                          <a:lnTo>
                            <a:pt x="406" y="280"/>
                          </a:lnTo>
                          <a:lnTo>
                            <a:pt x="410" y="255"/>
                          </a:lnTo>
                          <a:lnTo>
                            <a:pt x="414" y="227"/>
                          </a:lnTo>
                          <a:lnTo>
                            <a:pt x="414" y="209"/>
                          </a:lnTo>
                          <a:lnTo>
                            <a:pt x="413" y="187"/>
                          </a:lnTo>
                          <a:lnTo>
                            <a:pt x="409" y="167"/>
                          </a:lnTo>
                          <a:lnTo>
                            <a:pt x="407" y="150"/>
                          </a:lnTo>
                          <a:lnTo>
                            <a:pt x="402" y="131"/>
                          </a:lnTo>
                          <a:lnTo>
                            <a:pt x="389" y="94"/>
                          </a:lnTo>
                          <a:lnTo>
                            <a:pt x="378" y="72"/>
                          </a:lnTo>
                          <a:lnTo>
                            <a:pt x="350" y="43"/>
                          </a:lnTo>
                          <a:lnTo>
                            <a:pt x="334" y="37"/>
                          </a:lnTo>
                          <a:lnTo>
                            <a:pt x="334" y="29"/>
                          </a:lnTo>
                          <a:lnTo>
                            <a:pt x="329" y="22"/>
                          </a:lnTo>
                          <a:lnTo>
                            <a:pt x="323" y="16"/>
                          </a:lnTo>
                          <a:lnTo>
                            <a:pt x="313" y="11"/>
                          </a:lnTo>
                          <a:lnTo>
                            <a:pt x="301" y="7"/>
                          </a:lnTo>
                          <a:lnTo>
                            <a:pt x="287" y="4"/>
                          </a:lnTo>
                          <a:lnTo>
                            <a:pt x="275" y="2"/>
                          </a:lnTo>
                          <a:lnTo>
                            <a:pt x="251" y="0"/>
                          </a:lnTo>
                          <a:lnTo>
                            <a:pt x="234" y="0"/>
                          </a:lnTo>
                          <a:lnTo>
                            <a:pt x="209" y="2"/>
                          </a:lnTo>
                          <a:lnTo>
                            <a:pt x="195" y="6"/>
                          </a:lnTo>
                          <a:lnTo>
                            <a:pt x="183" y="11"/>
                          </a:lnTo>
                          <a:lnTo>
                            <a:pt x="171" y="18"/>
                          </a:lnTo>
                          <a:lnTo>
                            <a:pt x="161" y="24"/>
                          </a:lnTo>
                          <a:lnTo>
                            <a:pt x="149" y="34"/>
                          </a:lnTo>
                          <a:lnTo>
                            <a:pt x="139" y="43"/>
                          </a:lnTo>
                          <a:lnTo>
                            <a:pt x="131" y="47"/>
                          </a:lnTo>
                          <a:lnTo>
                            <a:pt x="122" y="49"/>
                          </a:lnTo>
                          <a:lnTo>
                            <a:pt x="116" y="49"/>
                          </a:lnTo>
                          <a:lnTo>
                            <a:pt x="110" y="46"/>
                          </a:lnTo>
                          <a:lnTo>
                            <a:pt x="106" y="38"/>
                          </a:lnTo>
                          <a:lnTo>
                            <a:pt x="105" y="46"/>
                          </a:lnTo>
                          <a:lnTo>
                            <a:pt x="105" y="53"/>
                          </a:lnTo>
                          <a:lnTo>
                            <a:pt x="99" y="52"/>
                          </a:lnTo>
                          <a:lnTo>
                            <a:pt x="93" y="49"/>
                          </a:lnTo>
                          <a:lnTo>
                            <a:pt x="97" y="56"/>
                          </a:lnTo>
                          <a:lnTo>
                            <a:pt x="91" y="61"/>
                          </a:lnTo>
                          <a:lnTo>
                            <a:pt x="85" y="59"/>
                          </a:lnTo>
                          <a:lnTo>
                            <a:pt x="82" y="56"/>
                          </a:lnTo>
                          <a:lnTo>
                            <a:pt x="80" y="51"/>
                          </a:lnTo>
                          <a:lnTo>
                            <a:pt x="82" y="44"/>
                          </a:lnTo>
                          <a:lnTo>
                            <a:pt x="89" y="39"/>
                          </a:lnTo>
                          <a:lnTo>
                            <a:pt x="79" y="41"/>
                          </a:lnTo>
                          <a:lnTo>
                            <a:pt x="70" y="44"/>
                          </a:lnTo>
                          <a:lnTo>
                            <a:pt x="64" y="50"/>
                          </a:lnTo>
                          <a:lnTo>
                            <a:pt x="60" y="57"/>
                          </a:lnTo>
                          <a:close/>
                        </a:path>
                      </a:pathLst>
                    </a:custGeom>
                    <a:solidFill>
                      <a:srgbClr val="7F3F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sp>
                <p:nvSpPr>
                  <p:cNvPr id="84" name="Freeform 1054"/>
                  <p:cNvSpPr>
                    <a:spLocks/>
                  </p:cNvSpPr>
                  <p:nvPr/>
                </p:nvSpPr>
                <p:spPr bwMode="auto">
                  <a:xfrm>
                    <a:off x="3773" y="1421"/>
                    <a:ext cx="205" cy="428"/>
                  </a:xfrm>
                  <a:custGeom>
                    <a:avLst/>
                    <a:gdLst>
                      <a:gd name="T0" fmla="*/ 22 w 205"/>
                      <a:gd name="T1" fmla="*/ 26 h 428"/>
                      <a:gd name="T2" fmla="*/ 0 w 205"/>
                      <a:gd name="T3" fmla="*/ 0 h 428"/>
                      <a:gd name="T4" fmla="*/ 8 w 205"/>
                      <a:gd name="T5" fmla="*/ 27 h 428"/>
                      <a:gd name="T6" fmla="*/ 30 w 205"/>
                      <a:gd name="T7" fmla="*/ 52 h 428"/>
                      <a:gd name="T8" fmla="*/ 77 w 205"/>
                      <a:gd name="T9" fmla="*/ 85 h 428"/>
                      <a:gd name="T10" fmla="*/ 104 w 205"/>
                      <a:gd name="T11" fmla="*/ 135 h 428"/>
                      <a:gd name="T12" fmla="*/ 112 w 205"/>
                      <a:gd name="T13" fmla="*/ 151 h 428"/>
                      <a:gd name="T14" fmla="*/ 125 w 205"/>
                      <a:gd name="T15" fmla="*/ 147 h 428"/>
                      <a:gd name="T16" fmla="*/ 128 w 205"/>
                      <a:gd name="T17" fmla="*/ 126 h 428"/>
                      <a:gd name="T18" fmla="*/ 129 w 205"/>
                      <a:gd name="T19" fmla="*/ 102 h 428"/>
                      <a:gd name="T20" fmla="*/ 140 w 205"/>
                      <a:gd name="T21" fmla="*/ 90 h 428"/>
                      <a:gd name="T22" fmla="*/ 159 w 205"/>
                      <a:gd name="T23" fmla="*/ 96 h 428"/>
                      <a:gd name="T24" fmla="*/ 170 w 205"/>
                      <a:gd name="T25" fmla="*/ 121 h 428"/>
                      <a:gd name="T26" fmla="*/ 170 w 205"/>
                      <a:gd name="T27" fmla="*/ 152 h 428"/>
                      <a:gd name="T28" fmla="*/ 158 w 205"/>
                      <a:gd name="T29" fmla="*/ 205 h 428"/>
                      <a:gd name="T30" fmla="*/ 110 w 205"/>
                      <a:gd name="T31" fmla="*/ 275 h 428"/>
                      <a:gd name="T32" fmla="*/ 114 w 205"/>
                      <a:gd name="T33" fmla="*/ 343 h 428"/>
                      <a:gd name="T34" fmla="*/ 101 w 205"/>
                      <a:gd name="T35" fmla="*/ 369 h 428"/>
                      <a:gd name="T36" fmla="*/ 96 w 205"/>
                      <a:gd name="T37" fmla="*/ 395 h 428"/>
                      <a:gd name="T38" fmla="*/ 110 w 205"/>
                      <a:gd name="T39" fmla="*/ 420 h 428"/>
                      <a:gd name="T40" fmla="*/ 140 w 205"/>
                      <a:gd name="T41" fmla="*/ 427 h 428"/>
                      <a:gd name="T42" fmla="*/ 148 w 205"/>
                      <a:gd name="T43" fmla="*/ 407 h 428"/>
                      <a:gd name="T44" fmla="*/ 133 w 205"/>
                      <a:gd name="T45" fmla="*/ 373 h 428"/>
                      <a:gd name="T46" fmla="*/ 164 w 205"/>
                      <a:gd name="T47" fmla="*/ 393 h 428"/>
                      <a:gd name="T48" fmla="*/ 203 w 205"/>
                      <a:gd name="T49" fmla="*/ 397 h 428"/>
                      <a:gd name="T50" fmla="*/ 167 w 205"/>
                      <a:gd name="T51" fmla="*/ 373 h 428"/>
                      <a:gd name="T52" fmla="*/ 139 w 205"/>
                      <a:gd name="T53" fmla="*/ 349 h 428"/>
                      <a:gd name="T54" fmla="*/ 141 w 205"/>
                      <a:gd name="T55" fmla="*/ 324 h 428"/>
                      <a:gd name="T56" fmla="*/ 172 w 205"/>
                      <a:gd name="T57" fmla="*/ 346 h 428"/>
                      <a:gd name="T58" fmla="*/ 145 w 205"/>
                      <a:gd name="T59" fmla="*/ 307 h 428"/>
                      <a:gd name="T60" fmla="*/ 177 w 205"/>
                      <a:gd name="T61" fmla="*/ 333 h 428"/>
                      <a:gd name="T62" fmla="*/ 186 w 205"/>
                      <a:gd name="T63" fmla="*/ 330 h 428"/>
                      <a:gd name="T64" fmla="*/ 165 w 205"/>
                      <a:gd name="T65" fmla="*/ 296 h 428"/>
                      <a:gd name="T66" fmla="*/ 161 w 205"/>
                      <a:gd name="T67" fmla="*/ 269 h 428"/>
                      <a:gd name="T68" fmla="*/ 167 w 205"/>
                      <a:gd name="T69" fmla="*/ 229 h 428"/>
                      <a:gd name="T70" fmla="*/ 196 w 205"/>
                      <a:gd name="T71" fmla="*/ 270 h 428"/>
                      <a:gd name="T72" fmla="*/ 175 w 205"/>
                      <a:gd name="T73" fmla="*/ 222 h 428"/>
                      <a:gd name="T74" fmla="*/ 205 w 205"/>
                      <a:gd name="T75" fmla="*/ 245 h 428"/>
                      <a:gd name="T76" fmla="*/ 188 w 205"/>
                      <a:gd name="T77" fmla="*/ 199 h 428"/>
                      <a:gd name="T78" fmla="*/ 177 w 205"/>
                      <a:gd name="T79" fmla="*/ 162 h 428"/>
                      <a:gd name="T80" fmla="*/ 175 w 205"/>
                      <a:gd name="T81" fmla="*/ 97 h 428"/>
                      <a:gd name="T82" fmla="*/ 156 w 205"/>
                      <a:gd name="T83" fmla="*/ 74 h 428"/>
                      <a:gd name="T84" fmla="*/ 118 w 205"/>
                      <a:gd name="T85" fmla="*/ 63 h 428"/>
                      <a:gd name="T86" fmla="*/ 109 w 205"/>
                      <a:gd name="T87" fmla="*/ 62 h 428"/>
                      <a:gd name="T88" fmla="*/ 87 w 205"/>
                      <a:gd name="T89" fmla="*/ 49 h 428"/>
                      <a:gd name="T90" fmla="*/ 79 w 205"/>
                      <a:gd name="T91" fmla="*/ 62 h 428"/>
                      <a:gd name="T92" fmla="*/ 74 w 205"/>
                      <a:gd name="T93" fmla="*/ 72 h 428"/>
                      <a:gd name="T94" fmla="*/ 46 w 205"/>
                      <a:gd name="T95" fmla="*/ 34 h 428"/>
                      <a:gd name="T96" fmla="*/ 36 w 205"/>
                      <a:gd name="T97" fmla="*/ 32 h 428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60000 65536"/>
                      <a:gd name="T127" fmla="*/ 0 60000 65536"/>
                      <a:gd name="T128" fmla="*/ 0 60000 65536"/>
                      <a:gd name="T129" fmla="*/ 0 60000 65536"/>
                      <a:gd name="T130" fmla="*/ 0 60000 65536"/>
                      <a:gd name="T131" fmla="*/ 0 60000 65536"/>
                      <a:gd name="T132" fmla="*/ 0 60000 65536"/>
                      <a:gd name="T133" fmla="*/ 0 60000 65536"/>
                      <a:gd name="T134" fmla="*/ 0 60000 65536"/>
                      <a:gd name="T135" fmla="*/ 0 60000 65536"/>
                      <a:gd name="T136" fmla="*/ 0 60000 65536"/>
                      <a:gd name="T137" fmla="*/ 0 60000 65536"/>
                      <a:gd name="T138" fmla="*/ 0 60000 65536"/>
                      <a:gd name="T139" fmla="*/ 0 60000 65536"/>
                      <a:gd name="T140" fmla="*/ 0 60000 65536"/>
                      <a:gd name="T141" fmla="*/ 0 60000 65536"/>
                      <a:gd name="T142" fmla="*/ 0 60000 65536"/>
                      <a:gd name="T143" fmla="*/ 0 60000 65536"/>
                      <a:gd name="T144" fmla="*/ 0 60000 65536"/>
                      <a:gd name="T145" fmla="*/ 0 60000 65536"/>
                      <a:gd name="T146" fmla="*/ 0 60000 65536"/>
                      <a:gd name="T147" fmla="*/ 0 w 205"/>
                      <a:gd name="T148" fmla="*/ 0 h 428"/>
                      <a:gd name="T149" fmla="*/ 205 w 205"/>
                      <a:gd name="T150" fmla="*/ 428 h 428"/>
                    </a:gdLst>
                    <a:ahLst/>
                    <a:cxnLst>
                      <a:cxn ang="T98">
                        <a:pos x="T0" y="T1"/>
                      </a:cxn>
                      <a:cxn ang="T99">
                        <a:pos x="T2" y="T3"/>
                      </a:cxn>
                      <a:cxn ang="T100">
                        <a:pos x="T4" y="T5"/>
                      </a:cxn>
                      <a:cxn ang="T101">
                        <a:pos x="T6" y="T7"/>
                      </a:cxn>
                      <a:cxn ang="T102">
                        <a:pos x="T8" y="T9"/>
                      </a:cxn>
                      <a:cxn ang="T103">
                        <a:pos x="T10" y="T11"/>
                      </a:cxn>
                      <a:cxn ang="T104">
                        <a:pos x="T12" y="T13"/>
                      </a:cxn>
                      <a:cxn ang="T105">
                        <a:pos x="T14" y="T15"/>
                      </a:cxn>
                      <a:cxn ang="T106">
                        <a:pos x="T16" y="T17"/>
                      </a:cxn>
                      <a:cxn ang="T107">
                        <a:pos x="T18" y="T19"/>
                      </a:cxn>
                      <a:cxn ang="T108">
                        <a:pos x="T20" y="T21"/>
                      </a:cxn>
                      <a:cxn ang="T109">
                        <a:pos x="T22" y="T23"/>
                      </a:cxn>
                      <a:cxn ang="T110">
                        <a:pos x="T24" y="T25"/>
                      </a:cxn>
                      <a:cxn ang="T111">
                        <a:pos x="T26" y="T27"/>
                      </a:cxn>
                      <a:cxn ang="T112">
                        <a:pos x="T28" y="T29"/>
                      </a:cxn>
                      <a:cxn ang="T113">
                        <a:pos x="T30" y="T31"/>
                      </a:cxn>
                      <a:cxn ang="T114">
                        <a:pos x="T32" y="T33"/>
                      </a:cxn>
                      <a:cxn ang="T115">
                        <a:pos x="T34" y="T35"/>
                      </a:cxn>
                      <a:cxn ang="T116">
                        <a:pos x="T36" y="T37"/>
                      </a:cxn>
                      <a:cxn ang="T117">
                        <a:pos x="T38" y="T39"/>
                      </a:cxn>
                      <a:cxn ang="T118">
                        <a:pos x="T40" y="T41"/>
                      </a:cxn>
                      <a:cxn ang="T119">
                        <a:pos x="T42" y="T43"/>
                      </a:cxn>
                      <a:cxn ang="T120">
                        <a:pos x="T44" y="T45"/>
                      </a:cxn>
                      <a:cxn ang="T121">
                        <a:pos x="T46" y="T47"/>
                      </a:cxn>
                      <a:cxn ang="T122">
                        <a:pos x="T48" y="T49"/>
                      </a:cxn>
                      <a:cxn ang="T123">
                        <a:pos x="T50" y="T51"/>
                      </a:cxn>
                      <a:cxn ang="T124">
                        <a:pos x="T52" y="T53"/>
                      </a:cxn>
                      <a:cxn ang="T125">
                        <a:pos x="T54" y="T55"/>
                      </a:cxn>
                      <a:cxn ang="T126">
                        <a:pos x="T56" y="T57"/>
                      </a:cxn>
                      <a:cxn ang="T127">
                        <a:pos x="T58" y="T59"/>
                      </a:cxn>
                      <a:cxn ang="T128">
                        <a:pos x="T60" y="T61"/>
                      </a:cxn>
                      <a:cxn ang="T129">
                        <a:pos x="T62" y="T63"/>
                      </a:cxn>
                      <a:cxn ang="T130">
                        <a:pos x="T64" y="T65"/>
                      </a:cxn>
                      <a:cxn ang="T131">
                        <a:pos x="T66" y="T67"/>
                      </a:cxn>
                      <a:cxn ang="T132">
                        <a:pos x="T68" y="T69"/>
                      </a:cxn>
                      <a:cxn ang="T133">
                        <a:pos x="T70" y="T71"/>
                      </a:cxn>
                      <a:cxn ang="T134">
                        <a:pos x="T72" y="T73"/>
                      </a:cxn>
                      <a:cxn ang="T135">
                        <a:pos x="T74" y="T75"/>
                      </a:cxn>
                      <a:cxn ang="T136">
                        <a:pos x="T76" y="T77"/>
                      </a:cxn>
                      <a:cxn ang="T137">
                        <a:pos x="T78" y="T79"/>
                      </a:cxn>
                      <a:cxn ang="T138">
                        <a:pos x="T80" y="T81"/>
                      </a:cxn>
                      <a:cxn ang="T139">
                        <a:pos x="T82" y="T83"/>
                      </a:cxn>
                      <a:cxn ang="T140">
                        <a:pos x="T84" y="T85"/>
                      </a:cxn>
                      <a:cxn ang="T141">
                        <a:pos x="T86" y="T87"/>
                      </a:cxn>
                      <a:cxn ang="T142">
                        <a:pos x="T88" y="T89"/>
                      </a:cxn>
                      <a:cxn ang="T143">
                        <a:pos x="T90" y="T91"/>
                      </a:cxn>
                      <a:cxn ang="T144">
                        <a:pos x="T92" y="T93"/>
                      </a:cxn>
                      <a:cxn ang="T145">
                        <a:pos x="T94" y="T95"/>
                      </a:cxn>
                      <a:cxn ang="T146">
                        <a:pos x="T96" y="T97"/>
                      </a:cxn>
                    </a:cxnLst>
                    <a:rect l="T147" t="T148" r="T149" b="T150"/>
                    <a:pathLst>
                      <a:path w="205" h="428">
                        <a:moveTo>
                          <a:pt x="36" y="32"/>
                        </a:moveTo>
                        <a:lnTo>
                          <a:pt x="22" y="26"/>
                        </a:lnTo>
                        <a:lnTo>
                          <a:pt x="15" y="17"/>
                        </a:lnTo>
                        <a:lnTo>
                          <a:pt x="0" y="0"/>
                        </a:lnTo>
                        <a:lnTo>
                          <a:pt x="2" y="13"/>
                        </a:lnTo>
                        <a:lnTo>
                          <a:pt x="8" y="27"/>
                        </a:lnTo>
                        <a:lnTo>
                          <a:pt x="16" y="38"/>
                        </a:lnTo>
                        <a:lnTo>
                          <a:pt x="30" y="52"/>
                        </a:lnTo>
                        <a:lnTo>
                          <a:pt x="50" y="65"/>
                        </a:lnTo>
                        <a:lnTo>
                          <a:pt x="77" y="85"/>
                        </a:lnTo>
                        <a:lnTo>
                          <a:pt x="104" y="118"/>
                        </a:lnTo>
                        <a:lnTo>
                          <a:pt x="104" y="135"/>
                        </a:lnTo>
                        <a:lnTo>
                          <a:pt x="105" y="145"/>
                        </a:lnTo>
                        <a:lnTo>
                          <a:pt x="112" y="151"/>
                        </a:lnTo>
                        <a:lnTo>
                          <a:pt x="121" y="153"/>
                        </a:lnTo>
                        <a:lnTo>
                          <a:pt x="125" y="147"/>
                        </a:lnTo>
                        <a:lnTo>
                          <a:pt x="129" y="137"/>
                        </a:lnTo>
                        <a:lnTo>
                          <a:pt x="128" y="126"/>
                        </a:lnTo>
                        <a:lnTo>
                          <a:pt x="128" y="116"/>
                        </a:lnTo>
                        <a:lnTo>
                          <a:pt x="129" y="102"/>
                        </a:lnTo>
                        <a:lnTo>
                          <a:pt x="133" y="94"/>
                        </a:lnTo>
                        <a:lnTo>
                          <a:pt x="140" y="90"/>
                        </a:lnTo>
                        <a:lnTo>
                          <a:pt x="148" y="90"/>
                        </a:lnTo>
                        <a:lnTo>
                          <a:pt x="159" y="96"/>
                        </a:lnTo>
                        <a:lnTo>
                          <a:pt x="167" y="109"/>
                        </a:lnTo>
                        <a:lnTo>
                          <a:pt x="170" y="121"/>
                        </a:lnTo>
                        <a:lnTo>
                          <a:pt x="171" y="137"/>
                        </a:lnTo>
                        <a:lnTo>
                          <a:pt x="170" y="152"/>
                        </a:lnTo>
                        <a:lnTo>
                          <a:pt x="168" y="171"/>
                        </a:lnTo>
                        <a:lnTo>
                          <a:pt x="158" y="205"/>
                        </a:lnTo>
                        <a:lnTo>
                          <a:pt x="112" y="256"/>
                        </a:lnTo>
                        <a:lnTo>
                          <a:pt x="110" y="275"/>
                        </a:lnTo>
                        <a:lnTo>
                          <a:pt x="113" y="317"/>
                        </a:lnTo>
                        <a:lnTo>
                          <a:pt x="114" y="343"/>
                        </a:lnTo>
                        <a:lnTo>
                          <a:pt x="107" y="356"/>
                        </a:lnTo>
                        <a:lnTo>
                          <a:pt x="101" y="369"/>
                        </a:lnTo>
                        <a:lnTo>
                          <a:pt x="98" y="379"/>
                        </a:lnTo>
                        <a:lnTo>
                          <a:pt x="96" y="395"/>
                        </a:lnTo>
                        <a:lnTo>
                          <a:pt x="100" y="407"/>
                        </a:lnTo>
                        <a:lnTo>
                          <a:pt x="110" y="420"/>
                        </a:lnTo>
                        <a:lnTo>
                          <a:pt x="125" y="428"/>
                        </a:lnTo>
                        <a:lnTo>
                          <a:pt x="140" y="427"/>
                        </a:lnTo>
                        <a:lnTo>
                          <a:pt x="149" y="420"/>
                        </a:lnTo>
                        <a:lnTo>
                          <a:pt x="148" y="407"/>
                        </a:lnTo>
                        <a:lnTo>
                          <a:pt x="140" y="392"/>
                        </a:lnTo>
                        <a:lnTo>
                          <a:pt x="133" y="373"/>
                        </a:lnTo>
                        <a:lnTo>
                          <a:pt x="150" y="389"/>
                        </a:lnTo>
                        <a:lnTo>
                          <a:pt x="164" y="393"/>
                        </a:lnTo>
                        <a:lnTo>
                          <a:pt x="182" y="396"/>
                        </a:lnTo>
                        <a:lnTo>
                          <a:pt x="203" y="397"/>
                        </a:lnTo>
                        <a:lnTo>
                          <a:pt x="190" y="389"/>
                        </a:lnTo>
                        <a:lnTo>
                          <a:pt x="167" y="373"/>
                        </a:lnTo>
                        <a:lnTo>
                          <a:pt x="150" y="364"/>
                        </a:lnTo>
                        <a:lnTo>
                          <a:pt x="139" y="349"/>
                        </a:lnTo>
                        <a:lnTo>
                          <a:pt x="136" y="332"/>
                        </a:lnTo>
                        <a:lnTo>
                          <a:pt x="141" y="324"/>
                        </a:lnTo>
                        <a:lnTo>
                          <a:pt x="158" y="340"/>
                        </a:lnTo>
                        <a:lnTo>
                          <a:pt x="172" y="346"/>
                        </a:lnTo>
                        <a:lnTo>
                          <a:pt x="150" y="324"/>
                        </a:lnTo>
                        <a:lnTo>
                          <a:pt x="145" y="307"/>
                        </a:lnTo>
                        <a:lnTo>
                          <a:pt x="157" y="313"/>
                        </a:lnTo>
                        <a:lnTo>
                          <a:pt x="177" y="333"/>
                        </a:lnTo>
                        <a:lnTo>
                          <a:pt x="191" y="338"/>
                        </a:lnTo>
                        <a:lnTo>
                          <a:pt x="186" y="330"/>
                        </a:lnTo>
                        <a:lnTo>
                          <a:pt x="169" y="306"/>
                        </a:lnTo>
                        <a:lnTo>
                          <a:pt x="165" y="296"/>
                        </a:lnTo>
                        <a:lnTo>
                          <a:pt x="160" y="282"/>
                        </a:lnTo>
                        <a:lnTo>
                          <a:pt x="161" y="269"/>
                        </a:lnTo>
                        <a:lnTo>
                          <a:pt x="160" y="252"/>
                        </a:lnTo>
                        <a:lnTo>
                          <a:pt x="167" y="229"/>
                        </a:lnTo>
                        <a:lnTo>
                          <a:pt x="180" y="260"/>
                        </a:lnTo>
                        <a:lnTo>
                          <a:pt x="196" y="270"/>
                        </a:lnTo>
                        <a:lnTo>
                          <a:pt x="185" y="255"/>
                        </a:lnTo>
                        <a:lnTo>
                          <a:pt x="175" y="222"/>
                        </a:lnTo>
                        <a:lnTo>
                          <a:pt x="189" y="234"/>
                        </a:lnTo>
                        <a:lnTo>
                          <a:pt x="205" y="245"/>
                        </a:lnTo>
                        <a:lnTo>
                          <a:pt x="195" y="223"/>
                        </a:lnTo>
                        <a:lnTo>
                          <a:pt x="188" y="199"/>
                        </a:lnTo>
                        <a:lnTo>
                          <a:pt x="181" y="176"/>
                        </a:lnTo>
                        <a:lnTo>
                          <a:pt x="177" y="162"/>
                        </a:lnTo>
                        <a:lnTo>
                          <a:pt x="177" y="125"/>
                        </a:lnTo>
                        <a:lnTo>
                          <a:pt x="175" y="97"/>
                        </a:lnTo>
                        <a:lnTo>
                          <a:pt x="171" y="82"/>
                        </a:lnTo>
                        <a:lnTo>
                          <a:pt x="156" y="74"/>
                        </a:lnTo>
                        <a:lnTo>
                          <a:pt x="136" y="75"/>
                        </a:lnTo>
                        <a:lnTo>
                          <a:pt x="118" y="63"/>
                        </a:lnTo>
                        <a:lnTo>
                          <a:pt x="97" y="45"/>
                        </a:lnTo>
                        <a:lnTo>
                          <a:pt x="109" y="62"/>
                        </a:lnTo>
                        <a:lnTo>
                          <a:pt x="122" y="82"/>
                        </a:lnTo>
                        <a:lnTo>
                          <a:pt x="87" y="49"/>
                        </a:lnTo>
                        <a:lnTo>
                          <a:pt x="99" y="75"/>
                        </a:lnTo>
                        <a:lnTo>
                          <a:pt x="79" y="62"/>
                        </a:lnTo>
                        <a:lnTo>
                          <a:pt x="95" y="85"/>
                        </a:lnTo>
                        <a:lnTo>
                          <a:pt x="74" y="72"/>
                        </a:lnTo>
                        <a:lnTo>
                          <a:pt x="61" y="53"/>
                        </a:lnTo>
                        <a:lnTo>
                          <a:pt x="46" y="34"/>
                        </a:lnTo>
                        <a:lnTo>
                          <a:pt x="30" y="11"/>
                        </a:lnTo>
                        <a:lnTo>
                          <a:pt x="36" y="32"/>
                        </a:lnTo>
                        <a:close/>
                      </a:path>
                    </a:pathLst>
                  </a:custGeom>
                  <a:solidFill>
                    <a:srgbClr val="5F3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14" name="Group 1055"/>
                <p:cNvGrpSpPr>
                  <a:grpSpLocks/>
                </p:cNvGrpSpPr>
                <p:nvPr/>
              </p:nvGrpSpPr>
              <p:grpSpPr bwMode="auto">
                <a:xfrm>
                  <a:off x="3635" y="1513"/>
                  <a:ext cx="176" cy="215"/>
                  <a:chOff x="3635" y="1513"/>
                  <a:chExt cx="176" cy="215"/>
                </a:xfrm>
              </p:grpSpPr>
              <p:grpSp>
                <p:nvGrpSpPr>
                  <p:cNvPr id="15" name="Group 1056"/>
                  <p:cNvGrpSpPr>
                    <a:grpSpLocks/>
                  </p:cNvGrpSpPr>
                  <p:nvPr/>
                </p:nvGrpSpPr>
                <p:grpSpPr bwMode="auto">
                  <a:xfrm>
                    <a:off x="3650" y="1527"/>
                    <a:ext cx="110" cy="152"/>
                    <a:chOff x="3650" y="1527"/>
                    <a:chExt cx="110" cy="152"/>
                  </a:xfrm>
                </p:grpSpPr>
                <p:sp>
                  <p:nvSpPr>
                    <p:cNvPr id="80" name="Freeform 1057"/>
                    <p:cNvSpPr>
                      <a:spLocks/>
                    </p:cNvSpPr>
                    <p:nvPr/>
                  </p:nvSpPr>
                  <p:spPr bwMode="auto">
                    <a:xfrm>
                      <a:off x="3650" y="1532"/>
                      <a:ext cx="38" cy="83"/>
                    </a:xfrm>
                    <a:custGeom>
                      <a:avLst/>
                      <a:gdLst>
                        <a:gd name="T0" fmla="*/ 23 w 38"/>
                        <a:gd name="T1" fmla="*/ 0 h 83"/>
                        <a:gd name="T2" fmla="*/ 24 w 38"/>
                        <a:gd name="T3" fmla="*/ 8 h 83"/>
                        <a:gd name="T4" fmla="*/ 20 w 38"/>
                        <a:gd name="T5" fmla="*/ 15 h 83"/>
                        <a:gd name="T6" fmla="*/ 16 w 38"/>
                        <a:gd name="T7" fmla="*/ 18 h 83"/>
                        <a:gd name="T8" fmla="*/ 0 w 38"/>
                        <a:gd name="T9" fmla="*/ 20 h 83"/>
                        <a:gd name="T10" fmla="*/ 16 w 38"/>
                        <a:gd name="T11" fmla="*/ 22 h 83"/>
                        <a:gd name="T12" fmla="*/ 26 w 38"/>
                        <a:gd name="T13" fmla="*/ 24 h 83"/>
                        <a:gd name="T14" fmla="*/ 32 w 38"/>
                        <a:gd name="T15" fmla="*/ 30 h 83"/>
                        <a:gd name="T16" fmla="*/ 34 w 38"/>
                        <a:gd name="T17" fmla="*/ 38 h 83"/>
                        <a:gd name="T18" fmla="*/ 37 w 38"/>
                        <a:gd name="T19" fmla="*/ 52 h 83"/>
                        <a:gd name="T20" fmla="*/ 35 w 38"/>
                        <a:gd name="T21" fmla="*/ 83 h 83"/>
                        <a:gd name="T22" fmla="*/ 38 w 38"/>
                        <a:gd name="T23" fmla="*/ 46 h 83"/>
                        <a:gd name="T24" fmla="*/ 37 w 38"/>
                        <a:gd name="T25" fmla="*/ 30 h 83"/>
                        <a:gd name="T26" fmla="*/ 37 w 38"/>
                        <a:gd name="T27" fmla="*/ 14 h 83"/>
                        <a:gd name="T28" fmla="*/ 35 w 38"/>
                        <a:gd name="T29" fmla="*/ 5 h 83"/>
                        <a:gd name="T30" fmla="*/ 23 w 38"/>
                        <a:gd name="T31" fmla="*/ 0 h 83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w 38"/>
                        <a:gd name="T49" fmla="*/ 0 h 83"/>
                        <a:gd name="T50" fmla="*/ 38 w 38"/>
                        <a:gd name="T51" fmla="*/ 83 h 83"/>
                      </a:gdLst>
                      <a:ahLst/>
                      <a:cxnLst>
                        <a:cxn ang="T32">
                          <a:pos x="T0" y="T1"/>
                        </a:cxn>
                        <a:cxn ang="T33">
                          <a:pos x="T2" y="T3"/>
                        </a:cxn>
                        <a:cxn ang="T34">
                          <a:pos x="T4" y="T5"/>
                        </a:cxn>
                        <a:cxn ang="T35">
                          <a:pos x="T6" y="T7"/>
                        </a:cxn>
                        <a:cxn ang="T36">
                          <a:pos x="T8" y="T9"/>
                        </a:cxn>
                        <a:cxn ang="T37">
                          <a:pos x="T10" y="T11"/>
                        </a:cxn>
                        <a:cxn ang="T38">
                          <a:pos x="T12" y="T13"/>
                        </a:cxn>
                        <a:cxn ang="T39">
                          <a:pos x="T14" y="T15"/>
                        </a:cxn>
                        <a:cxn ang="T40">
                          <a:pos x="T16" y="T17"/>
                        </a:cxn>
                        <a:cxn ang="T41">
                          <a:pos x="T18" y="T19"/>
                        </a:cxn>
                        <a:cxn ang="T42">
                          <a:pos x="T20" y="T21"/>
                        </a:cxn>
                        <a:cxn ang="T43">
                          <a:pos x="T22" y="T23"/>
                        </a:cxn>
                        <a:cxn ang="T44">
                          <a:pos x="T24" y="T25"/>
                        </a:cxn>
                        <a:cxn ang="T45">
                          <a:pos x="T26" y="T27"/>
                        </a:cxn>
                        <a:cxn ang="T46">
                          <a:pos x="T28" y="T29"/>
                        </a:cxn>
                        <a:cxn ang="T47">
                          <a:pos x="T30" y="T31"/>
                        </a:cxn>
                      </a:cxnLst>
                      <a:rect l="T48" t="T49" r="T50" b="T51"/>
                      <a:pathLst>
                        <a:path w="38" h="83">
                          <a:moveTo>
                            <a:pt x="23" y="0"/>
                          </a:moveTo>
                          <a:lnTo>
                            <a:pt x="24" y="8"/>
                          </a:lnTo>
                          <a:lnTo>
                            <a:pt x="20" y="15"/>
                          </a:lnTo>
                          <a:lnTo>
                            <a:pt x="16" y="18"/>
                          </a:lnTo>
                          <a:lnTo>
                            <a:pt x="0" y="20"/>
                          </a:lnTo>
                          <a:lnTo>
                            <a:pt x="16" y="22"/>
                          </a:lnTo>
                          <a:lnTo>
                            <a:pt x="26" y="24"/>
                          </a:lnTo>
                          <a:lnTo>
                            <a:pt x="32" y="30"/>
                          </a:lnTo>
                          <a:lnTo>
                            <a:pt x="34" y="38"/>
                          </a:lnTo>
                          <a:lnTo>
                            <a:pt x="37" y="52"/>
                          </a:lnTo>
                          <a:lnTo>
                            <a:pt x="35" y="83"/>
                          </a:lnTo>
                          <a:lnTo>
                            <a:pt x="38" y="46"/>
                          </a:lnTo>
                          <a:lnTo>
                            <a:pt x="37" y="30"/>
                          </a:lnTo>
                          <a:lnTo>
                            <a:pt x="37" y="14"/>
                          </a:lnTo>
                          <a:lnTo>
                            <a:pt x="35" y="5"/>
                          </a:lnTo>
                          <a:lnTo>
                            <a:pt x="23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1" name="Freeform 1058"/>
                    <p:cNvSpPr>
                      <a:spLocks/>
                    </p:cNvSpPr>
                    <p:nvPr/>
                  </p:nvSpPr>
                  <p:spPr bwMode="auto">
                    <a:xfrm>
                      <a:off x="3682" y="1646"/>
                      <a:ext cx="46" cy="33"/>
                    </a:xfrm>
                    <a:custGeom>
                      <a:avLst/>
                      <a:gdLst>
                        <a:gd name="T0" fmla="*/ 0 w 46"/>
                        <a:gd name="T1" fmla="*/ 0 h 33"/>
                        <a:gd name="T2" fmla="*/ 4 w 46"/>
                        <a:gd name="T3" fmla="*/ 3 h 33"/>
                        <a:gd name="T4" fmla="*/ 12 w 46"/>
                        <a:gd name="T5" fmla="*/ 5 h 33"/>
                        <a:gd name="T6" fmla="*/ 17 w 46"/>
                        <a:gd name="T7" fmla="*/ 5 h 33"/>
                        <a:gd name="T8" fmla="*/ 26 w 46"/>
                        <a:gd name="T9" fmla="*/ 4 h 33"/>
                        <a:gd name="T10" fmla="*/ 32 w 46"/>
                        <a:gd name="T11" fmla="*/ 2 h 33"/>
                        <a:gd name="T12" fmla="*/ 39 w 46"/>
                        <a:gd name="T13" fmla="*/ 3 h 33"/>
                        <a:gd name="T14" fmla="*/ 46 w 46"/>
                        <a:gd name="T15" fmla="*/ 9 h 33"/>
                        <a:gd name="T16" fmla="*/ 35 w 46"/>
                        <a:gd name="T17" fmla="*/ 10 h 33"/>
                        <a:gd name="T18" fmla="*/ 31 w 46"/>
                        <a:gd name="T19" fmla="*/ 11 h 33"/>
                        <a:gd name="T20" fmla="*/ 29 w 46"/>
                        <a:gd name="T21" fmla="*/ 18 h 33"/>
                        <a:gd name="T22" fmla="*/ 27 w 46"/>
                        <a:gd name="T23" fmla="*/ 33 h 33"/>
                        <a:gd name="T24" fmla="*/ 26 w 46"/>
                        <a:gd name="T25" fmla="*/ 18 h 33"/>
                        <a:gd name="T26" fmla="*/ 25 w 46"/>
                        <a:gd name="T27" fmla="*/ 10 h 33"/>
                        <a:gd name="T28" fmla="*/ 16 w 46"/>
                        <a:gd name="T29" fmla="*/ 12 h 33"/>
                        <a:gd name="T30" fmla="*/ 8 w 46"/>
                        <a:gd name="T31" fmla="*/ 11 h 33"/>
                        <a:gd name="T32" fmla="*/ 3 w 46"/>
                        <a:gd name="T33" fmla="*/ 5 h 33"/>
                        <a:gd name="T34" fmla="*/ 0 w 46"/>
                        <a:gd name="T35" fmla="*/ 0 h 33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60000 65536"/>
                        <a:gd name="T43" fmla="*/ 0 60000 65536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w 46"/>
                        <a:gd name="T55" fmla="*/ 0 h 33"/>
                        <a:gd name="T56" fmla="*/ 46 w 46"/>
                        <a:gd name="T57" fmla="*/ 33 h 33"/>
                      </a:gdLst>
                      <a:ahLst/>
                      <a:cxnLst>
                        <a:cxn ang="T36">
                          <a:pos x="T0" y="T1"/>
                        </a:cxn>
                        <a:cxn ang="T37">
                          <a:pos x="T2" y="T3"/>
                        </a:cxn>
                        <a:cxn ang="T38">
                          <a:pos x="T4" y="T5"/>
                        </a:cxn>
                        <a:cxn ang="T39">
                          <a:pos x="T6" y="T7"/>
                        </a:cxn>
                        <a:cxn ang="T40">
                          <a:pos x="T8" y="T9"/>
                        </a:cxn>
                        <a:cxn ang="T41">
                          <a:pos x="T10" y="T11"/>
                        </a:cxn>
                        <a:cxn ang="T42">
                          <a:pos x="T12" y="T13"/>
                        </a:cxn>
                        <a:cxn ang="T43">
                          <a:pos x="T14" y="T15"/>
                        </a:cxn>
                        <a:cxn ang="T44">
                          <a:pos x="T16" y="T17"/>
                        </a:cxn>
                        <a:cxn ang="T45">
                          <a:pos x="T18" y="T19"/>
                        </a:cxn>
                        <a:cxn ang="T46">
                          <a:pos x="T20" y="T21"/>
                        </a:cxn>
                        <a:cxn ang="T47">
                          <a:pos x="T22" y="T23"/>
                        </a:cxn>
                        <a:cxn ang="T48">
                          <a:pos x="T24" y="T25"/>
                        </a:cxn>
                        <a:cxn ang="T49">
                          <a:pos x="T26" y="T27"/>
                        </a:cxn>
                        <a:cxn ang="T50">
                          <a:pos x="T28" y="T29"/>
                        </a:cxn>
                        <a:cxn ang="T51">
                          <a:pos x="T30" y="T31"/>
                        </a:cxn>
                        <a:cxn ang="T52">
                          <a:pos x="T32" y="T33"/>
                        </a:cxn>
                        <a:cxn ang="T53">
                          <a:pos x="T34" y="T35"/>
                        </a:cxn>
                      </a:cxnLst>
                      <a:rect l="T54" t="T55" r="T56" b="T57"/>
                      <a:pathLst>
                        <a:path w="46" h="33">
                          <a:moveTo>
                            <a:pt x="0" y="0"/>
                          </a:moveTo>
                          <a:lnTo>
                            <a:pt x="4" y="3"/>
                          </a:lnTo>
                          <a:lnTo>
                            <a:pt x="12" y="5"/>
                          </a:lnTo>
                          <a:lnTo>
                            <a:pt x="17" y="5"/>
                          </a:lnTo>
                          <a:lnTo>
                            <a:pt x="26" y="4"/>
                          </a:lnTo>
                          <a:lnTo>
                            <a:pt x="32" y="2"/>
                          </a:lnTo>
                          <a:lnTo>
                            <a:pt x="39" y="3"/>
                          </a:lnTo>
                          <a:lnTo>
                            <a:pt x="46" y="9"/>
                          </a:lnTo>
                          <a:lnTo>
                            <a:pt x="35" y="10"/>
                          </a:lnTo>
                          <a:lnTo>
                            <a:pt x="31" y="11"/>
                          </a:lnTo>
                          <a:lnTo>
                            <a:pt x="29" y="18"/>
                          </a:lnTo>
                          <a:lnTo>
                            <a:pt x="27" y="33"/>
                          </a:lnTo>
                          <a:lnTo>
                            <a:pt x="26" y="18"/>
                          </a:lnTo>
                          <a:lnTo>
                            <a:pt x="25" y="10"/>
                          </a:lnTo>
                          <a:lnTo>
                            <a:pt x="16" y="12"/>
                          </a:lnTo>
                          <a:lnTo>
                            <a:pt x="8" y="11"/>
                          </a:lnTo>
                          <a:lnTo>
                            <a:pt x="3" y="5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82" name="Freeform 1059"/>
                    <p:cNvSpPr>
                      <a:spLocks/>
                    </p:cNvSpPr>
                    <p:nvPr/>
                  </p:nvSpPr>
                  <p:spPr bwMode="auto">
                    <a:xfrm>
                      <a:off x="3737" y="1527"/>
                      <a:ext cx="23" cy="24"/>
                    </a:xfrm>
                    <a:custGeom>
                      <a:avLst/>
                      <a:gdLst>
                        <a:gd name="T0" fmla="*/ 12 w 23"/>
                        <a:gd name="T1" fmla="*/ 0 h 24"/>
                        <a:gd name="T2" fmla="*/ 10 w 23"/>
                        <a:gd name="T3" fmla="*/ 4 h 24"/>
                        <a:gd name="T4" fmla="*/ 10 w 23"/>
                        <a:gd name="T5" fmla="*/ 10 h 24"/>
                        <a:gd name="T6" fmla="*/ 12 w 23"/>
                        <a:gd name="T7" fmla="*/ 14 h 24"/>
                        <a:gd name="T8" fmla="*/ 23 w 23"/>
                        <a:gd name="T9" fmla="*/ 24 h 24"/>
                        <a:gd name="T10" fmla="*/ 10 w 23"/>
                        <a:gd name="T11" fmla="*/ 24 h 24"/>
                        <a:gd name="T12" fmla="*/ 3 w 23"/>
                        <a:gd name="T13" fmla="*/ 17 h 24"/>
                        <a:gd name="T14" fmla="*/ 1 w 23"/>
                        <a:gd name="T15" fmla="*/ 13 h 24"/>
                        <a:gd name="T16" fmla="*/ 0 w 23"/>
                        <a:gd name="T17" fmla="*/ 4 h 24"/>
                        <a:gd name="T18" fmla="*/ 12 w 23"/>
                        <a:gd name="T19" fmla="*/ 0 h 24"/>
                        <a:gd name="T20" fmla="*/ 0 60000 65536"/>
                        <a:gd name="T21" fmla="*/ 0 60000 65536"/>
                        <a:gd name="T22" fmla="*/ 0 60000 65536"/>
                        <a:gd name="T23" fmla="*/ 0 60000 65536"/>
                        <a:gd name="T24" fmla="*/ 0 60000 65536"/>
                        <a:gd name="T25" fmla="*/ 0 60000 65536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w 23"/>
                        <a:gd name="T31" fmla="*/ 0 h 24"/>
                        <a:gd name="T32" fmla="*/ 23 w 23"/>
                        <a:gd name="T33" fmla="*/ 24 h 24"/>
                      </a:gdLst>
                      <a:ahLst/>
                      <a:cxnLst>
                        <a:cxn ang="T20">
                          <a:pos x="T0" y="T1"/>
                        </a:cxn>
                        <a:cxn ang="T21">
                          <a:pos x="T2" y="T3"/>
                        </a:cxn>
                        <a:cxn ang="T22">
                          <a:pos x="T4" y="T5"/>
                        </a:cxn>
                        <a:cxn ang="T23">
                          <a:pos x="T6" y="T7"/>
                        </a:cxn>
                        <a:cxn ang="T24">
                          <a:pos x="T8" y="T9"/>
                        </a:cxn>
                        <a:cxn ang="T25">
                          <a:pos x="T10" y="T11"/>
                        </a:cxn>
                        <a:cxn ang="T26">
                          <a:pos x="T12" y="T13"/>
                        </a:cxn>
                        <a:cxn ang="T27">
                          <a:pos x="T14" y="T15"/>
                        </a:cxn>
                        <a:cxn ang="T28">
                          <a:pos x="T16" y="T17"/>
                        </a:cxn>
                        <a:cxn ang="T29">
                          <a:pos x="T18" y="T19"/>
                        </a:cxn>
                      </a:cxnLst>
                      <a:rect l="T30" t="T31" r="T32" b="T33"/>
                      <a:pathLst>
                        <a:path w="23" h="24">
                          <a:moveTo>
                            <a:pt x="12" y="0"/>
                          </a:moveTo>
                          <a:lnTo>
                            <a:pt x="10" y="4"/>
                          </a:lnTo>
                          <a:lnTo>
                            <a:pt x="10" y="10"/>
                          </a:lnTo>
                          <a:lnTo>
                            <a:pt x="12" y="14"/>
                          </a:lnTo>
                          <a:lnTo>
                            <a:pt x="23" y="24"/>
                          </a:lnTo>
                          <a:lnTo>
                            <a:pt x="10" y="24"/>
                          </a:lnTo>
                          <a:lnTo>
                            <a:pt x="3" y="17"/>
                          </a:lnTo>
                          <a:lnTo>
                            <a:pt x="1" y="13"/>
                          </a:lnTo>
                          <a:lnTo>
                            <a:pt x="0" y="4"/>
                          </a:lnTo>
                          <a:lnTo>
                            <a:pt x="12" y="0"/>
                          </a:lnTo>
                          <a:close/>
                        </a:path>
                      </a:pathLst>
                    </a:custGeom>
                    <a:solidFill>
                      <a:srgbClr val="FF7F7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16" name="Group 1060"/>
                  <p:cNvGrpSpPr>
                    <a:grpSpLocks/>
                  </p:cNvGrpSpPr>
                  <p:nvPr/>
                </p:nvGrpSpPr>
                <p:grpSpPr bwMode="auto">
                  <a:xfrm>
                    <a:off x="3635" y="1513"/>
                    <a:ext cx="176" cy="67"/>
                    <a:chOff x="3635" y="1513"/>
                    <a:chExt cx="176" cy="67"/>
                  </a:xfrm>
                </p:grpSpPr>
                <p:grpSp>
                  <p:nvGrpSpPr>
                    <p:cNvPr id="17" name="Group 1061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42" y="1513"/>
                      <a:ext cx="164" cy="28"/>
                      <a:chOff x="3642" y="1513"/>
                      <a:chExt cx="164" cy="28"/>
                    </a:xfrm>
                  </p:grpSpPr>
                  <p:sp>
                    <p:nvSpPr>
                      <p:cNvPr id="78" name="Freeform 1062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718" y="1516"/>
                        <a:ext cx="88" cy="23"/>
                      </a:xfrm>
                      <a:custGeom>
                        <a:avLst/>
                        <a:gdLst>
                          <a:gd name="T0" fmla="*/ 0 w 88"/>
                          <a:gd name="T1" fmla="*/ 15 h 23"/>
                          <a:gd name="T2" fmla="*/ 6 w 88"/>
                          <a:gd name="T3" fmla="*/ 9 h 23"/>
                          <a:gd name="T4" fmla="*/ 14 w 88"/>
                          <a:gd name="T5" fmla="*/ 4 h 23"/>
                          <a:gd name="T6" fmla="*/ 24 w 88"/>
                          <a:gd name="T7" fmla="*/ 1 h 23"/>
                          <a:gd name="T8" fmla="*/ 34 w 88"/>
                          <a:gd name="T9" fmla="*/ 0 h 23"/>
                          <a:gd name="T10" fmla="*/ 44 w 88"/>
                          <a:gd name="T11" fmla="*/ 0 h 23"/>
                          <a:gd name="T12" fmla="*/ 57 w 88"/>
                          <a:gd name="T13" fmla="*/ 2 h 23"/>
                          <a:gd name="T14" fmla="*/ 70 w 88"/>
                          <a:gd name="T15" fmla="*/ 7 h 23"/>
                          <a:gd name="T16" fmla="*/ 88 w 88"/>
                          <a:gd name="T17" fmla="*/ 12 h 23"/>
                          <a:gd name="T18" fmla="*/ 74 w 88"/>
                          <a:gd name="T19" fmla="*/ 12 h 23"/>
                          <a:gd name="T20" fmla="*/ 59 w 88"/>
                          <a:gd name="T21" fmla="*/ 11 h 23"/>
                          <a:gd name="T22" fmla="*/ 47 w 88"/>
                          <a:gd name="T23" fmla="*/ 10 h 23"/>
                          <a:gd name="T24" fmla="*/ 38 w 88"/>
                          <a:gd name="T25" fmla="*/ 12 h 23"/>
                          <a:gd name="T26" fmla="*/ 30 w 88"/>
                          <a:gd name="T27" fmla="*/ 15 h 23"/>
                          <a:gd name="T28" fmla="*/ 23 w 88"/>
                          <a:gd name="T29" fmla="*/ 20 h 23"/>
                          <a:gd name="T30" fmla="*/ 17 w 88"/>
                          <a:gd name="T31" fmla="*/ 23 h 23"/>
                          <a:gd name="T32" fmla="*/ 10 w 88"/>
                          <a:gd name="T33" fmla="*/ 23 h 23"/>
                          <a:gd name="T34" fmla="*/ 3 w 88"/>
                          <a:gd name="T35" fmla="*/ 21 h 23"/>
                          <a:gd name="T36" fmla="*/ 0 w 88"/>
                          <a:gd name="T37" fmla="*/ 15 h 23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w 88"/>
                          <a:gd name="T58" fmla="*/ 0 h 23"/>
                          <a:gd name="T59" fmla="*/ 88 w 88"/>
                          <a:gd name="T60" fmla="*/ 23 h 23"/>
                        </a:gdLst>
                        <a:ahLst/>
                        <a:cxnLst>
                          <a:cxn ang="T38">
                            <a:pos x="T0" y="T1"/>
                          </a:cxn>
                          <a:cxn ang="T39">
                            <a:pos x="T2" y="T3"/>
                          </a:cxn>
                          <a:cxn ang="T40">
                            <a:pos x="T4" y="T5"/>
                          </a:cxn>
                          <a:cxn ang="T41">
                            <a:pos x="T6" y="T7"/>
                          </a:cxn>
                          <a:cxn ang="T42">
                            <a:pos x="T8" y="T9"/>
                          </a:cxn>
                          <a:cxn ang="T43">
                            <a:pos x="T10" y="T11"/>
                          </a:cxn>
                          <a:cxn ang="T44">
                            <a:pos x="T12" y="T13"/>
                          </a:cxn>
                          <a:cxn ang="T45">
                            <a:pos x="T14" y="T15"/>
                          </a:cxn>
                          <a:cxn ang="T46">
                            <a:pos x="T16" y="T17"/>
                          </a:cxn>
                          <a:cxn ang="T47">
                            <a:pos x="T18" y="T19"/>
                          </a:cxn>
                          <a:cxn ang="T48">
                            <a:pos x="T20" y="T21"/>
                          </a:cxn>
                          <a:cxn ang="T49">
                            <a:pos x="T22" y="T23"/>
                          </a:cxn>
                          <a:cxn ang="T50">
                            <a:pos x="T24" y="T25"/>
                          </a:cxn>
                          <a:cxn ang="T51">
                            <a:pos x="T26" y="T27"/>
                          </a:cxn>
                          <a:cxn ang="T52">
                            <a:pos x="T28" y="T29"/>
                          </a:cxn>
                          <a:cxn ang="T53">
                            <a:pos x="T30" y="T31"/>
                          </a:cxn>
                          <a:cxn ang="T54">
                            <a:pos x="T32" y="T33"/>
                          </a:cxn>
                          <a:cxn ang="T55">
                            <a:pos x="T34" y="T35"/>
                          </a:cxn>
                          <a:cxn ang="T56">
                            <a:pos x="T36" y="T37"/>
                          </a:cxn>
                        </a:cxnLst>
                        <a:rect l="T57" t="T58" r="T59" b="T60"/>
                        <a:pathLst>
                          <a:path w="88" h="23">
                            <a:moveTo>
                              <a:pt x="0" y="15"/>
                            </a:moveTo>
                            <a:lnTo>
                              <a:pt x="6" y="9"/>
                            </a:lnTo>
                            <a:lnTo>
                              <a:pt x="14" y="4"/>
                            </a:lnTo>
                            <a:lnTo>
                              <a:pt x="24" y="1"/>
                            </a:lnTo>
                            <a:lnTo>
                              <a:pt x="34" y="0"/>
                            </a:lnTo>
                            <a:lnTo>
                              <a:pt x="44" y="0"/>
                            </a:lnTo>
                            <a:lnTo>
                              <a:pt x="57" y="2"/>
                            </a:lnTo>
                            <a:lnTo>
                              <a:pt x="70" y="7"/>
                            </a:lnTo>
                            <a:lnTo>
                              <a:pt x="88" y="12"/>
                            </a:lnTo>
                            <a:lnTo>
                              <a:pt x="74" y="12"/>
                            </a:lnTo>
                            <a:lnTo>
                              <a:pt x="59" y="11"/>
                            </a:lnTo>
                            <a:lnTo>
                              <a:pt x="47" y="10"/>
                            </a:lnTo>
                            <a:lnTo>
                              <a:pt x="38" y="12"/>
                            </a:lnTo>
                            <a:lnTo>
                              <a:pt x="30" y="15"/>
                            </a:lnTo>
                            <a:lnTo>
                              <a:pt x="23" y="20"/>
                            </a:lnTo>
                            <a:lnTo>
                              <a:pt x="17" y="23"/>
                            </a:lnTo>
                            <a:lnTo>
                              <a:pt x="10" y="23"/>
                            </a:lnTo>
                            <a:lnTo>
                              <a:pt x="3" y="21"/>
                            </a:lnTo>
                            <a:lnTo>
                              <a:pt x="0" y="15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9" name="Freeform 1063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42" y="1513"/>
                        <a:ext cx="44" cy="28"/>
                      </a:xfrm>
                      <a:custGeom>
                        <a:avLst/>
                        <a:gdLst>
                          <a:gd name="T0" fmla="*/ 0 w 44"/>
                          <a:gd name="T1" fmla="*/ 0 h 28"/>
                          <a:gd name="T2" fmla="*/ 0 w 44"/>
                          <a:gd name="T3" fmla="*/ 4 h 28"/>
                          <a:gd name="T4" fmla="*/ 10 w 44"/>
                          <a:gd name="T5" fmla="*/ 6 h 28"/>
                          <a:gd name="T6" fmla="*/ 18 w 44"/>
                          <a:gd name="T7" fmla="*/ 13 h 28"/>
                          <a:gd name="T8" fmla="*/ 23 w 44"/>
                          <a:gd name="T9" fmla="*/ 19 h 28"/>
                          <a:gd name="T10" fmla="*/ 28 w 44"/>
                          <a:gd name="T11" fmla="*/ 25 h 28"/>
                          <a:gd name="T12" fmla="*/ 35 w 44"/>
                          <a:gd name="T13" fmla="*/ 28 h 28"/>
                          <a:gd name="T14" fmla="*/ 42 w 44"/>
                          <a:gd name="T15" fmla="*/ 27 h 28"/>
                          <a:gd name="T16" fmla="*/ 44 w 44"/>
                          <a:gd name="T17" fmla="*/ 20 h 28"/>
                          <a:gd name="T18" fmla="*/ 41 w 44"/>
                          <a:gd name="T19" fmla="*/ 15 h 28"/>
                          <a:gd name="T20" fmla="*/ 32 w 44"/>
                          <a:gd name="T21" fmla="*/ 10 h 28"/>
                          <a:gd name="T22" fmla="*/ 27 w 44"/>
                          <a:gd name="T23" fmla="*/ 6 h 28"/>
                          <a:gd name="T24" fmla="*/ 18 w 44"/>
                          <a:gd name="T25" fmla="*/ 3 h 28"/>
                          <a:gd name="T26" fmla="*/ 0 w 44"/>
                          <a:gd name="T27" fmla="*/ 0 h 28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60000 65536"/>
                          <a:gd name="T40" fmla="*/ 0 60000 65536"/>
                          <a:gd name="T41" fmla="*/ 0 60000 65536"/>
                          <a:gd name="T42" fmla="*/ 0 w 44"/>
                          <a:gd name="T43" fmla="*/ 0 h 28"/>
                          <a:gd name="T44" fmla="*/ 44 w 44"/>
                          <a:gd name="T45" fmla="*/ 28 h 28"/>
                        </a:gdLst>
                        <a:ahLst/>
                        <a:cxnLst>
                          <a:cxn ang="T28">
                            <a:pos x="T0" y="T1"/>
                          </a:cxn>
                          <a:cxn ang="T29">
                            <a:pos x="T2" y="T3"/>
                          </a:cxn>
                          <a:cxn ang="T30">
                            <a:pos x="T4" y="T5"/>
                          </a:cxn>
                          <a:cxn ang="T31">
                            <a:pos x="T6" y="T7"/>
                          </a:cxn>
                          <a:cxn ang="T32">
                            <a:pos x="T8" y="T9"/>
                          </a:cxn>
                          <a:cxn ang="T33">
                            <a:pos x="T10" y="T11"/>
                          </a:cxn>
                          <a:cxn ang="T34">
                            <a:pos x="T12" y="T13"/>
                          </a:cxn>
                          <a:cxn ang="T35">
                            <a:pos x="T14" y="T15"/>
                          </a:cxn>
                          <a:cxn ang="T36">
                            <a:pos x="T16" y="T17"/>
                          </a:cxn>
                          <a:cxn ang="T37">
                            <a:pos x="T18" y="T19"/>
                          </a:cxn>
                          <a:cxn ang="T38">
                            <a:pos x="T20" y="T21"/>
                          </a:cxn>
                          <a:cxn ang="T39">
                            <a:pos x="T22" y="T23"/>
                          </a:cxn>
                          <a:cxn ang="T40">
                            <a:pos x="T24" y="T25"/>
                          </a:cxn>
                          <a:cxn ang="T41">
                            <a:pos x="T26" y="T27"/>
                          </a:cxn>
                        </a:cxnLst>
                        <a:rect l="T42" t="T43" r="T44" b="T45"/>
                        <a:pathLst>
                          <a:path w="44" h="28">
                            <a:moveTo>
                              <a:pt x="0" y="0"/>
                            </a:moveTo>
                            <a:lnTo>
                              <a:pt x="0" y="4"/>
                            </a:lnTo>
                            <a:lnTo>
                              <a:pt x="10" y="6"/>
                            </a:lnTo>
                            <a:lnTo>
                              <a:pt x="18" y="13"/>
                            </a:lnTo>
                            <a:lnTo>
                              <a:pt x="23" y="19"/>
                            </a:lnTo>
                            <a:lnTo>
                              <a:pt x="28" y="25"/>
                            </a:lnTo>
                            <a:lnTo>
                              <a:pt x="35" y="28"/>
                            </a:lnTo>
                            <a:lnTo>
                              <a:pt x="42" y="27"/>
                            </a:lnTo>
                            <a:lnTo>
                              <a:pt x="44" y="20"/>
                            </a:lnTo>
                            <a:lnTo>
                              <a:pt x="41" y="15"/>
                            </a:lnTo>
                            <a:lnTo>
                              <a:pt x="32" y="10"/>
                            </a:lnTo>
                            <a:lnTo>
                              <a:pt x="27" y="6"/>
                            </a:lnTo>
                            <a:lnTo>
                              <a:pt x="18" y="3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66" name="Freeform 1064"/>
                    <p:cNvSpPr>
                      <a:spLocks/>
                    </p:cNvSpPr>
                    <p:nvPr/>
                  </p:nvSpPr>
                  <p:spPr bwMode="auto">
                    <a:xfrm>
                      <a:off x="3736" y="1549"/>
                      <a:ext cx="63" cy="21"/>
                    </a:xfrm>
                    <a:custGeom>
                      <a:avLst/>
                      <a:gdLst>
                        <a:gd name="T0" fmla="*/ 0 w 63"/>
                        <a:gd name="T1" fmla="*/ 6 h 21"/>
                        <a:gd name="T2" fmla="*/ 3 w 63"/>
                        <a:gd name="T3" fmla="*/ 14 h 21"/>
                        <a:gd name="T4" fmla="*/ 4 w 63"/>
                        <a:gd name="T5" fmla="*/ 17 h 21"/>
                        <a:gd name="T6" fmla="*/ 7 w 63"/>
                        <a:gd name="T7" fmla="*/ 19 h 21"/>
                        <a:gd name="T8" fmla="*/ 17 w 63"/>
                        <a:gd name="T9" fmla="*/ 21 h 21"/>
                        <a:gd name="T10" fmla="*/ 29 w 63"/>
                        <a:gd name="T11" fmla="*/ 21 h 21"/>
                        <a:gd name="T12" fmla="*/ 38 w 63"/>
                        <a:gd name="T13" fmla="*/ 19 h 21"/>
                        <a:gd name="T14" fmla="*/ 48 w 63"/>
                        <a:gd name="T15" fmla="*/ 15 h 21"/>
                        <a:gd name="T16" fmla="*/ 63 w 63"/>
                        <a:gd name="T17" fmla="*/ 6 h 21"/>
                        <a:gd name="T18" fmla="*/ 40 w 63"/>
                        <a:gd name="T19" fmla="*/ 4 h 21"/>
                        <a:gd name="T20" fmla="*/ 21 w 63"/>
                        <a:gd name="T21" fmla="*/ 1 h 21"/>
                        <a:gd name="T22" fmla="*/ 10 w 63"/>
                        <a:gd name="T23" fmla="*/ 0 h 21"/>
                        <a:gd name="T24" fmla="*/ 0 w 63"/>
                        <a:gd name="T25" fmla="*/ 6 h 21"/>
                        <a:gd name="T26" fmla="*/ 0 60000 65536"/>
                        <a:gd name="T27" fmla="*/ 0 60000 65536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w 63"/>
                        <a:gd name="T40" fmla="*/ 0 h 21"/>
                        <a:gd name="T41" fmla="*/ 63 w 63"/>
                        <a:gd name="T42" fmla="*/ 21 h 21"/>
                      </a:gdLst>
                      <a:ahLst/>
                      <a:cxnLst>
                        <a:cxn ang="T26">
                          <a:pos x="T0" y="T1"/>
                        </a:cxn>
                        <a:cxn ang="T27">
                          <a:pos x="T2" y="T3"/>
                        </a:cxn>
                        <a:cxn ang="T28">
                          <a:pos x="T4" y="T5"/>
                        </a:cxn>
                        <a:cxn ang="T29">
                          <a:pos x="T6" y="T7"/>
                        </a:cxn>
                        <a:cxn ang="T30">
                          <a:pos x="T8" y="T9"/>
                        </a:cxn>
                        <a:cxn ang="T31">
                          <a:pos x="T10" y="T11"/>
                        </a:cxn>
                        <a:cxn ang="T32">
                          <a:pos x="T12" y="T13"/>
                        </a:cxn>
                        <a:cxn ang="T33">
                          <a:pos x="T14" y="T15"/>
                        </a:cxn>
                        <a:cxn ang="T34">
                          <a:pos x="T16" y="T17"/>
                        </a:cxn>
                        <a:cxn ang="T35">
                          <a:pos x="T18" y="T19"/>
                        </a:cxn>
                        <a:cxn ang="T36">
                          <a:pos x="T20" y="T21"/>
                        </a:cxn>
                        <a:cxn ang="T37">
                          <a:pos x="T22" y="T23"/>
                        </a:cxn>
                        <a:cxn ang="T38">
                          <a:pos x="T24" y="T25"/>
                        </a:cxn>
                      </a:cxnLst>
                      <a:rect l="T39" t="T40" r="T41" b="T42"/>
                      <a:pathLst>
                        <a:path w="63" h="21">
                          <a:moveTo>
                            <a:pt x="0" y="6"/>
                          </a:moveTo>
                          <a:lnTo>
                            <a:pt x="3" y="14"/>
                          </a:lnTo>
                          <a:lnTo>
                            <a:pt x="4" y="17"/>
                          </a:lnTo>
                          <a:lnTo>
                            <a:pt x="7" y="19"/>
                          </a:lnTo>
                          <a:lnTo>
                            <a:pt x="17" y="21"/>
                          </a:lnTo>
                          <a:lnTo>
                            <a:pt x="29" y="21"/>
                          </a:lnTo>
                          <a:lnTo>
                            <a:pt x="38" y="19"/>
                          </a:lnTo>
                          <a:lnTo>
                            <a:pt x="48" y="15"/>
                          </a:lnTo>
                          <a:lnTo>
                            <a:pt x="63" y="6"/>
                          </a:lnTo>
                          <a:lnTo>
                            <a:pt x="40" y="4"/>
                          </a:lnTo>
                          <a:lnTo>
                            <a:pt x="21" y="1"/>
                          </a:lnTo>
                          <a:lnTo>
                            <a:pt x="10" y="0"/>
                          </a:lnTo>
                          <a:lnTo>
                            <a:pt x="0" y="6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67" name="Freeform 1065"/>
                    <p:cNvSpPr>
                      <a:spLocks/>
                    </p:cNvSpPr>
                    <p:nvPr/>
                  </p:nvSpPr>
                  <p:spPr bwMode="auto">
                    <a:xfrm>
                      <a:off x="3660" y="1553"/>
                      <a:ext cx="19" cy="20"/>
                    </a:xfrm>
                    <a:custGeom>
                      <a:avLst/>
                      <a:gdLst>
                        <a:gd name="T0" fmla="*/ 1 w 19"/>
                        <a:gd name="T1" fmla="*/ 0 h 20"/>
                        <a:gd name="T2" fmla="*/ 15 w 19"/>
                        <a:gd name="T3" fmla="*/ 2 h 20"/>
                        <a:gd name="T4" fmla="*/ 18 w 19"/>
                        <a:gd name="T5" fmla="*/ 10 h 20"/>
                        <a:gd name="T6" fmla="*/ 19 w 19"/>
                        <a:gd name="T7" fmla="*/ 20 h 20"/>
                        <a:gd name="T8" fmla="*/ 7 w 19"/>
                        <a:gd name="T9" fmla="*/ 18 h 20"/>
                        <a:gd name="T10" fmla="*/ 0 w 19"/>
                        <a:gd name="T11" fmla="*/ 17 h 20"/>
                        <a:gd name="T12" fmla="*/ 1 w 19"/>
                        <a:gd name="T13" fmla="*/ 0 h 20"/>
                        <a:gd name="T14" fmla="*/ 0 60000 65536"/>
                        <a:gd name="T15" fmla="*/ 0 60000 65536"/>
                        <a:gd name="T16" fmla="*/ 0 60000 65536"/>
                        <a:gd name="T17" fmla="*/ 0 60000 65536"/>
                        <a:gd name="T18" fmla="*/ 0 60000 65536"/>
                        <a:gd name="T19" fmla="*/ 0 60000 65536"/>
                        <a:gd name="T20" fmla="*/ 0 60000 65536"/>
                        <a:gd name="T21" fmla="*/ 0 w 19"/>
                        <a:gd name="T22" fmla="*/ 0 h 20"/>
                        <a:gd name="T23" fmla="*/ 19 w 19"/>
                        <a:gd name="T24" fmla="*/ 20 h 20"/>
                      </a:gdLst>
                      <a:ahLst/>
                      <a:cxnLst>
                        <a:cxn ang="T14">
                          <a:pos x="T0" y="T1"/>
                        </a:cxn>
                        <a:cxn ang="T15">
                          <a:pos x="T2" y="T3"/>
                        </a:cxn>
                        <a:cxn ang="T16">
                          <a:pos x="T4" y="T5"/>
                        </a:cxn>
                        <a:cxn ang="T17">
                          <a:pos x="T6" y="T7"/>
                        </a:cxn>
                        <a:cxn ang="T18">
                          <a:pos x="T8" y="T9"/>
                        </a:cxn>
                        <a:cxn ang="T19">
                          <a:pos x="T10" y="T11"/>
                        </a:cxn>
                        <a:cxn ang="T20">
                          <a:pos x="T12" y="T13"/>
                        </a:cxn>
                      </a:cxnLst>
                      <a:rect l="T21" t="T22" r="T23" b="T24"/>
                      <a:pathLst>
                        <a:path w="19" h="20">
                          <a:moveTo>
                            <a:pt x="1" y="0"/>
                          </a:moveTo>
                          <a:lnTo>
                            <a:pt x="15" y="2"/>
                          </a:lnTo>
                          <a:lnTo>
                            <a:pt x="18" y="10"/>
                          </a:lnTo>
                          <a:lnTo>
                            <a:pt x="19" y="20"/>
                          </a:lnTo>
                          <a:lnTo>
                            <a:pt x="7" y="18"/>
                          </a:lnTo>
                          <a:lnTo>
                            <a:pt x="0" y="17"/>
                          </a:lnTo>
                          <a:lnTo>
                            <a:pt x="1" y="0"/>
                          </a:lnTo>
                          <a:close/>
                        </a:path>
                      </a:pathLst>
                    </a:cu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1" name="Group 1066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740" y="1548"/>
                      <a:ext cx="45" cy="29"/>
                      <a:chOff x="3740" y="1548"/>
                      <a:chExt cx="45" cy="29"/>
                    </a:xfrm>
                  </p:grpSpPr>
                  <p:sp>
                    <p:nvSpPr>
                      <p:cNvPr id="76" name="Oval 10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0" y="1548"/>
                        <a:ext cx="45" cy="29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7" name="Oval 10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746" y="1553"/>
                        <a:ext cx="24" cy="21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69" name="Oval 10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44" y="1552"/>
                      <a:ext cx="12" cy="11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grpSp>
                  <p:nvGrpSpPr>
                    <p:cNvPr id="22" name="Group 1070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50" y="1551"/>
                      <a:ext cx="30" cy="29"/>
                      <a:chOff x="3650" y="1551"/>
                      <a:chExt cx="30" cy="29"/>
                    </a:xfrm>
                  </p:grpSpPr>
                  <p:sp>
                    <p:nvSpPr>
                      <p:cNvPr id="74" name="Oval 10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0" y="1551"/>
                        <a:ext cx="30" cy="29"/>
                      </a:xfrm>
                      <a:prstGeom prst="ellipse">
                        <a:avLst/>
                      </a:prstGeom>
                      <a:solidFill>
                        <a:srgbClr val="7F3F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sp>
                    <p:nvSpPr>
                      <p:cNvPr id="75" name="Oval 10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3654" y="1554"/>
                        <a:ext cx="18" cy="23"/>
                      </a:xfrm>
                      <a:prstGeom prst="ellipse">
                        <a:avLst/>
                      </a:prstGeom>
                      <a:solidFill>
                        <a:srgbClr val="00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71" name="Oval 10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654" y="1555"/>
                      <a:ext cx="8" cy="9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2" name="Freeform 1074"/>
                    <p:cNvSpPr>
                      <a:spLocks/>
                    </p:cNvSpPr>
                    <p:nvPr/>
                  </p:nvSpPr>
                  <p:spPr bwMode="auto">
                    <a:xfrm>
                      <a:off x="3722" y="1546"/>
                      <a:ext cx="89" cy="20"/>
                    </a:xfrm>
                    <a:custGeom>
                      <a:avLst/>
                      <a:gdLst>
                        <a:gd name="T0" fmla="*/ 0 w 89"/>
                        <a:gd name="T1" fmla="*/ 1 h 20"/>
                        <a:gd name="T2" fmla="*/ 12 w 89"/>
                        <a:gd name="T3" fmla="*/ 7 h 20"/>
                        <a:gd name="T4" fmla="*/ 19 w 89"/>
                        <a:gd name="T5" fmla="*/ 3 h 20"/>
                        <a:gd name="T6" fmla="*/ 26 w 89"/>
                        <a:gd name="T7" fmla="*/ 0 h 20"/>
                        <a:gd name="T8" fmla="*/ 33 w 89"/>
                        <a:gd name="T9" fmla="*/ 0 h 20"/>
                        <a:gd name="T10" fmla="*/ 43 w 89"/>
                        <a:gd name="T11" fmla="*/ 3 h 20"/>
                        <a:gd name="T12" fmla="*/ 57 w 89"/>
                        <a:gd name="T13" fmla="*/ 7 h 20"/>
                        <a:gd name="T14" fmla="*/ 71 w 89"/>
                        <a:gd name="T15" fmla="*/ 7 h 20"/>
                        <a:gd name="T16" fmla="*/ 89 w 89"/>
                        <a:gd name="T17" fmla="*/ 4 h 20"/>
                        <a:gd name="T18" fmla="*/ 77 w 89"/>
                        <a:gd name="T19" fmla="*/ 13 h 20"/>
                        <a:gd name="T20" fmla="*/ 62 w 89"/>
                        <a:gd name="T21" fmla="*/ 20 h 20"/>
                        <a:gd name="T22" fmla="*/ 73 w 89"/>
                        <a:gd name="T23" fmla="*/ 12 h 20"/>
                        <a:gd name="T24" fmla="*/ 61 w 89"/>
                        <a:gd name="T25" fmla="*/ 11 h 20"/>
                        <a:gd name="T26" fmla="*/ 52 w 89"/>
                        <a:gd name="T27" fmla="*/ 10 h 20"/>
                        <a:gd name="T28" fmla="*/ 42 w 89"/>
                        <a:gd name="T29" fmla="*/ 8 h 20"/>
                        <a:gd name="T30" fmla="*/ 34 w 89"/>
                        <a:gd name="T31" fmla="*/ 8 h 20"/>
                        <a:gd name="T32" fmla="*/ 25 w 89"/>
                        <a:gd name="T33" fmla="*/ 7 h 20"/>
                        <a:gd name="T34" fmla="*/ 21 w 89"/>
                        <a:gd name="T35" fmla="*/ 7 h 20"/>
                        <a:gd name="T36" fmla="*/ 16 w 89"/>
                        <a:gd name="T37" fmla="*/ 10 h 20"/>
                        <a:gd name="T38" fmla="*/ 12 w 89"/>
                        <a:gd name="T39" fmla="*/ 11 h 20"/>
                        <a:gd name="T40" fmla="*/ 9 w 89"/>
                        <a:gd name="T41" fmla="*/ 11 h 20"/>
                        <a:gd name="T42" fmla="*/ 0 w 89"/>
                        <a:gd name="T43" fmla="*/ 1 h 20"/>
                        <a:gd name="T44" fmla="*/ 0 60000 65536"/>
                        <a:gd name="T45" fmla="*/ 0 60000 65536"/>
                        <a:gd name="T46" fmla="*/ 0 60000 65536"/>
                        <a:gd name="T47" fmla="*/ 0 60000 65536"/>
                        <a:gd name="T48" fmla="*/ 0 60000 65536"/>
                        <a:gd name="T49" fmla="*/ 0 60000 65536"/>
                        <a:gd name="T50" fmla="*/ 0 60000 65536"/>
                        <a:gd name="T51" fmla="*/ 0 60000 65536"/>
                        <a:gd name="T52" fmla="*/ 0 60000 65536"/>
                        <a:gd name="T53" fmla="*/ 0 60000 65536"/>
                        <a:gd name="T54" fmla="*/ 0 60000 65536"/>
                        <a:gd name="T55" fmla="*/ 0 60000 65536"/>
                        <a:gd name="T56" fmla="*/ 0 60000 65536"/>
                        <a:gd name="T57" fmla="*/ 0 60000 65536"/>
                        <a:gd name="T58" fmla="*/ 0 60000 65536"/>
                        <a:gd name="T59" fmla="*/ 0 60000 65536"/>
                        <a:gd name="T60" fmla="*/ 0 60000 65536"/>
                        <a:gd name="T61" fmla="*/ 0 60000 65536"/>
                        <a:gd name="T62" fmla="*/ 0 60000 65536"/>
                        <a:gd name="T63" fmla="*/ 0 60000 65536"/>
                        <a:gd name="T64" fmla="*/ 0 60000 65536"/>
                        <a:gd name="T65" fmla="*/ 0 60000 65536"/>
                        <a:gd name="T66" fmla="*/ 0 w 89"/>
                        <a:gd name="T67" fmla="*/ 0 h 20"/>
                        <a:gd name="T68" fmla="*/ 89 w 89"/>
                        <a:gd name="T69" fmla="*/ 20 h 20"/>
                      </a:gdLst>
                      <a:ahLst/>
                      <a:cxnLst>
                        <a:cxn ang="T44">
                          <a:pos x="T0" y="T1"/>
                        </a:cxn>
                        <a:cxn ang="T45">
                          <a:pos x="T2" y="T3"/>
                        </a:cxn>
                        <a:cxn ang="T46">
                          <a:pos x="T4" y="T5"/>
                        </a:cxn>
                        <a:cxn ang="T47">
                          <a:pos x="T6" y="T7"/>
                        </a:cxn>
                        <a:cxn ang="T48">
                          <a:pos x="T8" y="T9"/>
                        </a:cxn>
                        <a:cxn ang="T49">
                          <a:pos x="T10" y="T11"/>
                        </a:cxn>
                        <a:cxn ang="T50">
                          <a:pos x="T12" y="T13"/>
                        </a:cxn>
                        <a:cxn ang="T51">
                          <a:pos x="T14" y="T15"/>
                        </a:cxn>
                        <a:cxn ang="T52">
                          <a:pos x="T16" y="T17"/>
                        </a:cxn>
                        <a:cxn ang="T53">
                          <a:pos x="T18" y="T19"/>
                        </a:cxn>
                        <a:cxn ang="T54">
                          <a:pos x="T20" y="T21"/>
                        </a:cxn>
                        <a:cxn ang="T55">
                          <a:pos x="T22" y="T23"/>
                        </a:cxn>
                        <a:cxn ang="T56">
                          <a:pos x="T24" y="T25"/>
                        </a:cxn>
                        <a:cxn ang="T57">
                          <a:pos x="T26" y="T27"/>
                        </a:cxn>
                        <a:cxn ang="T58">
                          <a:pos x="T28" y="T29"/>
                        </a:cxn>
                        <a:cxn ang="T59">
                          <a:pos x="T30" y="T31"/>
                        </a:cxn>
                        <a:cxn ang="T60">
                          <a:pos x="T32" y="T33"/>
                        </a:cxn>
                        <a:cxn ang="T61">
                          <a:pos x="T34" y="T35"/>
                        </a:cxn>
                        <a:cxn ang="T62">
                          <a:pos x="T36" y="T37"/>
                        </a:cxn>
                        <a:cxn ang="T63">
                          <a:pos x="T38" y="T39"/>
                        </a:cxn>
                        <a:cxn ang="T64">
                          <a:pos x="T40" y="T41"/>
                        </a:cxn>
                        <a:cxn ang="T65">
                          <a:pos x="T42" y="T43"/>
                        </a:cxn>
                      </a:cxnLst>
                      <a:rect l="T66" t="T67" r="T68" b="T69"/>
                      <a:pathLst>
                        <a:path w="89" h="20">
                          <a:moveTo>
                            <a:pt x="0" y="1"/>
                          </a:moveTo>
                          <a:lnTo>
                            <a:pt x="12" y="7"/>
                          </a:lnTo>
                          <a:lnTo>
                            <a:pt x="19" y="3"/>
                          </a:lnTo>
                          <a:lnTo>
                            <a:pt x="26" y="0"/>
                          </a:lnTo>
                          <a:lnTo>
                            <a:pt x="33" y="0"/>
                          </a:lnTo>
                          <a:lnTo>
                            <a:pt x="43" y="3"/>
                          </a:lnTo>
                          <a:lnTo>
                            <a:pt x="57" y="7"/>
                          </a:lnTo>
                          <a:lnTo>
                            <a:pt x="71" y="7"/>
                          </a:lnTo>
                          <a:lnTo>
                            <a:pt x="89" y="4"/>
                          </a:lnTo>
                          <a:lnTo>
                            <a:pt x="77" y="13"/>
                          </a:lnTo>
                          <a:lnTo>
                            <a:pt x="62" y="20"/>
                          </a:lnTo>
                          <a:lnTo>
                            <a:pt x="73" y="12"/>
                          </a:lnTo>
                          <a:lnTo>
                            <a:pt x="61" y="11"/>
                          </a:lnTo>
                          <a:lnTo>
                            <a:pt x="52" y="10"/>
                          </a:lnTo>
                          <a:lnTo>
                            <a:pt x="42" y="8"/>
                          </a:lnTo>
                          <a:lnTo>
                            <a:pt x="34" y="8"/>
                          </a:lnTo>
                          <a:lnTo>
                            <a:pt x="25" y="7"/>
                          </a:lnTo>
                          <a:lnTo>
                            <a:pt x="21" y="7"/>
                          </a:lnTo>
                          <a:lnTo>
                            <a:pt x="16" y="10"/>
                          </a:lnTo>
                          <a:lnTo>
                            <a:pt x="12" y="11"/>
                          </a:lnTo>
                          <a:lnTo>
                            <a:pt x="9" y="11"/>
                          </a:lnTo>
                          <a:lnTo>
                            <a:pt x="0" y="1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  <p:sp>
                  <p:nvSpPr>
                    <p:cNvPr id="73" name="Freeform 1075"/>
                    <p:cNvSpPr>
                      <a:spLocks/>
                    </p:cNvSpPr>
                    <p:nvPr/>
                  </p:nvSpPr>
                  <p:spPr bwMode="auto">
                    <a:xfrm>
                      <a:off x="3635" y="1548"/>
                      <a:ext cx="40" cy="17"/>
                    </a:xfrm>
                    <a:custGeom>
                      <a:avLst/>
                      <a:gdLst>
                        <a:gd name="T0" fmla="*/ 0 w 40"/>
                        <a:gd name="T1" fmla="*/ 0 h 17"/>
                        <a:gd name="T2" fmla="*/ 5 w 40"/>
                        <a:gd name="T3" fmla="*/ 6 h 17"/>
                        <a:gd name="T4" fmla="*/ 13 w 40"/>
                        <a:gd name="T5" fmla="*/ 5 h 17"/>
                        <a:gd name="T6" fmla="*/ 20 w 40"/>
                        <a:gd name="T7" fmla="*/ 5 h 17"/>
                        <a:gd name="T8" fmla="*/ 24 w 40"/>
                        <a:gd name="T9" fmla="*/ 5 h 17"/>
                        <a:gd name="T10" fmla="*/ 31 w 40"/>
                        <a:gd name="T11" fmla="*/ 5 h 17"/>
                        <a:gd name="T12" fmla="*/ 36 w 40"/>
                        <a:gd name="T13" fmla="*/ 8 h 17"/>
                        <a:gd name="T14" fmla="*/ 39 w 40"/>
                        <a:gd name="T15" fmla="*/ 10 h 17"/>
                        <a:gd name="T16" fmla="*/ 40 w 40"/>
                        <a:gd name="T17" fmla="*/ 17 h 17"/>
                        <a:gd name="T18" fmla="*/ 38 w 40"/>
                        <a:gd name="T19" fmla="*/ 11 h 17"/>
                        <a:gd name="T20" fmla="*/ 34 w 40"/>
                        <a:gd name="T21" fmla="*/ 9 h 17"/>
                        <a:gd name="T22" fmla="*/ 23 w 40"/>
                        <a:gd name="T23" fmla="*/ 8 h 17"/>
                        <a:gd name="T24" fmla="*/ 12 w 40"/>
                        <a:gd name="T25" fmla="*/ 8 h 17"/>
                        <a:gd name="T26" fmla="*/ 0 w 40"/>
                        <a:gd name="T27" fmla="*/ 0 h 17"/>
                        <a:gd name="T28" fmla="*/ 0 60000 65536"/>
                        <a:gd name="T29" fmla="*/ 0 60000 65536"/>
                        <a:gd name="T30" fmla="*/ 0 60000 65536"/>
                        <a:gd name="T31" fmla="*/ 0 60000 65536"/>
                        <a:gd name="T32" fmla="*/ 0 60000 65536"/>
                        <a:gd name="T33" fmla="*/ 0 60000 65536"/>
                        <a:gd name="T34" fmla="*/ 0 60000 65536"/>
                        <a:gd name="T35" fmla="*/ 0 60000 65536"/>
                        <a:gd name="T36" fmla="*/ 0 60000 65536"/>
                        <a:gd name="T37" fmla="*/ 0 60000 65536"/>
                        <a:gd name="T38" fmla="*/ 0 60000 65536"/>
                        <a:gd name="T39" fmla="*/ 0 60000 65536"/>
                        <a:gd name="T40" fmla="*/ 0 60000 65536"/>
                        <a:gd name="T41" fmla="*/ 0 60000 65536"/>
                        <a:gd name="T42" fmla="*/ 0 w 40"/>
                        <a:gd name="T43" fmla="*/ 0 h 17"/>
                        <a:gd name="T44" fmla="*/ 40 w 40"/>
                        <a:gd name="T45" fmla="*/ 17 h 17"/>
                      </a:gdLst>
                      <a:ahLst/>
                      <a:cxnLst>
                        <a:cxn ang="T28">
                          <a:pos x="T0" y="T1"/>
                        </a:cxn>
                        <a:cxn ang="T29">
                          <a:pos x="T2" y="T3"/>
                        </a:cxn>
                        <a:cxn ang="T30">
                          <a:pos x="T4" y="T5"/>
                        </a:cxn>
                        <a:cxn ang="T31">
                          <a:pos x="T6" y="T7"/>
                        </a:cxn>
                        <a:cxn ang="T32">
                          <a:pos x="T8" y="T9"/>
                        </a:cxn>
                        <a:cxn ang="T33">
                          <a:pos x="T10" y="T11"/>
                        </a:cxn>
                        <a:cxn ang="T34">
                          <a:pos x="T12" y="T13"/>
                        </a:cxn>
                        <a:cxn ang="T35">
                          <a:pos x="T14" y="T15"/>
                        </a:cxn>
                        <a:cxn ang="T36">
                          <a:pos x="T16" y="T17"/>
                        </a:cxn>
                        <a:cxn ang="T37">
                          <a:pos x="T18" y="T19"/>
                        </a:cxn>
                        <a:cxn ang="T38">
                          <a:pos x="T20" y="T21"/>
                        </a:cxn>
                        <a:cxn ang="T39">
                          <a:pos x="T22" y="T23"/>
                        </a:cxn>
                        <a:cxn ang="T40">
                          <a:pos x="T24" y="T25"/>
                        </a:cxn>
                        <a:cxn ang="T41">
                          <a:pos x="T26" y="T27"/>
                        </a:cxn>
                      </a:cxnLst>
                      <a:rect l="T42" t="T43" r="T44" b="T45"/>
                      <a:pathLst>
                        <a:path w="40" h="17">
                          <a:moveTo>
                            <a:pt x="0" y="0"/>
                          </a:moveTo>
                          <a:lnTo>
                            <a:pt x="5" y="6"/>
                          </a:lnTo>
                          <a:lnTo>
                            <a:pt x="13" y="5"/>
                          </a:lnTo>
                          <a:lnTo>
                            <a:pt x="20" y="5"/>
                          </a:lnTo>
                          <a:lnTo>
                            <a:pt x="24" y="5"/>
                          </a:lnTo>
                          <a:lnTo>
                            <a:pt x="31" y="5"/>
                          </a:lnTo>
                          <a:lnTo>
                            <a:pt x="36" y="8"/>
                          </a:lnTo>
                          <a:lnTo>
                            <a:pt x="39" y="10"/>
                          </a:lnTo>
                          <a:lnTo>
                            <a:pt x="40" y="17"/>
                          </a:lnTo>
                          <a:lnTo>
                            <a:pt x="38" y="11"/>
                          </a:lnTo>
                          <a:lnTo>
                            <a:pt x="34" y="9"/>
                          </a:lnTo>
                          <a:lnTo>
                            <a:pt x="23" y="8"/>
                          </a:lnTo>
                          <a:lnTo>
                            <a:pt x="12" y="8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000000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  <p:grpSp>
                <p:nvGrpSpPr>
                  <p:cNvPr id="24" name="Group 1076"/>
                  <p:cNvGrpSpPr>
                    <a:grpSpLocks/>
                  </p:cNvGrpSpPr>
                  <p:nvPr/>
                </p:nvGrpSpPr>
                <p:grpSpPr bwMode="auto">
                  <a:xfrm>
                    <a:off x="3684" y="1681"/>
                    <a:ext cx="91" cy="47"/>
                    <a:chOff x="3684" y="1681"/>
                    <a:chExt cx="91" cy="47"/>
                  </a:xfrm>
                </p:grpSpPr>
                <p:grpSp>
                  <p:nvGrpSpPr>
                    <p:cNvPr id="25" name="Group 1077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3684" y="1681"/>
                      <a:ext cx="91" cy="47"/>
                      <a:chOff x="3684" y="1681"/>
                      <a:chExt cx="91" cy="47"/>
                    </a:xfrm>
                  </p:grpSpPr>
                  <p:sp>
                    <p:nvSpPr>
                      <p:cNvPr id="58" name="Freeform 1078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85" y="1681"/>
                        <a:ext cx="90" cy="47"/>
                      </a:xfrm>
                      <a:custGeom>
                        <a:avLst/>
                        <a:gdLst>
                          <a:gd name="T0" fmla="*/ 9 w 90"/>
                          <a:gd name="T1" fmla="*/ 19 h 47"/>
                          <a:gd name="T2" fmla="*/ 4 w 90"/>
                          <a:gd name="T3" fmla="*/ 13 h 47"/>
                          <a:gd name="T4" fmla="*/ 1 w 90"/>
                          <a:gd name="T5" fmla="*/ 8 h 47"/>
                          <a:gd name="T6" fmla="*/ 0 w 90"/>
                          <a:gd name="T7" fmla="*/ 4 h 47"/>
                          <a:gd name="T8" fmla="*/ 4 w 90"/>
                          <a:gd name="T9" fmla="*/ 1 h 47"/>
                          <a:gd name="T10" fmla="*/ 11 w 90"/>
                          <a:gd name="T11" fmla="*/ 0 h 47"/>
                          <a:gd name="T12" fmla="*/ 21 w 90"/>
                          <a:gd name="T13" fmla="*/ 5 h 47"/>
                          <a:gd name="T14" fmla="*/ 30 w 90"/>
                          <a:gd name="T15" fmla="*/ 0 h 47"/>
                          <a:gd name="T16" fmla="*/ 40 w 90"/>
                          <a:gd name="T17" fmla="*/ 3 h 47"/>
                          <a:gd name="T18" fmla="*/ 51 w 90"/>
                          <a:gd name="T19" fmla="*/ 5 h 47"/>
                          <a:gd name="T20" fmla="*/ 63 w 90"/>
                          <a:gd name="T21" fmla="*/ 6 h 47"/>
                          <a:gd name="T22" fmla="*/ 90 w 90"/>
                          <a:gd name="T23" fmla="*/ 8 h 47"/>
                          <a:gd name="T24" fmla="*/ 74 w 90"/>
                          <a:gd name="T25" fmla="*/ 22 h 47"/>
                          <a:gd name="T26" fmla="*/ 65 w 90"/>
                          <a:gd name="T27" fmla="*/ 29 h 47"/>
                          <a:gd name="T28" fmla="*/ 57 w 90"/>
                          <a:gd name="T29" fmla="*/ 36 h 47"/>
                          <a:gd name="T30" fmla="*/ 49 w 90"/>
                          <a:gd name="T31" fmla="*/ 42 h 47"/>
                          <a:gd name="T32" fmla="*/ 36 w 90"/>
                          <a:gd name="T33" fmla="*/ 47 h 47"/>
                          <a:gd name="T34" fmla="*/ 25 w 90"/>
                          <a:gd name="T35" fmla="*/ 47 h 47"/>
                          <a:gd name="T36" fmla="*/ 15 w 90"/>
                          <a:gd name="T37" fmla="*/ 43 h 47"/>
                          <a:gd name="T38" fmla="*/ 11 w 90"/>
                          <a:gd name="T39" fmla="*/ 36 h 47"/>
                          <a:gd name="T40" fmla="*/ 9 w 90"/>
                          <a:gd name="T41" fmla="*/ 19 h 47"/>
                          <a:gd name="T42" fmla="*/ 0 60000 65536"/>
                          <a:gd name="T43" fmla="*/ 0 60000 65536"/>
                          <a:gd name="T44" fmla="*/ 0 60000 65536"/>
                          <a:gd name="T45" fmla="*/ 0 60000 65536"/>
                          <a:gd name="T46" fmla="*/ 0 60000 65536"/>
                          <a:gd name="T47" fmla="*/ 0 60000 65536"/>
                          <a:gd name="T48" fmla="*/ 0 60000 65536"/>
                          <a:gd name="T49" fmla="*/ 0 60000 65536"/>
                          <a:gd name="T50" fmla="*/ 0 60000 65536"/>
                          <a:gd name="T51" fmla="*/ 0 60000 65536"/>
                          <a:gd name="T52" fmla="*/ 0 60000 65536"/>
                          <a:gd name="T53" fmla="*/ 0 60000 65536"/>
                          <a:gd name="T54" fmla="*/ 0 60000 65536"/>
                          <a:gd name="T55" fmla="*/ 0 60000 65536"/>
                          <a:gd name="T56" fmla="*/ 0 60000 65536"/>
                          <a:gd name="T57" fmla="*/ 0 60000 65536"/>
                          <a:gd name="T58" fmla="*/ 0 60000 65536"/>
                          <a:gd name="T59" fmla="*/ 0 60000 65536"/>
                          <a:gd name="T60" fmla="*/ 0 60000 65536"/>
                          <a:gd name="T61" fmla="*/ 0 60000 65536"/>
                          <a:gd name="T62" fmla="*/ 0 60000 65536"/>
                          <a:gd name="T63" fmla="*/ 0 w 90"/>
                          <a:gd name="T64" fmla="*/ 0 h 47"/>
                          <a:gd name="T65" fmla="*/ 90 w 90"/>
                          <a:gd name="T66" fmla="*/ 47 h 47"/>
                        </a:gdLst>
                        <a:ahLst/>
                        <a:cxnLst>
                          <a:cxn ang="T42">
                            <a:pos x="T0" y="T1"/>
                          </a:cxn>
                          <a:cxn ang="T43">
                            <a:pos x="T2" y="T3"/>
                          </a:cxn>
                          <a:cxn ang="T44">
                            <a:pos x="T4" y="T5"/>
                          </a:cxn>
                          <a:cxn ang="T45">
                            <a:pos x="T6" y="T7"/>
                          </a:cxn>
                          <a:cxn ang="T46">
                            <a:pos x="T8" y="T9"/>
                          </a:cxn>
                          <a:cxn ang="T47">
                            <a:pos x="T10" y="T11"/>
                          </a:cxn>
                          <a:cxn ang="T48">
                            <a:pos x="T12" y="T13"/>
                          </a:cxn>
                          <a:cxn ang="T49">
                            <a:pos x="T14" y="T15"/>
                          </a:cxn>
                          <a:cxn ang="T50">
                            <a:pos x="T16" y="T17"/>
                          </a:cxn>
                          <a:cxn ang="T51">
                            <a:pos x="T18" y="T19"/>
                          </a:cxn>
                          <a:cxn ang="T52">
                            <a:pos x="T20" y="T21"/>
                          </a:cxn>
                          <a:cxn ang="T53">
                            <a:pos x="T22" y="T23"/>
                          </a:cxn>
                          <a:cxn ang="T54">
                            <a:pos x="T24" y="T25"/>
                          </a:cxn>
                          <a:cxn ang="T55">
                            <a:pos x="T26" y="T27"/>
                          </a:cxn>
                          <a:cxn ang="T56">
                            <a:pos x="T28" y="T29"/>
                          </a:cxn>
                          <a:cxn ang="T57">
                            <a:pos x="T30" y="T31"/>
                          </a:cxn>
                          <a:cxn ang="T58">
                            <a:pos x="T32" y="T33"/>
                          </a:cxn>
                          <a:cxn ang="T59">
                            <a:pos x="T34" y="T35"/>
                          </a:cxn>
                          <a:cxn ang="T60">
                            <a:pos x="T36" y="T37"/>
                          </a:cxn>
                          <a:cxn ang="T61">
                            <a:pos x="T38" y="T39"/>
                          </a:cxn>
                          <a:cxn ang="T62">
                            <a:pos x="T40" y="T41"/>
                          </a:cxn>
                        </a:cxnLst>
                        <a:rect l="T63" t="T64" r="T65" b="T66"/>
                        <a:pathLst>
                          <a:path w="90" h="47">
                            <a:moveTo>
                              <a:pt x="9" y="19"/>
                            </a:moveTo>
                            <a:lnTo>
                              <a:pt x="4" y="13"/>
                            </a:lnTo>
                            <a:lnTo>
                              <a:pt x="1" y="8"/>
                            </a:lnTo>
                            <a:lnTo>
                              <a:pt x="0" y="4"/>
                            </a:lnTo>
                            <a:lnTo>
                              <a:pt x="4" y="1"/>
                            </a:lnTo>
                            <a:lnTo>
                              <a:pt x="11" y="0"/>
                            </a:lnTo>
                            <a:lnTo>
                              <a:pt x="21" y="5"/>
                            </a:lnTo>
                            <a:lnTo>
                              <a:pt x="30" y="0"/>
                            </a:lnTo>
                            <a:lnTo>
                              <a:pt x="40" y="3"/>
                            </a:lnTo>
                            <a:lnTo>
                              <a:pt x="51" y="5"/>
                            </a:lnTo>
                            <a:lnTo>
                              <a:pt x="63" y="6"/>
                            </a:lnTo>
                            <a:lnTo>
                              <a:pt x="90" y="8"/>
                            </a:lnTo>
                            <a:lnTo>
                              <a:pt x="74" y="22"/>
                            </a:lnTo>
                            <a:lnTo>
                              <a:pt x="65" y="29"/>
                            </a:lnTo>
                            <a:lnTo>
                              <a:pt x="57" y="36"/>
                            </a:lnTo>
                            <a:lnTo>
                              <a:pt x="49" y="42"/>
                            </a:lnTo>
                            <a:lnTo>
                              <a:pt x="36" y="47"/>
                            </a:lnTo>
                            <a:lnTo>
                              <a:pt x="25" y="47"/>
                            </a:lnTo>
                            <a:lnTo>
                              <a:pt x="15" y="43"/>
                            </a:lnTo>
                            <a:lnTo>
                              <a:pt x="11" y="36"/>
                            </a:lnTo>
                            <a:lnTo>
                              <a:pt x="9" y="19"/>
                            </a:lnTo>
                            <a:close/>
                          </a:path>
                        </a:pathLst>
                      </a:custGeom>
                      <a:solidFill>
                        <a:srgbClr val="7F0000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  <p:grpSp>
                    <p:nvGrpSpPr>
                      <p:cNvPr id="26" name="Group 1079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3684" y="1681"/>
                        <a:ext cx="91" cy="47"/>
                        <a:chOff x="3684" y="1681"/>
                        <a:chExt cx="91" cy="47"/>
                      </a:xfrm>
                    </p:grpSpPr>
                    <p:grpSp>
                      <p:nvGrpSpPr>
                        <p:cNvPr id="28" name="Group 1080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3684" y="1681"/>
                          <a:ext cx="90" cy="23"/>
                          <a:chOff x="3684" y="1681"/>
                          <a:chExt cx="90" cy="23"/>
                        </a:xfrm>
                      </p:grpSpPr>
                      <p:sp>
                        <p:nvSpPr>
                          <p:cNvPr id="63" name="Freeform 1081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91" y="1690"/>
                            <a:ext cx="64" cy="14"/>
                          </a:xfrm>
                          <a:custGeom>
                            <a:avLst/>
                            <a:gdLst>
                              <a:gd name="T0" fmla="*/ 0 w 64"/>
                              <a:gd name="T1" fmla="*/ 1 h 14"/>
                              <a:gd name="T2" fmla="*/ 6 w 64"/>
                              <a:gd name="T3" fmla="*/ 8 h 14"/>
                              <a:gd name="T4" fmla="*/ 12 w 64"/>
                              <a:gd name="T5" fmla="*/ 12 h 14"/>
                              <a:gd name="T6" fmla="*/ 21 w 64"/>
                              <a:gd name="T7" fmla="*/ 14 h 14"/>
                              <a:gd name="T8" fmla="*/ 30 w 64"/>
                              <a:gd name="T9" fmla="*/ 14 h 14"/>
                              <a:gd name="T10" fmla="*/ 37 w 64"/>
                              <a:gd name="T11" fmla="*/ 14 h 14"/>
                              <a:gd name="T12" fmla="*/ 53 w 64"/>
                              <a:gd name="T13" fmla="*/ 11 h 14"/>
                              <a:gd name="T14" fmla="*/ 64 w 64"/>
                              <a:gd name="T15" fmla="*/ 6 h 14"/>
                              <a:gd name="T16" fmla="*/ 38 w 64"/>
                              <a:gd name="T17" fmla="*/ 0 h 14"/>
                              <a:gd name="T18" fmla="*/ 0 w 64"/>
                              <a:gd name="T19" fmla="*/ 1 h 14"/>
                              <a:gd name="T20" fmla="*/ 0 60000 65536"/>
                              <a:gd name="T21" fmla="*/ 0 60000 65536"/>
                              <a:gd name="T22" fmla="*/ 0 60000 65536"/>
                              <a:gd name="T23" fmla="*/ 0 60000 65536"/>
                              <a:gd name="T24" fmla="*/ 0 60000 65536"/>
                              <a:gd name="T25" fmla="*/ 0 60000 65536"/>
                              <a:gd name="T26" fmla="*/ 0 60000 65536"/>
                              <a:gd name="T27" fmla="*/ 0 60000 65536"/>
                              <a:gd name="T28" fmla="*/ 0 60000 65536"/>
                              <a:gd name="T29" fmla="*/ 0 60000 65536"/>
                              <a:gd name="T30" fmla="*/ 0 w 64"/>
                              <a:gd name="T31" fmla="*/ 0 h 14"/>
                              <a:gd name="T32" fmla="*/ 64 w 64"/>
                              <a:gd name="T33" fmla="*/ 14 h 14"/>
                            </a:gdLst>
                            <a:ahLst/>
                            <a:cxnLst>
                              <a:cxn ang="T20">
                                <a:pos x="T0" y="T1"/>
                              </a:cxn>
                              <a:cxn ang="T21">
                                <a:pos x="T2" y="T3"/>
                              </a:cxn>
                              <a:cxn ang="T22">
                                <a:pos x="T4" y="T5"/>
                              </a:cxn>
                              <a:cxn ang="T23">
                                <a:pos x="T6" y="T7"/>
                              </a:cxn>
                              <a:cxn ang="T24">
                                <a:pos x="T8" y="T9"/>
                              </a:cxn>
                              <a:cxn ang="T25">
                                <a:pos x="T10" y="T11"/>
                              </a:cxn>
                              <a:cxn ang="T26">
                                <a:pos x="T12" y="T13"/>
                              </a:cxn>
                              <a:cxn ang="T27">
                                <a:pos x="T14" y="T15"/>
                              </a:cxn>
                              <a:cxn ang="T28">
                                <a:pos x="T16" y="T17"/>
                              </a:cxn>
                              <a:cxn ang="T29">
                                <a:pos x="T18" y="T19"/>
                              </a:cxn>
                            </a:cxnLst>
                            <a:rect l="T30" t="T31" r="T32" b="T33"/>
                            <a:pathLst>
                              <a:path w="64" h="14">
                                <a:moveTo>
                                  <a:pt x="0" y="1"/>
                                </a:moveTo>
                                <a:lnTo>
                                  <a:pt x="6" y="8"/>
                                </a:lnTo>
                                <a:lnTo>
                                  <a:pt x="12" y="12"/>
                                </a:lnTo>
                                <a:lnTo>
                                  <a:pt x="21" y="14"/>
                                </a:lnTo>
                                <a:lnTo>
                                  <a:pt x="30" y="14"/>
                                </a:lnTo>
                                <a:lnTo>
                                  <a:pt x="37" y="14"/>
                                </a:lnTo>
                                <a:lnTo>
                                  <a:pt x="53" y="11"/>
                                </a:lnTo>
                                <a:lnTo>
                                  <a:pt x="64" y="6"/>
                                </a:lnTo>
                                <a:lnTo>
                                  <a:pt x="38" y="0"/>
                                </a:lnTo>
                                <a:lnTo>
                                  <a:pt x="0" y="1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FFF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  <p:sp>
                        <p:nvSpPr>
                          <p:cNvPr id="64" name="Freeform 1082"/>
                          <p:cNvSpPr>
                            <a:spLocks/>
                          </p:cNvSpPr>
                          <p:nvPr/>
                        </p:nvSpPr>
                        <p:spPr bwMode="auto">
                          <a:xfrm>
                            <a:off x="3684" y="1681"/>
                            <a:ext cx="90" cy="20"/>
                          </a:xfrm>
                          <a:custGeom>
                            <a:avLst/>
                            <a:gdLst>
                              <a:gd name="T0" fmla="*/ 9 w 90"/>
                              <a:gd name="T1" fmla="*/ 20 h 20"/>
                              <a:gd name="T2" fmla="*/ 4 w 90"/>
                              <a:gd name="T3" fmla="*/ 13 h 20"/>
                              <a:gd name="T4" fmla="*/ 1 w 90"/>
                              <a:gd name="T5" fmla="*/ 9 h 20"/>
                              <a:gd name="T6" fmla="*/ 0 w 90"/>
                              <a:gd name="T7" fmla="*/ 4 h 20"/>
                              <a:gd name="T8" fmla="*/ 4 w 90"/>
                              <a:gd name="T9" fmla="*/ 1 h 20"/>
                              <a:gd name="T10" fmla="*/ 11 w 90"/>
                              <a:gd name="T11" fmla="*/ 0 h 20"/>
                              <a:gd name="T12" fmla="*/ 21 w 90"/>
                              <a:gd name="T13" fmla="*/ 6 h 20"/>
                              <a:gd name="T14" fmla="*/ 30 w 90"/>
                              <a:gd name="T15" fmla="*/ 0 h 20"/>
                              <a:gd name="T16" fmla="*/ 40 w 90"/>
                              <a:gd name="T17" fmla="*/ 3 h 20"/>
                              <a:gd name="T18" fmla="*/ 51 w 90"/>
                              <a:gd name="T19" fmla="*/ 6 h 20"/>
                              <a:gd name="T20" fmla="*/ 63 w 90"/>
                              <a:gd name="T21" fmla="*/ 7 h 20"/>
                              <a:gd name="T22" fmla="*/ 90 w 90"/>
                              <a:gd name="T23" fmla="*/ 9 h 20"/>
                              <a:gd name="T24" fmla="*/ 82 w 90"/>
                              <a:gd name="T25" fmla="*/ 13 h 20"/>
                              <a:gd name="T26" fmla="*/ 74 w 90"/>
                              <a:gd name="T27" fmla="*/ 17 h 20"/>
                              <a:gd name="T28" fmla="*/ 65 w 90"/>
                              <a:gd name="T29" fmla="*/ 17 h 20"/>
                              <a:gd name="T30" fmla="*/ 57 w 90"/>
                              <a:gd name="T31" fmla="*/ 18 h 20"/>
                              <a:gd name="T32" fmla="*/ 46 w 90"/>
                              <a:gd name="T33" fmla="*/ 16 h 20"/>
                              <a:gd name="T34" fmla="*/ 35 w 90"/>
                              <a:gd name="T35" fmla="*/ 13 h 20"/>
                              <a:gd name="T36" fmla="*/ 28 w 90"/>
                              <a:gd name="T37" fmla="*/ 17 h 20"/>
                              <a:gd name="T38" fmla="*/ 19 w 90"/>
                              <a:gd name="T39" fmla="*/ 13 h 20"/>
                              <a:gd name="T40" fmla="*/ 10 w 90"/>
                              <a:gd name="T41" fmla="*/ 11 h 20"/>
                              <a:gd name="T42" fmla="*/ 9 w 90"/>
                              <a:gd name="T43" fmla="*/ 20 h 20"/>
                              <a:gd name="T44" fmla="*/ 0 60000 65536"/>
                              <a:gd name="T45" fmla="*/ 0 60000 65536"/>
                              <a:gd name="T46" fmla="*/ 0 60000 65536"/>
                              <a:gd name="T47" fmla="*/ 0 60000 65536"/>
                              <a:gd name="T48" fmla="*/ 0 60000 65536"/>
                              <a:gd name="T49" fmla="*/ 0 60000 65536"/>
                              <a:gd name="T50" fmla="*/ 0 60000 65536"/>
                              <a:gd name="T51" fmla="*/ 0 60000 65536"/>
                              <a:gd name="T52" fmla="*/ 0 60000 65536"/>
                              <a:gd name="T53" fmla="*/ 0 60000 65536"/>
                              <a:gd name="T54" fmla="*/ 0 60000 65536"/>
                              <a:gd name="T55" fmla="*/ 0 60000 65536"/>
                              <a:gd name="T56" fmla="*/ 0 60000 65536"/>
                              <a:gd name="T57" fmla="*/ 0 60000 65536"/>
                              <a:gd name="T58" fmla="*/ 0 60000 65536"/>
                              <a:gd name="T59" fmla="*/ 0 60000 65536"/>
                              <a:gd name="T60" fmla="*/ 0 60000 65536"/>
                              <a:gd name="T61" fmla="*/ 0 60000 65536"/>
                              <a:gd name="T62" fmla="*/ 0 60000 65536"/>
                              <a:gd name="T63" fmla="*/ 0 60000 65536"/>
                              <a:gd name="T64" fmla="*/ 0 60000 65536"/>
                              <a:gd name="T65" fmla="*/ 0 60000 65536"/>
                              <a:gd name="T66" fmla="*/ 0 w 90"/>
                              <a:gd name="T67" fmla="*/ 0 h 20"/>
                              <a:gd name="T68" fmla="*/ 90 w 90"/>
                              <a:gd name="T69" fmla="*/ 20 h 20"/>
                            </a:gdLst>
                            <a:ahLst/>
                            <a:cxnLst>
                              <a:cxn ang="T44">
                                <a:pos x="T0" y="T1"/>
                              </a:cxn>
                              <a:cxn ang="T45">
                                <a:pos x="T2" y="T3"/>
                              </a:cxn>
                              <a:cxn ang="T46">
                                <a:pos x="T4" y="T5"/>
                              </a:cxn>
                              <a:cxn ang="T47">
                                <a:pos x="T6" y="T7"/>
                              </a:cxn>
                              <a:cxn ang="T48">
                                <a:pos x="T8" y="T9"/>
                              </a:cxn>
                              <a:cxn ang="T49">
                                <a:pos x="T10" y="T11"/>
                              </a:cxn>
                              <a:cxn ang="T50">
                                <a:pos x="T12" y="T13"/>
                              </a:cxn>
                              <a:cxn ang="T51">
                                <a:pos x="T14" y="T15"/>
                              </a:cxn>
                              <a:cxn ang="T52">
                                <a:pos x="T16" y="T17"/>
                              </a:cxn>
                              <a:cxn ang="T53">
                                <a:pos x="T18" y="T19"/>
                              </a:cxn>
                              <a:cxn ang="T54">
                                <a:pos x="T20" y="T21"/>
                              </a:cxn>
                              <a:cxn ang="T55">
                                <a:pos x="T22" y="T23"/>
                              </a:cxn>
                              <a:cxn ang="T56">
                                <a:pos x="T24" y="T25"/>
                              </a:cxn>
                              <a:cxn ang="T57">
                                <a:pos x="T26" y="T27"/>
                              </a:cxn>
                              <a:cxn ang="T58">
                                <a:pos x="T28" y="T29"/>
                              </a:cxn>
                              <a:cxn ang="T59">
                                <a:pos x="T30" y="T31"/>
                              </a:cxn>
                              <a:cxn ang="T60">
                                <a:pos x="T32" y="T33"/>
                              </a:cxn>
                              <a:cxn ang="T61">
                                <a:pos x="T34" y="T35"/>
                              </a:cxn>
                              <a:cxn ang="T62">
                                <a:pos x="T36" y="T37"/>
                              </a:cxn>
                              <a:cxn ang="T63">
                                <a:pos x="T38" y="T39"/>
                              </a:cxn>
                              <a:cxn ang="T64">
                                <a:pos x="T40" y="T41"/>
                              </a:cxn>
                              <a:cxn ang="T65">
                                <a:pos x="T42" y="T43"/>
                              </a:cxn>
                            </a:cxnLst>
                            <a:rect l="T66" t="T67" r="T68" b="T69"/>
                            <a:pathLst>
                              <a:path w="90" h="20">
                                <a:moveTo>
                                  <a:pt x="9" y="20"/>
                                </a:moveTo>
                                <a:lnTo>
                                  <a:pt x="4" y="13"/>
                                </a:lnTo>
                                <a:lnTo>
                                  <a:pt x="1" y="9"/>
                                </a:lnTo>
                                <a:lnTo>
                                  <a:pt x="0" y="4"/>
                                </a:lnTo>
                                <a:lnTo>
                                  <a:pt x="4" y="1"/>
                                </a:lnTo>
                                <a:lnTo>
                                  <a:pt x="11" y="0"/>
                                </a:lnTo>
                                <a:lnTo>
                                  <a:pt x="21" y="6"/>
                                </a:lnTo>
                                <a:lnTo>
                                  <a:pt x="30" y="0"/>
                                </a:lnTo>
                                <a:lnTo>
                                  <a:pt x="40" y="3"/>
                                </a:lnTo>
                                <a:lnTo>
                                  <a:pt x="51" y="6"/>
                                </a:lnTo>
                                <a:lnTo>
                                  <a:pt x="63" y="7"/>
                                </a:lnTo>
                                <a:lnTo>
                                  <a:pt x="90" y="9"/>
                                </a:lnTo>
                                <a:lnTo>
                                  <a:pt x="82" y="13"/>
                                </a:lnTo>
                                <a:lnTo>
                                  <a:pt x="74" y="17"/>
                                </a:lnTo>
                                <a:lnTo>
                                  <a:pt x="65" y="17"/>
                                </a:lnTo>
                                <a:lnTo>
                                  <a:pt x="57" y="18"/>
                                </a:lnTo>
                                <a:lnTo>
                                  <a:pt x="46" y="16"/>
                                </a:lnTo>
                                <a:lnTo>
                                  <a:pt x="35" y="13"/>
                                </a:lnTo>
                                <a:lnTo>
                                  <a:pt x="28" y="17"/>
                                </a:lnTo>
                                <a:lnTo>
                                  <a:pt x="19" y="13"/>
                                </a:lnTo>
                                <a:lnTo>
                                  <a:pt x="10" y="11"/>
                                </a:lnTo>
                                <a:lnTo>
                                  <a:pt x="9" y="20"/>
                                </a:lnTo>
                                <a:close/>
                              </a:path>
                            </a:pathLst>
                          </a:custGeom>
                          <a:solidFill>
                            <a:srgbClr val="FF001F"/>
                          </a:solidFill>
                          <a:ln w="9525">
                            <a:noFill/>
                            <a:round/>
                            <a:headEnd/>
                            <a:tailEnd/>
                          </a:ln>
                        </p:spPr>
                        <p:txBody>
                          <a:bodyPr/>
                          <a:lstStyle/>
                          <a:p>
                            <a:endParaRPr lang="de-DE"/>
                          </a:p>
                        </p:txBody>
                      </p:sp>
                    </p:grpSp>
                    <p:sp>
                      <p:nvSpPr>
                        <p:cNvPr id="62" name="Freeform 1083"/>
                        <p:cNvSpPr>
                          <a:spLocks/>
                        </p:cNvSpPr>
                        <p:nvPr/>
                      </p:nvSpPr>
                      <p:spPr bwMode="auto">
                        <a:xfrm>
                          <a:off x="3694" y="1689"/>
                          <a:ext cx="81" cy="39"/>
                        </a:xfrm>
                        <a:custGeom>
                          <a:avLst/>
                          <a:gdLst>
                            <a:gd name="T0" fmla="*/ 0 w 81"/>
                            <a:gd name="T1" fmla="*/ 11 h 39"/>
                            <a:gd name="T2" fmla="*/ 5 w 81"/>
                            <a:gd name="T3" fmla="*/ 14 h 39"/>
                            <a:gd name="T4" fmla="*/ 12 w 81"/>
                            <a:gd name="T5" fmla="*/ 17 h 39"/>
                            <a:gd name="T6" fmla="*/ 19 w 81"/>
                            <a:gd name="T7" fmla="*/ 18 h 39"/>
                            <a:gd name="T8" fmla="*/ 29 w 81"/>
                            <a:gd name="T9" fmla="*/ 18 h 39"/>
                            <a:gd name="T10" fmla="*/ 39 w 81"/>
                            <a:gd name="T11" fmla="*/ 17 h 39"/>
                            <a:gd name="T12" fmla="*/ 48 w 81"/>
                            <a:gd name="T13" fmla="*/ 15 h 39"/>
                            <a:gd name="T14" fmla="*/ 56 w 81"/>
                            <a:gd name="T15" fmla="*/ 13 h 39"/>
                            <a:gd name="T16" fmla="*/ 64 w 81"/>
                            <a:gd name="T17" fmla="*/ 11 h 39"/>
                            <a:gd name="T18" fmla="*/ 69 w 81"/>
                            <a:gd name="T19" fmla="*/ 6 h 39"/>
                            <a:gd name="T20" fmla="*/ 74 w 81"/>
                            <a:gd name="T21" fmla="*/ 4 h 39"/>
                            <a:gd name="T22" fmla="*/ 81 w 81"/>
                            <a:gd name="T23" fmla="*/ 0 h 39"/>
                            <a:gd name="T24" fmla="*/ 65 w 81"/>
                            <a:gd name="T25" fmla="*/ 14 h 39"/>
                            <a:gd name="T26" fmla="*/ 56 w 81"/>
                            <a:gd name="T27" fmla="*/ 21 h 39"/>
                            <a:gd name="T28" fmla="*/ 48 w 81"/>
                            <a:gd name="T29" fmla="*/ 27 h 39"/>
                            <a:gd name="T30" fmla="*/ 40 w 81"/>
                            <a:gd name="T31" fmla="*/ 34 h 39"/>
                            <a:gd name="T32" fmla="*/ 27 w 81"/>
                            <a:gd name="T33" fmla="*/ 39 h 39"/>
                            <a:gd name="T34" fmla="*/ 15 w 81"/>
                            <a:gd name="T35" fmla="*/ 39 h 39"/>
                            <a:gd name="T36" fmla="*/ 6 w 81"/>
                            <a:gd name="T37" fmla="*/ 35 h 39"/>
                            <a:gd name="T38" fmla="*/ 2 w 81"/>
                            <a:gd name="T39" fmla="*/ 27 h 39"/>
                            <a:gd name="T40" fmla="*/ 0 w 81"/>
                            <a:gd name="T41" fmla="*/ 11 h 39"/>
                            <a:gd name="T42" fmla="*/ 0 60000 65536"/>
                            <a:gd name="T43" fmla="*/ 0 60000 65536"/>
                            <a:gd name="T44" fmla="*/ 0 60000 65536"/>
                            <a:gd name="T45" fmla="*/ 0 60000 65536"/>
                            <a:gd name="T46" fmla="*/ 0 60000 65536"/>
                            <a:gd name="T47" fmla="*/ 0 60000 65536"/>
                            <a:gd name="T48" fmla="*/ 0 60000 65536"/>
                            <a:gd name="T49" fmla="*/ 0 60000 65536"/>
                            <a:gd name="T50" fmla="*/ 0 60000 65536"/>
                            <a:gd name="T51" fmla="*/ 0 60000 65536"/>
                            <a:gd name="T52" fmla="*/ 0 60000 65536"/>
                            <a:gd name="T53" fmla="*/ 0 60000 65536"/>
                            <a:gd name="T54" fmla="*/ 0 60000 65536"/>
                            <a:gd name="T55" fmla="*/ 0 60000 65536"/>
                            <a:gd name="T56" fmla="*/ 0 60000 65536"/>
                            <a:gd name="T57" fmla="*/ 0 60000 65536"/>
                            <a:gd name="T58" fmla="*/ 0 60000 65536"/>
                            <a:gd name="T59" fmla="*/ 0 60000 65536"/>
                            <a:gd name="T60" fmla="*/ 0 60000 65536"/>
                            <a:gd name="T61" fmla="*/ 0 60000 65536"/>
                            <a:gd name="T62" fmla="*/ 0 60000 65536"/>
                            <a:gd name="T63" fmla="*/ 0 w 81"/>
                            <a:gd name="T64" fmla="*/ 0 h 39"/>
                            <a:gd name="T65" fmla="*/ 81 w 81"/>
                            <a:gd name="T66" fmla="*/ 39 h 39"/>
                          </a:gdLst>
                          <a:ahLst/>
                          <a:cxnLst>
                            <a:cxn ang="T42">
                              <a:pos x="T0" y="T1"/>
                            </a:cxn>
                            <a:cxn ang="T43">
                              <a:pos x="T2" y="T3"/>
                            </a:cxn>
                            <a:cxn ang="T44">
                              <a:pos x="T4" y="T5"/>
                            </a:cxn>
                            <a:cxn ang="T45">
                              <a:pos x="T6" y="T7"/>
                            </a:cxn>
                            <a:cxn ang="T46">
                              <a:pos x="T8" y="T9"/>
                            </a:cxn>
                            <a:cxn ang="T47">
                              <a:pos x="T10" y="T11"/>
                            </a:cxn>
                            <a:cxn ang="T48">
                              <a:pos x="T12" y="T13"/>
                            </a:cxn>
                            <a:cxn ang="T49">
                              <a:pos x="T14" y="T15"/>
                            </a:cxn>
                            <a:cxn ang="T50">
                              <a:pos x="T16" y="T17"/>
                            </a:cxn>
                            <a:cxn ang="T51">
                              <a:pos x="T18" y="T19"/>
                            </a:cxn>
                            <a:cxn ang="T52">
                              <a:pos x="T20" y="T21"/>
                            </a:cxn>
                            <a:cxn ang="T53">
                              <a:pos x="T22" y="T23"/>
                            </a:cxn>
                            <a:cxn ang="T54">
                              <a:pos x="T24" y="T25"/>
                            </a:cxn>
                            <a:cxn ang="T55">
                              <a:pos x="T26" y="T27"/>
                            </a:cxn>
                            <a:cxn ang="T56">
                              <a:pos x="T28" y="T29"/>
                            </a:cxn>
                            <a:cxn ang="T57">
                              <a:pos x="T30" y="T31"/>
                            </a:cxn>
                            <a:cxn ang="T58">
                              <a:pos x="T32" y="T33"/>
                            </a:cxn>
                            <a:cxn ang="T59">
                              <a:pos x="T34" y="T35"/>
                            </a:cxn>
                            <a:cxn ang="T60">
                              <a:pos x="T36" y="T37"/>
                            </a:cxn>
                            <a:cxn ang="T61">
                              <a:pos x="T38" y="T39"/>
                            </a:cxn>
                            <a:cxn ang="T62">
                              <a:pos x="T40" y="T41"/>
                            </a:cxn>
                          </a:cxnLst>
                          <a:rect l="T63" t="T64" r="T65" b="T66"/>
                          <a:pathLst>
                            <a:path w="81" h="39">
                              <a:moveTo>
                                <a:pt x="0" y="11"/>
                              </a:moveTo>
                              <a:lnTo>
                                <a:pt x="5" y="14"/>
                              </a:lnTo>
                              <a:lnTo>
                                <a:pt x="12" y="17"/>
                              </a:lnTo>
                              <a:lnTo>
                                <a:pt x="19" y="18"/>
                              </a:lnTo>
                              <a:lnTo>
                                <a:pt x="29" y="18"/>
                              </a:lnTo>
                              <a:lnTo>
                                <a:pt x="39" y="17"/>
                              </a:lnTo>
                              <a:lnTo>
                                <a:pt x="48" y="15"/>
                              </a:lnTo>
                              <a:lnTo>
                                <a:pt x="56" y="13"/>
                              </a:lnTo>
                              <a:lnTo>
                                <a:pt x="64" y="11"/>
                              </a:lnTo>
                              <a:lnTo>
                                <a:pt x="69" y="6"/>
                              </a:lnTo>
                              <a:lnTo>
                                <a:pt x="74" y="4"/>
                              </a:lnTo>
                              <a:lnTo>
                                <a:pt x="81" y="0"/>
                              </a:lnTo>
                              <a:lnTo>
                                <a:pt x="65" y="14"/>
                              </a:lnTo>
                              <a:lnTo>
                                <a:pt x="56" y="21"/>
                              </a:lnTo>
                              <a:lnTo>
                                <a:pt x="48" y="27"/>
                              </a:lnTo>
                              <a:lnTo>
                                <a:pt x="40" y="34"/>
                              </a:lnTo>
                              <a:lnTo>
                                <a:pt x="27" y="39"/>
                              </a:lnTo>
                              <a:lnTo>
                                <a:pt x="15" y="39"/>
                              </a:lnTo>
                              <a:lnTo>
                                <a:pt x="6" y="35"/>
                              </a:lnTo>
                              <a:lnTo>
                                <a:pt x="2" y="27"/>
                              </a:lnTo>
                              <a:lnTo>
                                <a:pt x="0" y="11"/>
                              </a:lnTo>
                              <a:close/>
                            </a:path>
                          </a:pathLst>
                        </a:custGeom>
                        <a:solidFill>
                          <a:srgbClr val="FF001F"/>
                        </a:solidFill>
                        <a:ln w="9525">
                          <a:noFill/>
                          <a:round/>
                          <a:headEnd/>
                          <a:tailEnd/>
                        </a:ln>
                      </p:spPr>
                      <p:txBody>
                        <a:bodyPr/>
                        <a:lstStyle/>
                        <a:p>
                          <a:endParaRPr lang="de-DE"/>
                        </a:p>
                      </p:txBody>
                    </p:sp>
                  </p:grpSp>
                  <p:sp>
                    <p:nvSpPr>
                      <p:cNvPr id="60" name="Freeform 1084"/>
                      <p:cNvSpPr>
                        <a:spLocks/>
                      </p:cNvSpPr>
                      <p:nvPr/>
                    </p:nvSpPr>
                    <p:spPr bwMode="auto">
                      <a:xfrm>
                        <a:off x="3697" y="1703"/>
                        <a:ext cx="52" cy="19"/>
                      </a:xfrm>
                      <a:custGeom>
                        <a:avLst/>
                        <a:gdLst>
                          <a:gd name="T0" fmla="*/ 0 w 52"/>
                          <a:gd name="T1" fmla="*/ 0 h 19"/>
                          <a:gd name="T2" fmla="*/ 7 w 52"/>
                          <a:gd name="T3" fmla="*/ 6 h 19"/>
                          <a:gd name="T4" fmla="*/ 17 w 52"/>
                          <a:gd name="T5" fmla="*/ 7 h 19"/>
                          <a:gd name="T6" fmla="*/ 28 w 52"/>
                          <a:gd name="T7" fmla="*/ 7 h 19"/>
                          <a:gd name="T8" fmla="*/ 43 w 52"/>
                          <a:gd name="T9" fmla="*/ 4 h 19"/>
                          <a:gd name="T10" fmla="*/ 52 w 52"/>
                          <a:gd name="T11" fmla="*/ 0 h 19"/>
                          <a:gd name="T12" fmla="*/ 40 w 52"/>
                          <a:gd name="T13" fmla="*/ 11 h 19"/>
                          <a:gd name="T14" fmla="*/ 32 w 52"/>
                          <a:gd name="T15" fmla="*/ 17 h 19"/>
                          <a:gd name="T16" fmla="*/ 23 w 52"/>
                          <a:gd name="T17" fmla="*/ 19 h 19"/>
                          <a:gd name="T18" fmla="*/ 12 w 52"/>
                          <a:gd name="T19" fmla="*/ 19 h 19"/>
                          <a:gd name="T20" fmla="*/ 5 w 52"/>
                          <a:gd name="T21" fmla="*/ 16 h 19"/>
                          <a:gd name="T22" fmla="*/ 1 w 52"/>
                          <a:gd name="T23" fmla="*/ 11 h 19"/>
                          <a:gd name="T24" fmla="*/ 0 w 52"/>
                          <a:gd name="T25" fmla="*/ 0 h 19"/>
                          <a:gd name="T26" fmla="*/ 0 60000 65536"/>
                          <a:gd name="T27" fmla="*/ 0 60000 65536"/>
                          <a:gd name="T28" fmla="*/ 0 60000 65536"/>
                          <a:gd name="T29" fmla="*/ 0 60000 65536"/>
                          <a:gd name="T30" fmla="*/ 0 60000 65536"/>
                          <a:gd name="T31" fmla="*/ 0 60000 65536"/>
                          <a:gd name="T32" fmla="*/ 0 60000 65536"/>
                          <a:gd name="T33" fmla="*/ 0 60000 65536"/>
                          <a:gd name="T34" fmla="*/ 0 60000 65536"/>
                          <a:gd name="T35" fmla="*/ 0 60000 65536"/>
                          <a:gd name="T36" fmla="*/ 0 60000 65536"/>
                          <a:gd name="T37" fmla="*/ 0 60000 65536"/>
                          <a:gd name="T38" fmla="*/ 0 60000 65536"/>
                          <a:gd name="T39" fmla="*/ 0 w 52"/>
                          <a:gd name="T40" fmla="*/ 0 h 19"/>
                          <a:gd name="T41" fmla="*/ 52 w 52"/>
                          <a:gd name="T42" fmla="*/ 19 h 19"/>
                        </a:gdLst>
                        <a:ahLst/>
                        <a:cxnLst>
                          <a:cxn ang="T26">
                            <a:pos x="T0" y="T1"/>
                          </a:cxn>
                          <a:cxn ang="T27">
                            <a:pos x="T2" y="T3"/>
                          </a:cxn>
                          <a:cxn ang="T28">
                            <a:pos x="T4" y="T5"/>
                          </a:cxn>
                          <a:cxn ang="T29">
                            <a:pos x="T6" y="T7"/>
                          </a:cxn>
                          <a:cxn ang="T30">
                            <a:pos x="T8" y="T9"/>
                          </a:cxn>
                          <a:cxn ang="T31">
                            <a:pos x="T10" y="T11"/>
                          </a:cxn>
                          <a:cxn ang="T32">
                            <a:pos x="T12" y="T13"/>
                          </a:cxn>
                          <a:cxn ang="T33">
                            <a:pos x="T14" y="T15"/>
                          </a:cxn>
                          <a:cxn ang="T34">
                            <a:pos x="T16" y="T17"/>
                          </a:cxn>
                          <a:cxn ang="T35">
                            <a:pos x="T18" y="T19"/>
                          </a:cxn>
                          <a:cxn ang="T36">
                            <a:pos x="T20" y="T21"/>
                          </a:cxn>
                          <a:cxn ang="T37">
                            <a:pos x="T22" y="T23"/>
                          </a:cxn>
                          <a:cxn ang="T38">
                            <a:pos x="T24" y="T25"/>
                          </a:cxn>
                        </a:cxnLst>
                        <a:rect l="T39" t="T40" r="T41" b="T42"/>
                        <a:pathLst>
                          <a:path w="52" h="19">
                            <a:moveTo>
                              <a:pt x="0" y="0"/>
                            </a:moveTo>
                            <a:lnTo>
                              <a:pt x="7" y="6"/>
                            </a:lnTo>
                            <a:lnTo>
                              <a:pt x="17" y="7"/>
                            </a:lnTo>
                            <a:lnTo>
                              <a:pt x="28" y="7"/>
                            </a:lnTo>
                            <a:lnTo>
                              <a:pt x="43" y="4"/>
                            </a:lnTo>
                            <a:lnTo>
                              <a:pt x="52" y="0"/>
                            </a:lnTo>
                            <a:lnTo>
                              <a:pt x="40" y="11"/>
                            </a:lnTo>
                            <a:lnTo>
                              <a:pt x="32" y="17"/>
                            </a:lnTo>
                            <a:lnTo>
                              <a:pt x="23" y="19"/>
                            </a:lnTo>
                            <a:lnTo>
                              <a:pt x="12" y="19"/>
                            </a:lnTo>
                            <a:lnTo>
                              <a:pt x="5" y="16"/>
                            </a:lnTo>
                            <a:lnTo>
                              <a:pt x="1" y="11"/>
                            </a:lnTo>
                            <a:lnTo>
                              <a:pt x="0" y="0"/>
                            </a:lnTo>
                            <a:close/>
                          </a:path>
                        </a:pathLst>
                      </a:custGeom>
                      <a:solidFill>
                        <a:srgbClr val="FF1F3F"/>
                      </a:solidFill>
                      <a:ln w="9525">
                        <a:noFill/>
                        <a:round/>
                        <a:headEnd/>
                        <a:tailEnd/>
                      </a:ln>
                    </p:spPr>
                    <p:txBody>
                      <a:bodyPr/>
                      <a:lstStyle/>
                      <a:p>
                        <a:endParaRPr lang="de-DE"/>
                      </a:p>
                    </p:txBody>
                  </p:sp>
                </p:grpSp>
                <p:sp>
                  <p:nvSpPr>
                    <p:cNvPr id="57" name="Oval 10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705" y="1709"/>
                      <a:ext cx="7" cy="6"/>
                    </a:xfrm>
                    <a:prstGeom prst="ellipse">
                      <a:avLst/>
                    </a:prstGeom>
                    <a:solidFill>
                      <a:srgbClr val="FFFFFF"/>
                    </a:solidFill>
                    <a:ln w="9525">
                      <a:noFill/>
                      <a:round/>
                      <a:headEnd/>
                      <a:tailEnd/>
                    </a:ln>
                  </p:spPr>
                  <p:txBody>
                    <a:bodyPr/>
                    <a:lstStyle/>
                    <a:p>
                      <a:endParaRPr lang="de-DE"/>
                    </a:p>
                  </p:txBody>
                </p:sp>
              </p:grpSp>
            </p:grpSp>
            <p:grpSp>
              <p:nvGrpSpPr>
                <p:cNvPr id="29" name="Group 1086"/>
                <p:cNvGrpSpPr>
                  <a:grpSpLocks/>
                </p:cNvGrpSpPr>
                <p:nvPr/>
              </p:nvGrpSpPr>
              <p:grpSpPr bwMode="auto">
                <a:xfrm>
                  <a:off x="3875" y="1607"/>
                  <a:ext cx="59" cy="79"/>
                  <a:chOff x="3875" y="1607"/>
                  <a:chExt cx="59" cy="79"/>
                </a:xfrm>
              </p:grpSpPr>
              <p:sp>
                <p:nvSpPr>
                  <p:cNvPr id="51" name="Freeform 1087"/>
                  <p:cNvSpPr>
                    <a:spLocks/>
                  </p:cNvSpPr>
                  <p:nvPr/>
                </p:nvSpPr>
                <p:spPr bwMode="auto">
                  <a:xfrm>
                    <a:off x="3875" y="1607"/>
                    <a:ext cx="59" cy="79"/>
                  </a:xfrm>
                  <a:custGeom>
                    <a:avLst/>
                    <a:gdLst>
                      <a:gd name="T0" fmla="*/ 38 w 59"/>
                      <a:gd name="T1" fmla="*/ 0 h 79"/>
                      <a:gd name="T2" fmla="*/ 56 w 59"/>
                      <a:gd name="T3" fmla="*/ 6 h 79"/>
                      <a:gd name="T4" fmla="*/ 59 w 59"/>
                      <a:gd name="T5" fmla="*/ 9 h 79"/>
                      <a:gd name="T6" fmla="*/ 58 w 59"/>
                      <a:gd name="T7" fmla="*/ 40 h 79"/>
                      <a:gd name="T8" fmla="*/ 54 w 59"/>
                      <a:gd name="T9" fmla="*/ 57 h 79"/>
                      <a:gd name="T10" fmla="*/ 48 w 59"/>
                      <a:gd name="T11" fmla="*/ 71 h 79"/>
                      <a:gd name="T12" fmla="*/ 40 w 59"/>
                      <a:gd name="T13" fmla="*/ 77 h 79"/>
                      <a:gd name="T14" fmla="*/ 30 w 59"/>
                      <a:gd name="T15" fmla="*/ 79 h 79"/>
                      <a:gd name="T16" fmla="*/ 10 w 59"/>
                      <a:gd name="T17" fmla="*/ 73 h 79"/>
                      <a:gd name="T18" fmla="*/ 2 w 59"/>
                      <a:gd name="T19" fmla="*/ 65 h 79"/>
                      <a:gd name="T20" fmla="*/ 0 w 59"/>
                      <a:gd name="T21" fmla="*/ 58 h 79"/>
                      <a:gd name="T22" fmla="*/ 0 w 59"/>
                      <a:gd name="T23" fmla="*/ 54 h 79"/>
                      <a:gd name="T24" fmla="*/ 13 w 59"/>
                      <a:gd name="T25" fmla="*/ 30 h 79"/>
                      <a:gd name="T26" fmla="*/ 20 w 59"/>
                      <a:gd name="T27" fmla="*/ 9 h 79"/>
                      <a:gd name="T28" fmla="*/ 22 w 59"/>
                      <a:gd name="T29" fmla="*/ 3 h 79"/>
                      <a:gd name="T30" fmla="*/ 27 w 59"/>
                      <a:gd name="T31" fmla="*/ 0 h 79"/>
                      <a:gd name="T32" fmla="*/ 38 w 59"/>
                      <a:gd name="T33" fmla="*/ 0 h 79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w 59"/>
                      <a:gd name="T52" fmla="*/ 0 h 79"/>
                      <a:gd name="T53" fmla="*/ 59 w 59"/>
                      <a:gd name="T54" fmla="*/ 79 h 79"/>
                    </a:gdLst>
                    <a:ahLst/>
                    <a:cxnLst>
                      <a:cxn ang="T34">
                        <a:pos x="T0" y="T1"/>
                      </a:cxn>
                      <a:cxn ang="T35">
                        <a:pos x="T2" y="T3"/>
                      </a:cxn>
                      <a:cxn ang="T36">
                        <a:pos x="T4" y="T5"/>
                      </a:cxn>
                      <a:cxn ang="T37">
                        <a:pos x="T6" y="T7"/>
                      </a:cxn>
                      <a:cxn ang="T38">
                        <a:pos x="T8" y="T9"/>
                      </a:cxn>
                      <a:cxn ang="T39">
                        <a:pos x="T10" y="T11"/>
                      </a:cxn>
                      <a:cxn ang="T40">
                        <a:pos x="T12" y="T13"/>
                      </a:cxn>
                      <a:cxn ang="T41">
                        <a:pos x="T14" y="T15"/>
                      </a:cxn>
                      <a:cxn ang="T42">
                        <a:pos x="T16" y="T17"/>
                      </a:cxn>
                      <a:cxn ang="T43">
                        <a:pos x="T18" y="T19"/>
                      </a:cxn>
                      <a:cxn ang="T44">
                        <a:pos x="T20" y="T21"/>
                      </a:cxn>
                      <a:cxn ang="T45">
                        <a:pos x="T22" y="T23"/>
                      </a:cxn>
                      <a:cxn ang="T46">
                        <a:pos x="T24" y="T25"/>
                      </a:cxn>
                      <a:cxn ang="T47">
                        <a:pos x="T26" y="T27"/>
                      </a:cxn>
                      <a:cxn ang="T48">
                        <a:pos x="T28" y="T29"/>
                      </a:cxn>
                      <a:cxn ang="T49">
                        <a:pos x="T30" y="T31"/>
                      </a:cxn>
                      <a:cxn ang="T50">
                        <a:pos x="T32" y="T33"/>
                      </a:cxn>
                    </a:cxnLst>
                    <a:rect l="T51" t="T52" r="T53" b="T54"/>
                    <a:pathLst>
                      <a:path w="59" h="79">
                        <a:moveTo>
                          <a:pt x="38" y="0"/>
                        </a:moveTo>
                        <a:lnTo>
                          <a:pt x="56" y="6"/>
                        </a:lnTo>
                        <a:lnTo>
                          <a:pt x="59" y="9"/>
                        </a:lnTo>
                        <a:lnTo>
                          <a:pt x="58" y="40"/>
                        </a:lnTo>
                        <a:lnTo>
                          <a:pt x="54" y="57"/>
                        </a:lnTo>
                        <a:lnTo>
                          <a:pt x="48" y="71"/>
                        </a:lnTo>
                        <a:lnTo>
                          <a:pt x="40" y="77"/>
                        </a:lnTo>
                        <a:lnTo>
                          <a:pt x="30" y="79"/>
                        </a:lnTo>
                        <a:lnTo>
                          <a:pt x="10" y="73"/>
                        </a:lnTo>
                        <a:lnTo>
                          <a:pt x="2" y="65"/>
                        </a:lnTo>
                        <a:lnTo>
                          <a:pt x="0" y="58"/>
                        </a:lnTo>
                        <a:lnTo>
                          <a:pt x="0" y="54"/>
                        </a:lnTo>
                        <a:lnTo>
                          <a:pt x="13" y="30"/>
                        </a:lnTo>
                        <a:lnTo>
                          <a:pt x="20" y="9"/>
                        </a:lnTo>
                        <a:lnTo>
                          <a:pt x="22" y="3"/>
                        </a:lnTo>
                        <a:lnTo>
                          <a:pt x="27" y="0"/>
                        </a:lnTo>
                        <a:lnTo>
                          <a:pt x="38" y="0"/>
                        </a:lnTo>
                        <a:close/>
                      </a:path>
                    </a:pathLst>
                  </a:custGeom>
                  <a:solidFill>
                    <a:srgbClr val="FFBF1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52" name="Freeform 1088"/>
                  <p:cNvSpPr>
                    <a:spLocks/>
                  </p:cNvSpPr>
                  <p:nvPr/>
                </p:nvSpPr>
                <p:spPr bwMode="auto">
                  <a:xfrm>
                    <a:off x="3885" y="1607"/>
                    <a:ext cx="42" cy="76"/>
                  </a:xfrm>
                  <a:custGeom>
                    <a:avLst/>
                    <a:gdLst>
                      <a:gd name="T0" fmla="*/ 40 w 42"/>
                      <a:gd name="T1" fmla="*/ 4 h 76"/>
                      <a:gd name="T2" fmla="*/ 42 w 42"/>
                      <a:gd name="T3" fmla="*/ 10 h 76"/>
                      <a:gd name="T4" fmla="*/ 41 w 42"/>
                      <a:gd name="T5" fmla="*/ 28 h 76"/>
                      <a:gd name="T6" fmla="*/ 36 w 42"/>
                      <a:gd name="T7" fmla="*/ 46 h 76"/>
                      <a:gd name="T8" fmla="*/ 29 w 42"/>
                      <a:gd name="T9" fmla="*/ 60 h 76"/>
                      <a:gd name="T10" fmla="*/ 21 w 42"/>
                      <a:gd name="T11" fmla="*/ 70 h 76"/>
                      <a:gd name="T12" fmla="*/ 13 w 42"/>
                      <a:gd name="T13" fmla="*/ 76 h 76"/>
                      <a:gd name="T14" fmla="*/ 0 w 42"/>
                      <a:gd name="T15" fmla="*/ 73 h 76"/>
                      <a:gd name="T16" fmla="*/ 8 w 42"/>
                      <a:gd name="T17" fmla="*/ 62 h 76"/>
                      <a:gd name="T18" fmla="*/ 13 w 42"/>
                      <a:gd name="T19" fmla="*/ 53 h 76"/>
                      <a:gd name="T20" fmla="*/ 17 w 42"/>
                      <a:gd name="T21" fmla="*/ 42 h 76"/>
                      <a:gd name="T22" fmla="*/ 20 w 42"/>
                      <a:gd name="T23" fmla="*/ 31 h 76"/>
                      <a:gd name="T24" fmla="*/ 22 w 42"/>
                      <a:gd name="T25" fmla="*/ 23 h 76"/>
                      <a:gd name="T26" fmla="*/ 23 w 42"/>
                      <a:gd name="T27" fmla="*/ 14 h 76"/>
                      <a:gd name="T28" fmla="*/ 23 w 42"/>
                      <a:gd name="T29" fmla="*/ 0 h 76"/>
                      <a:gd name="T30" fmla="*/ 40 w 42"/>
                      <a:gd name="T31" fmla="*/ 4 h 76"/>
                      <a:gd name="T32" fmla="*/ 0 60000 65536"/>
                      <a:gd name="T33" fmla="*/ 0 60000 65536"/>
                      <a:gd name="T34" fmla="*/ 0 60000 65536"/>
                      <a:gd name="T35" fmla="*/ 0 60000 65536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w 42"/>
                      <a:gd name="T49" fmla="*/ 0 h 76"/>
                      <a:gd name="T50" fmla="*/ 42 w 42"/>
                      <a:gd name="T51" fmla="*/ 76 h 76"/>
                    </a:gdLst>
                    <a:ahLst/>
                    <a:cxnLst>
                      <a:cxn ang="T32">
                        <a:pos x="T0" y="T1"/>
                      </a:cxn>
                      <a:cxn ang="T33">
                        <a:pos x="T2" y="T3"/>
                      </a:cxn>
                      <a:cxn ang="T34">
                        <a:pos x="T4" y="T5"/>
                      </a:cxn>
                      <a:cxn ang="T35">
                        <a:pos x="T6" y="T7"/>
                      </a:cxn>
                      <a:cxn ang="T36">
                        <a:pos x="T8" y="T9"/>
                      </a:cxn>
                      <a:cxn ang="T37">
                        <a:pos x="T10" y="T11"/>
                      </a:cxn>
                      <a:cxn ang="T38">
                        <a:pos x="T12" y="T13"/>
                      </a:cxn>
                      <a:cxn ang="T39">
                        <a:pos x="T14" y="T15"/>
                      </a:cxn>
                      <a:cxn ang="T40">
                        <a:pos x="T16" y="T17"/>
                      </a:cxn>
                      <a:cxn ang="T41">
                        <a:pos x="T18" y="T19"/>
                      </a:cxn>
                      <a:cxn ang="T42">
                        <a:pos x="T20" y="T21"/>
                      </a:cxn>
                      <a:cxn ang="T43">
                        <a:pos x="T22" y="T23"/>
                      </a:cxn>
                      <a:cxn ang="T44">
                        <a:pos x="T24" y="T25"/>
                      </a:cxn>
                      <a:cxn ang="T45">
                        <a:pos x="T26" y="T27"/>
                      </a:cxn>
                      <a:cxn ang="T46">
                        <a:pos x="T28" y="T29"/>
                      </a:cxn>
                      <a:cxn ang="T47">
                        <a:pos x="T30" y="T31"/>
                      </a:cxn>
                    </a:cxnLst>
                    <a:rect l="T48" t="T49" r="T50" b="T51"/>
                    <a:pathLst>
                      <a:path w="42" h="76">
                        <a:moveTo>
                          <a:pt x="40" y="4"/>
                        </a:moveTo>
                        <a:lnTo>
                          <a:pt x="42" y="10"/>
                        </a:lnTo>
                        <a:lnTo>
                          <a:pt x="41" y="28"/>
                        </a:lnTo>
                        <a:lnTo>
                          <a:pt x="36" y="46"/>
                        </a:lnTo>
                        <a:lnTo>
                          <a:pt x="29" y="60"/>
                        </a:lnTo>
                        <a:lnTo>
                          <a:pt x="21" y="70"/>
                        </a:lnTo>
                        <a:lnTo>
                          <a:pt x="13" y="76"/>
                        </a:lnTo>
                        <a:lnTo>
                          <a:pt x="0" y="73"/>
                        </a:lnTo>
                        <a:lnTo>
                          <a:pt x="8" y="62"/>
                        </a:lnTo>
                        <a:lnTo>
                          <a:pt x="13" y="53"/>
                        </a:lnTo>
                        <a:lnTo>
                          <a:pt x="17" y="42"/>
                        </a:lnTo>
                        <a:lnTo>
                          <a:pt x="20" y="31"/>
                        </a:lnTo>
                        <a:lnTo>
                          <a:pt x="22" y="23"/>
                        </a:lnTo>
                        <a:lnTo>
                          <a:pt x="23" y="14"/>
                        </a:lnTo>
                        <a:lnTo>
                          <a:pt x="23" y="0"/>
                        </a:lnTo>
                        <a:lnTo>
                          <a:pt x="40" y="4"/>
                        </a:lnTo>
                        <a:close/>
                      </a:path>
                    </a:pathLst>
                  </a:custGeom>
                  <a:solidFill>
                    <a:srgbClr val="FFFFF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  <p:sp>
            <p:nvSpPr>
              <p:cNvPr id="27" name="Freeform 1089"/>
              <p:cNvSpPr>
                <a:spLocks/>
              </p:cNvSpPr>
              <p:nvPr/>
            </p:nvSpPr>
            <p:spPr bwMode="auto">
              <a:xfrm>
                <a:off x="3317" y="2011"/>
                <a:ext cx="221" cy="220"/>
              </a:xfrm>
              <a:custGeom>
                <a:avLst/>
                <a:gdLst>
                  <a:gd name="T0" fmla="*/ 208 w 221"/>
                  <a:gd name="T1" fmla="*/ 79 h 220"/>
                  <a:gd name="T2" fmla="*/ 169 w 221"/>
                  <a:gd name="T3" fmla="*/ 17 h 220"/>
                  <a:gd name="T4" fmla="*/ 139 w 221"/>
                  <a:gd name="T5" fmla="*/ 0 h 220"/>
                  <a:gd name="T6" fmla="*/ 195 w 221"/>
                  <a:gd name="T7" fmla="*/ 92 h 220"/>
                  <a:gd name="T8" fmla="*/ 208 w 221"/>
                  <a:gd name="T9" fmla="*/ 139 h 220"/>
                  <a:gd name="T10" fmla="*/ 51 w 221"/>
                  <a:gd name="T11" fmla="*/ 159 h 220"/>
                  <a:gd name="T12" fmla="*/ 200 w 221"/>
                  <a:gd name="T13" fmla="*/ 155 h 220"/>
                  <a:gd name="T14" fmla="*/ 0 w 221"/>
                  <a:gd name="T15" fmla="*/ 220 h 220"/>
                  <a:gd name="T16" fmla="*/ 221 w 221"/>
                  <a:gd name="T17" fmla="*/ 169 h 220"/>
                  <a:gd name="T18" fmla="*/ 208 w 221"/>
                  <a:gd name="T19" fmla="*/ 79 h 22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w 221"/>
                  <a:gd name="T31" fmla="*/ 0 h 220"/>
                  <a:gd name="T32" fmla="*/ 221 w 221"/>
                  <a:gd name="T33" fmla="*/ 220 h 220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T30" t="T31" r="T32" b="T33"/>
                <a:pathLst>
                  <a:path w="221" h="220">
                    <a:moveTo>
                      <a:pt x="208" y="79"/>
                    </a:moveTo>
                    <a:lnTo>
                      <a:pt x="169" y="17"/>
                    </a:lnTo>
                    <a:lnTo>
                      <a:pt x="139" y="0"/>
                    </a:lnTo>
                    <a:lnTo>
                      <a:pt x="195" y="92"/>
                    </a:lnTo>
                    <a:lnTo>
                      <a:pt x="208" y="139"/>
                    </a:lnTo>
                    <a:lnTo>
                      <a:pt x="51" y="159"/>
                    </a:lnTo>
                    <a:lnTo>
                      <a:pt x="200" y="155"/>
                    </a:lnTo>
                    <a:lnTo>
                      <a:pt x="0" y="220"/>
                    </a:lnTo>
                    <a:lnTo>
                      <a:pt x="221" y="169"/>
                    </a:lnTo>
                    <a:lnTo>
                      <a:pt x="208" y="79"/>
                    </a:lnTo>
                    <a:close/>
                  </a:path>
                </a:pathLst>
              </a:custGeom>
              <a:solidFill>
                <a:srgbClr val="10ADD6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grpSp>
            <p:nvGrpSpPr>
              <p:cNvPr id="32" name="Group 1090"/>
              <p:cNvGrpSpPr>
                <a:grpSpLocks/>
              </p:cNvGrpSpPr>
              <p:nvPr/>
            </p:nvGrpSpPr>
            <p:grpSpPr bwMode="auto">
              <a:xfrm>
                <a:off x="2990" y="2187"/>
                <a:ext cx="316" cy="267"/>
                <a:chOff x="2990" y="2187"/>
                <a:chExt cx="316" cy="267"/>
              </a:xfrm>
            </p:grpSpPr>
            <p:sp>
              <p:nvSpPr>
                <p:cNvPr id="44" name="Freeform 1091"/>
                <p:cNvSpPr>
                  <a:spLocks/>
                </p:cNvSpPr>
                <p:nvPr/>
              </p:nvSpPr>
              <p:spPr bwMode="auto">
                <a:xfrm>
                  <a:off x="3277" y="2187"/>
                  <a:ext cx="29" cy="92"/>
                </a:xfrm>
                <a:custGeom>
                  <a:avLst/>
                  <a:gdLst>
                    <a:gd name="T0" fmla="*/ 14 w 29"/>
                    <a:gd name="T1" fmla="*/ 12 h 92"/>
                    <a:gd name="T2" fmla="*/ 29 w 29"/>
                    <a:gd name="T3" fmla="*/ 48 h 92"/>
                    <a:gd name="T4" fmla="*/ 24 w 29"/>
                    <a:gd name="T5" fmla="*/ 74 h 92"/>
                    <a:gd name="T6" fmla="*/ 14 w 29"/>
                    <a:gd name="T7" fmla="*/ 92 h 92"/>
                    <a:gd name="T8" fmla="*/ 10 w 29"/>
                    <a:gd name="T9" fmla="*/ 92 h 92"/>
                    <a:gd name="T10" fmla="*/ 10 w 29"/>
                    <a:gd name="T11" fmla="*/ 43 h 92"/>
                    <a:gd name="T12" fmla="*/ 0 w 29"/>
                    <a:gd name="T13" fmla="*/ 31 h 92"/>
                    <a:gd name="T14" fmla="*/ 5 w 29"/>
                    <a:gd name="T15" fmla="*/ 21 h 92"/>
                    <a:gd name="T16" fmla="*/ 14 w 29"/>
                    <a:gd name="T17" fmla="*/ 0 h 92"/>
                    <a:gd name="T18" fmla="*/ 14 w 29"/>
                    <a:gd name="T19" fmla="*/ 12 h 92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w 29"/>
                    <a:gd name="T31" fmla="*/ 0 h 92"/>
                    <a:gd name="T32" fmla="*/ 29 w 29"/>
                    <a:gd name="T33" fmla="*/ 92 h 92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T30" t="T31" r="T32" b="T33"/>
                  <a:pathLst>
                    <a:path w="29" h="92">
                      <a:moveTo>
                        <a:pt x="14" y="12"/>
                      </a:moveTo>
                      <a:lnTo>
                        <a:pt x="29" y="48"/>
                      </a:lnTo>
                      <a:lnTo>
                        <a:pt x="24" y="74"/>
                      </a:lnTo>
                      <a:lnTo>
                        <a:pt x="14" y="92"/>
                      </a:lnTo>
                      <a:lnTo>
                        <a:pt x="10" y="92"/>
                      </a:lnTo>
                      <a:lnTo>
                        <a:pt x="10" y="43"/>
                      </a:lnTo>
                      <a:lnTo>
                        <a:pt x="0" y="31"/>
                      </a:lnTo>
                      <a:lnTo>
                        <a:pt x="5" y="21"/>
                      </a:lnTo>
                      <a:lnTo>
                        <a:pt x="14" y="0"/>
                      </a:lnTo>
                      <a:lnTo>
                        <a:pt x="14" y="12"/>
                      </a:lnTo>
                      <a:close/>
                    </a:path>
                  </a:pathLst>
                </a:custGeom>
                <a:solidFill>
                  <a:srgbClr val="10ADD6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45" name="Freeform 1092"/>
                <p:cNvSpPr>
                  <a:spLocks/>
                </p:cNvSpPr>
                <p:nvPr/>
              </p:nvSpPr>
              <p:spPr bwMode="auto">
                <a:xfrm>
                  <a:off x="2990" y="2289"/>
                  <a:ext cx="123" cy="165"/>
                </a:xfrm>
                <a:custGeom>
                  <a:avLst/>
                  <a:gdLst>
                    <a:gd name="T0" fmla="*/ 30 w 123"/>
                    <a:gd name="T1" fmla="*/ 0 h 165"/>
                    <a:gd name="T2" fmla="*/ 74 w 123"/>
                    <a:gd name="T3" fmla="*/ 26 h 165"/>
                    <a:gd name="T4" fmla="*/ 101 w 123"/>
                    <a:gd name="T5" fmla="*/ 61 h 165"/>
                    <a:gd name="T6" fmla="*/ 114 w 123"/>
                    <a:gd name="T7" fmla="*/ 87 h 165"/>
                    <a:gd name="T8" fmla="*/ 118 w 123"/>
                    <a:gd name="T9" fmla="*/ 108 h 165"/>
                    <a:gd name="T10" fmla="*/ 123 w 123"/>
                    <a:gd name="T11" fmla="*/ 132 h 165"/>
                    <a:gd name="T12" fmla="*/ 123 w 123"/>
                    <a:gd name="T13" fmla="*/ 152 h 165"/>
                    <a:gd name="T14" fmla="*/ 78 w 123"/>
                    <a:gd name="T15" fmla="*/ 165 h 165"/>
                    <a:gd name="T16" fmla="*/ 70 w 123"/>
                    <a:gd name="T17" fmla="*/ 127 h 165"/>
                    <a:gd name="T18" fmla="*/ 66 w 123"/>
                    <a:gd name="T19" fmla="*/ 104 h 165"/>
                    <a:gd name="T20" fmla="*/ 44 w 123"/>
                    <a:gd name="T21" fmla="*/ 74 h 165"/>
                    <a:gd name="T22" fmla="*/ 30 w 123"/>
                    <a:gd name="T23" fmla="*/ 57 h 165"/>
                    <a:gd name="T24" fmla="*/ 17 w 123"/>
                    <a:gd name="T25" fmla="*/ 40 h 165"/>
                    <a:gd name="T26" fmla="*/ 0 w 123"/>
                    <a:gd name="T27" fmla="*/ 26 h 165"/>
                    <a:gd name="T28" fmla="*/ 30 w 123"/>
                    <a:gd name="T29" fmla="*/ 0 h 165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123"/>
                    <a:gd name="T46" fmla="*/ 0 h 165"/>
                    <a:gd name="T47" fmla="*/ 123 w 123"/>
                    <a:gd name="T48" fmla="*/ 165 h 165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123" h="165">
                      <a:moveTo>
                        <a:pt x="30" y="0"/>
                      </a:moveTo>
                      <a:lnTo>
                        <a:pt x="74" y="26"/>
                      </a:lnTo>
                      <a:lnTo>
                        <a:pt x="101" y="61"/>
                      </a:lnTo>
                      <a:lnTo>
                        <a:pt x="114" y="87"/>
                      </a:lnTo>
                      <a:lnTo>
                        <a:pt x="118" y="108"/>
                      </a:lnTo>
                      <a:lnTo>
                        <a:pt x="123" y="132"/>
                      </a:lnTo>
                      <a:lnTo>
                        <a:pt x="123" y="152"/>
                      </a:lnTo>
                      <a:lnTo>
                        <a:pt x="78" y="165"/>
                      </a:lnTo>
                      <a:lnTo>
                        <a:pt x="70" y="127"/>
                      </a:lnTo>
                      <a:lnTo>
                        <a:pt x="66" y="104"/>
                      </a:lnTo>
                      <a:lnTo>
                        <a:pt x="44" y="74"/>
                      </a:lnTo>
                      <a:lnTo>
                        <a:pt x="30" y="57"/>
                      </a:lnTo>
                      <a:lnTo>
                        <a:pt x="17" y="40"/>
                      </a:lnTo>
                      <a:lnTo>
                        <a:pt x="0" y="26"/>
                      </a:lnTo>
                      <a:lnTo>
                        <a:pt x="30" y="0"/>
                      </a:lnTo>
                      <a:close/>
                    </a:path>
                  </a:pathLst>
                </a:custGeom>
                <a:solidFill>
                  <a:srgbClr val="007F9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</p:grpSp>
          <p:grpSp>
            <p:nvGrpSpPr>
              <p:cNvPr id="33" name="Group 1093"/>
              <p:cNvGrpSpPr>
                <a:grpSpLocks/>
              </p:cNvGrpSpPr>
              <p:nvPr/>
            </p:nvGrpSpPr>
            <p:grpSpPr bwMode="auto">
              <a:xfrm>
                <a:off x="2988" y="1838"/>
                <a:ext cx="1302" cy="1278"/>
                <a:chOff x="2988" y="1838"/>
                <a:chExt cx="1302" cy="1278"/>
              </a:xfrm>
            </p:grpSpPr>
            <p:sp>
              <p:nvSpPr>
                <p:cNvPr id="30" name="Freeform 1094"/>
                <p:cNvSpPr>
                  <a:spLocks/>
                </p:cNvSpPr>
                <p:nvPr/>
              </p:nvSpPr>
              <p:spPr bwMode="auto">
                <a:xfrm>
                  <a:off x="3849" y="1838"/>
                  <a:ext cx="441" cy="1278"/>
                </a:xfrm>
                <a:custGeom>
                  <a:avLst/>
                  <a:gdLst>
                    <a:gd name="T0" fmla="*/ 65 w 441"/>
                    <a:gd name="T1" fmla="*/ 0 h 1278"/>
                    <a:gd name="T2" fmla="*/ 86 w 441"/>
                    <a:gd name="T3" fmla="*/ 13 h 1278"/>
                    <a:gd name="T4" fmla="*/ 111 w 441"/>
                    <a:gd name="T5" fmla="*/ 30 h 1278"/>
                    <a:gd name="T6" fmla="*/ 137 w 441"/>
                    <a:gd name="T7" fmla="*/ 47 h 1278"/>
                    <a:gd name="T8" fmla="*/ 177 w 441"/>
                    <a:gd name="T9" fmla="*/ 68 h 1278"/>
                    <a:gd name="T10" fmla="*/ 264 w 441"/>
                    <a:gd name="T11" fmla="*/ 122 h 1278"/>
                    <a:gd name="T12" fmla="*/ 301 w 441"/>
                    <a:gd name="T13" fmla="*/ 138 h 1278"/>
                    <a:gd name="T14" fmla="*/ 321 w 441"/>
                    <a:gd name="T15" fmla="*/ 146 h 1278"/>
                    <a:gd name="T16" fmla="*/ 340 w 441"/>
                    <a:gd name="T17" fmla="*/ 163 h 1278"/>
                    <a:gd name="T18" fmla="*/ 388 w 441"/>
                    <a:gd name="T19" fmla="*/ 375 h 1278"/>
                    <a:gd name="T20" fmla="*/ 394 w 441"/>
                    <a:gd name="T21" fmla="*/ 459 h 1278"/>
                    <a:gd name="T22" fmla="*/ 386 w 441"/>
                    <a:gd name="T23" fmla="*/ 482 h 1278"/>
                    <a:gd name="T24" fmla="*/ 407 w 441"/>
                    <a:gd name="T25" fmla="*/ 573 h 1278"/>
                    <a:gd name="T26" fmla="*/ 412 w 441"/>
                    <a:gd name="T27" fmla="*/ 722 h 1278"/>
                    <a:gd name="T28" fmla="*/ 422 w 441"/>
                    <a:gd name="T29" fmla="*/ 790 h 1278"/>
                    <a:gd name="T30" fmla="*/ 428 w 441"/>
                    <a:gd name="T31" fmla="*/ 836 h 1278"/>
                    <a:gd name="T32" fmla="*/ 437 w 441"/>
                    <a:gd name="T33" fmla="*/ 830 h 1278"/>
                    <a:gd name="T34" fmla="*/ 441 w 441"/>
                    <a:gd name="T35" fmla="*/ 874 h 1278"/>
                    <a:gd name="T36" fmla="*/ 420 w 441"/>
                    <a:gd name="T37" fmla="*/ 889 h 1278"/>
                    <a:gd name="T38" fmla="*/ 391 w 441"/>
                    <a:gd name="T39" fmla="*/ 902 h 1278"/>
                    <a:gd name="T40" fmla="*/ 365 w 441"/>
                    <a:gd name="T41" fmla="*/ 912 h 1278"/>
                    <a:gd name="T42" fmla="*/ 337 w 441"/>
                    <a:gd name="T43" fmla="*/ 922 h 1278"/>
                    <a:gd name="T44" fmla="*/ 315 w 441"/>
                    <a:gd name="T45" fmla="*/ 929 h 1278"/>
                    <a:gd name="T46" fmla="*/ 290 w 441"/>
                    <a:gd name="T47" fmla="*/ 929 h 1278"/>
                    <a:gd name="T48" fmla="*/ 272 w 441"/>
                    <a:gd name="T49" fmla="*/ 925 h 1278"/>
                    <a:gd name="T50" fmla="*/ 261 w 441"/>
                    <a:gd name="T51" fmla="*/ 914 h 1278"/>
                    <a:gd name="T52" fmla="*/ 258 w 441"/>
                    <a:gd name="T53" fmla="*/ 878 h 1278"/>
                    <a:gd name="T54" fmla="*/ 287 w 441"/>
                    <a:gd name="T55" fmla="*/ 883 h 1278"/>
                    <a:gd name="T56" fmla="*/ 277 w 441"/>
                    <a:gd name="T57" fmla="*/ 856 h 1278"/>
                    <a:gd name="T58" fmla="*/ 279 w 441"/>
                    <a:gd name="T59" fmla="*/ 805 h 1278"/>
                    <a:gd name="T60" fmla="*/ 272 w 441"/>
                    <a:gd name="T61" fmla="*/ 775 h 1278"/>
                    <a:gd name="T62" fmla="*/ 266 w 441"/>
                    <a:gd name="T63" fmla="*/ 740 h 1278"/>
                    <a:gd name="T64" fmla="*/ 257 w 441"/>
                    <a:gd name="T65" fmla="*/ 691 h 1278"/>
                    <a:gd name="T66" fmla="*/ 240 w 441"/>
                    <a:gd name="T67" fmla="*/ 638 h 1278"/>
                    <a:gd name="T68" fmla="*/ 226 w 441"/>
                    <a:gd name="T69" fmla="*/ 506 h 1278"/>
                    <a:gd name="T70" fmla="*/ 201 w 441"/>
                    <a:gd name="T71" fmla="*/ 696 h 1278"/>
                    <a:gd name="T72" fmla="*/ 211 w 441"/>
                    <a:gd name="T73" fmla="*/ 812 h 1278"/>
                    <a:gd name="T74" fmla="*/ 246 w 441"/>
                    <a:gd name="T75" fmla="*/ 934 h 1278"/>
                    <a:gd name="T76" fmla="*/ 323 w 441"/>
                    <a:gd name="T77" fmla="*/ 1162 h 1278"/>
                    <a:gd name="T78" fmla="*/ 262 w 441"/>
                    <a:gd name="T79" fmla="*/ 1206 h 1278"/>
                    <a:gd name="T80" fmla="*/ 221 w 441"/>
                    <a:gd name="T81" fmla="*/ 1230 h 1278"/>
                    <a:gd name="T82" fmla="*/ 190 w 441"/>
                    <a:gd name="T83" fmla="*/ 1245 h 1278"/>
                    <a:gd name="T84" fmla="*/ 170 w 441"/>
                    <a:gd name="T85" fmla="*/ 1250 h 1278"/>
                    <a:gd name="T86" fmla="*/ 145 w 441"/>
                    <a:gd name="T87" fmla="*/ 1258 h 1278"/>
                    <a:gd name="T88" fmla="*/ 119 w 441"/>
                    <a:gd name="T89" fmla="*/ 1267 h 1278"/>
                    <a:gd name="T90" fmla="*/ 86 w 441"/>
                    <a:gd name="T91" fmla="*/ 1278 h 1278"/>
                    <a:gd name="T92" fmla="*/ 47 w 441"/>
                    <a:gd name="T93" fmla="*/ 1038 h 1278"/>
                    <a:gd name="T94" fmla="*/ 22 w 441"/>
                    <a:gd name="T95" fmla="*/ 874 h 1278"/>
                    <a:gd name="T96" fmla="*/ 8 w 441"/>
                    <a:gd name="T97" fmla="*/ 718 h 1278"/>
                    <a:gd name="T98" fmla="*/ 0 w 441"/>
                    <a:gd name="T99" fmla="*/ 506 h 1278"/>
                    <a:gd name="T100" fmla="*/ 1 w 441"/>
                    <a:gd name="T101" fmla="*/ 420 h 1278"/>
                    <a:gd name="T102" fmla="*/ 7 w 441"/>
                    <a:gd name="T103" fmla="*/ 335 h 1278"/>
                    <a:gd name="T104" fmla="*/ 24 w 441"/>
                    <a:gd name="T105" fmla="*/ 212 h 1278"/>
                    <a:gd name="T106" fmla="*/ 34 w 441"/>
                    <a:gd name="T107" fmla="*/ 183 h 1278"/>
                    <a:gd name="T108" fmla="*/ 47 w 441"/>
                    <a:gd name="T109" fmla="*/ 148 h 1278"/>
                    <a:gd name="T110" fmla="*/ 56 w 441"/>
                    <a:gd name="T111" fmla="*/ 112 h 1278"/>
                    <a:gd name="T112" fmla="*/ 61 w 441"/>
                    <a:gd name="T113" fmla="*/ 86 h 1278"/>
                    <a:gd name="T114" fmla="*/ 67 w 441"/>
                    <a:gd name="T115" fmla="*/ 50 h 1278"/>
                    <a:gd name="T116" fmla="*/ 65 w 441"/>
                    <a:gd name="T117" fmla="*/ 0 h 1278"/>
                    <a:gd name="T118" fmla="*/ 0 60000 65536"/>
                    <a:gd name="T119" fmla="*/ 0 60000 65536"/>
                    <a:gd name="T120" fmla="*/ 0 60000 65536"/>
                    <a:gd name="T121" fmla="*/ 0 60000 65536"/>
                    <a:gd name="T122" fmla="*/ 0 60000 65536"/>
                    <a:gd name="T123" fmla="*/ 0 60000 65536"/>
                    <a:gd name="T124" fmla="*/ 0 60000 65536"/>
                    <a:gd name="T125" fmla="*/ 0 60000 65536"/>
                    <a:gd name="T126" fmla="*/ 0 60000 65536"/>
                    <a:gd name="T127" fmla="*/ 0 60000 65536"/>
                    <a:gd name="T128" fmla="*/ 0 60000 65536"/>
                    <a:gd name="T129" fmla="*/ 0 60000 65536"/>
                    <a:gd name="T130" fmla="*/ 0 60000 65536"/>
                    <a:gd name="T131" fmla="*/ 0 60000 65536"/>
                    <a:gd name="T132" fmla="*/ 0 60000 65536"/>
                    <a:gd name="T133" fmla="*/ 0 60000 65536"/>
                    <a:gd name="T134" fmla="*/ 0 60000 65536"/>
                    <a:gd name="T135" fmla="*/ 0 60000 65536"/>
                    <a:gd name="T136" fmla="*/ 0 60000 65536"/>
                    <a:gd name="T137" fmla="*/ 0 60000 65536"/>
                    <a:gd name="T138" fmla="*/ 0 60000 65536"/>
                    <a:gd name="T139" fmla="*/ 0 60000 65536"/>
                    <a:gd name="T140" fmla="*/ 0 60000 65536"/>
                    <a:gd name="T141" fmla="*/ 0 60000 65536"/>
                    <a:gd name="T142" fmla="*/ 0 60000 65536"/>
                    <a:gd name="T143" fmla="*/ 0 60000 65536"/>
                    <a:gd name="T144" fmla="*/ 0 60000 65536"/>
                    <a:gd name="T145" fmla="*/ 0 60000 65536"/>
                    <a:gd name="T146" fmla="*/ 0 60000 65536"/>
                    <a:gd name="T147" fmla="*/ 0 60000 65536"/>
                    <a:gd name="T148" fmla="*/ 0 60000 65536"/>
                    <a:gd name="T149" fmla="*/ 0 60000 65536"/>
                    <a:gd name="T150" fmla="*/ 0 60000 65536"/>
                    <a:gd name="T151" fmla="*/ 0 60000 65536"/>
                    <a:gd name="T152" fmla="*/ 0 60000 65536"/>
                    <a:gd name="T153" fmla="*/ 0 60000 65536"/>
                    <a:gd name="T154" fmla="*/ 0 60000 65536"/>
                    <a:gd name="T155" fmla="*/ 0 60000 65536"/>
                    <a:gd name="T156" fmla="*/ 0 60000 65536"/>
                    <a:gd name="T157" fmla="*/ 0 60000 65536"/>
                    <a:gd name="T158" fmla="*/ 0 60000 65536"/>
                    <a:gd name="T159" fmla="*/ 0 60000 65536"/>
                    <a:gd name="T160" fmla="*/ 0 60000 65536"/>
                    <a:gd name="T161" fmla="*/ 0 60000 65536"/>
                    <a:gd name="T162" fmla="*/ 0 60000 65536"/>
                    <a:gd name="T163" fmla="*/ 0 60000 65536"/>
                    <a:gd name="T164" fmla="*/ 0 60000 65536"/>
                    <a:gd name="T165" fmla="*/ 0 60000 65536"/>
                    <a:gd name="T166" fmla="*/ 0 60000 65536"/>
                    <a:gd name="T167" fmla="*/ 0 60000 65536"/>
                    <a:gd name="T168" fmla="*/ 0 60000 65536"/>
                    <a:gd name="T169" fmla="*/ 0 60000 65536"/>
                    <a:gd name="T170" fmla="*/ 0 60000 65536"/>
                    <a:gd name="T171" fmla="*/ 0 60000 65536"/>
                    <a:gd name="T172" fmla="*/ 0 60000 65536"/>
                    <a:gd name="T173" fmla="*/ 0 60000 65536"/>
                    <a:gd name="T174" fmla="*/ 0 60000 65536"/>
                    <a:gd name="T175" fmla="*/ 0 60000 65536"/>
                    <a:gd name="T176" fmla="*/ 0 60000 65536"/>
                    <a:gd name="T177" fmla="*/ 0 w 441"/>
                    <a:gd name="T178" fmla="*/ 0 h 1278"/>
                    <a:gd name="T179" fmla="*/ 441 w 441"/>
                    <a:gd name="T180" fmla="*/ 1278 h 1278"/>
                  </a:gdLst>
                  <a:ahLst/>
                  <a:cxnLst>
                    <a:cxn ang="T118">
                      <a:pos x="T0" y="T1"/>
                    </a:cxn>
                    <a:cxn ang="T119">
                      <a:pos x="T2" y="T3"/>
                    </a:cxn>
                    <a:cxn ang="T120">
                      <a:pos x="T4" y="T5"/>
                    </a:cxn>
                    <a:cxn ang="T121">
                      <a:pos x="T6" y="T7"/>
                    </a:cxn>
                    <a:cxn ang="T122">
                      <a:pos x="T8" y="T9"/>
                    </a:cxn>
                    <a:cxn ang="T123">
                      <a:pos x="T10" y="T11"/>
                    </a:cxn>
                    <a:cxn ang="T124">
                      <a:pos x="T12" y="T13"/>
                    </a:cxn>
                    <a:cxn ang="T125">
                      <a:pos x="T14" y="T15"/>
                    </a:cxn>
                    <a:cxn ang="T126">
                      <a:pos x="T16" y="T17"/>
                    </a:cxn>
                    <a:cxn ang="T127">
                      <a:pos x="T18" y="T19"/>
                    </a:cxn>
                    <a:cxn ang="T128">
                      <a:pos x="T20" y="T21"/>
                    </a:cxn>
                    <a:cxn ang="T129">
                      <a:pos x="T22" y="T23"/>
                    </a:cxn>
                    <a:cxn ang="T130">
                      <a:pos x="T24" y="T25"/>
                    </a:cxn>
                    <a:cxn ang="T131">
                      <a:pos x="T26" y="T27"/>
                    </a:cxn>
                    <a:cxn ang="T132">
                      <a:pos x="T28" y="T29"/>
                    </a:cxn>
                    <a:cxn ang="T133">
                      <a:pos x="T30" y="T31"/>
                    </a:cxn>
                    <a:cxn ang="T134">
                      <a:pos x="T32" y="T33"/>
                    </a:cxn>
                    <a:cxn ang="T135">
                      <a:pos x="T34" y="T35"/>
                    </a:cxn>
                    <a:cxn ang="T136">
                      <a:pos x="T36" y="T37"/>
                    </a:cxn>
                    <a:cxn ang="T137">
                      <a:pos x="T38" y="T39"/>
                    </a:cxn>
                    <a:cxn ang="T138">
                      <a:pos x="T40" y="T41"/>
                    </a:cxn>
                    <a:cxn ang="T139">
                      <a:pos x="T42" y="T43"/>
                    </a:cxn>
                    <a:cxn ang="T140">
                      <a:pos x="T44" y="T45"/>
                    </a:cxn>
                    <a:cxn ang="T141">
                      <a:pos x="T46" y="T47"/>
                    </a:cxn>
                    <a:cxn ang="T142">
                      <a:pos x="T48" y="T49"/>
                    </a:cxn>
                    <a:cxn ang="T143">
                      <a:pos x="T50" y="T51"/>
                    </a:cxn>
                    <a:cxn ang="T144">
                      <a:pos x="T52" y="T53"/>
                    </a:cxn>
                    <a:cxn ang="T145">
                      <a:pos x="T54" y="T55"/>
                    </a:cxn>
                    <a:cxn ang="T146">
                      <a:pos x="T56" y="T57"/>
                    </a:cxn>
                    <a:cxn ang="T147">
                      <a:pos x="T58" y="T59"/>
                    </a:cxn>
                    <a:cxn ang="T148">
                      <a:pos x="T60" y="T61"/>
                    </a:cxn>
                    <a:cxn ang="T149">
                      <a:pos x="T62" y="T63"/>
                    </a:cxn>
                    <a:cxn ang="T150">
                      <a:pos x="T64" y="T65"/>
                    </a:cxn>
                    <a:cxn ang="T151">
                      <a:pos x="T66" y="T67"/>
                    </a:cxn>
                    <a:cxn ang="T152">
                      <a:pos x="T68" y="T69"/>
                    </a:cxn>
                    <a:cxn ang="T153">
                      <a:pos x="T70" y="T71"/>
                    </a:cxn>
                    <a:cxn ang="T154">
                      <a:pos x="T72" y="T73"/>
                    </a:cxn>
                    <a:cxn ang="T155">
                      <a:pos x="T74" y="T75"/>
                    </a:cxn>
                    <a:cxn ang="T156">
                      <a:pos x="T76" y="T77"/>
                    </a:cxn>
                    <a:cxn ang="T157">
                      <a:pos x="T78" y="T79"/>
                    </a:cxn>
                    <a:cxn ang="T158">
                      <a:pos x="T80" y="T81"/>
                    </a:cxn>
                    <a:cxn ang="T159">
                      <a:pos x="T82" y="T83"/>
                    </a:cxn>
                    <a:cxn ang="T160">
                      <a:pos x="T84" y="T85"/>
                    </a:cxn>
                    <a:cxn ang="T161">
                      <a:pos x="T86" y="T87"/>
                    </a:cxn>
                    <a:cxn ang="T162">
                      <a:pos x="T88" y="T89"/>
                    </a:cxn>
                    <a:cxn ang="T163">
                      <a:pos x="T90" y="T91"/>
                    </a:cxn>
                    <a:cxn ang="T164">
                      <a:pos x="T92" y="T93"/>
                    </a:cxn>
                    <a:cxn ang="T165">
                      <a:pos x="T94" y="T95"/>
                    </a:cxn>
                    <a:cxn ang="T166">
                      <a:pos x="T96" y="T97"/>
                    </a:cxn>
                    <a:cxn ang="T167">
                      <a:pos x="T98" y="T99"/>
                    </a:cxn>
                    <a:cxn ang="T168">
                      <a:pos x="T100" y="T101"/>
                    </a:cxn>
                    <a:cxn ang="T169">
                      <a:pos x="T102" y="T103"/>
                    </a:cxn>
                    <a:cxn ang="T170">
                      <a:pos x="T104" y="T105"/>
                    </a:cxn>
                    <a:cxn ang="T171">
                      <a:pos x="T106" y="T107"/>
                    </a:cxn>
                    <a:cxn ang="T172">
                      <a:pos x="T108" y="T109"/>
                    </a:cxn>
                    <a:cxn ang="T173">
                      <a:pos x="T110" y="T111"/>
                    </a:cxn>
                    <a:cxn ang="T174">
                      <a:pos x="T112" y="T113"/>
                    </a:cxn>
                    <a:cxn ang="T175">
                      <a:pos x="T114" y="T115"/>
                    </a:cxn>
                    <a:cxn ang="T176">
                      <a:pos x="T116" y="T117"/>
                    </a:cxn>
                  </a:cxnLst>
                  <a:rect l="T177" t="T178" r="T179" b="T180"/>
                  <a:pathLst>
                    <a:path w="441" h="1278">
                      <a:moveTo>
                        <a:pt x="65" y="0"/>
                      </a:moveTo>
                      <a:lnTo>
                        <a:pt x="86" y="13"/>
                      </a:lnTo>
                      <a:lnTo>
                        <a:pt x="111" y="30"/>
                      </a:lnTo>
                      <a:lnTo>
                        <a:pt x="137" y="47"/>
                      </a:lnTo>
                      <a:lnTo>
                        <a:pt x="177" y="68"/>
                      </a:lnTo>
                      <a:lnTo>
                        <a:pt x="264" y="122"/>
                      </a:lnTo>
                      <a:lnTo>
                        <a:pt x="301" y="138"/>
                      </a:lnTo>
                      <a:lnTo>
                        <a:pt x="321" y="146"/>
                      </a:lnTo>
                      <a:lnTo>
                        <a:pt x="340" y="163"/>
                      </a:lnTo>
                      <a:lnTo>
                        <a:pt x="388" y="375"/>
                      </a:lnTo>
                      <a:lnTo>
                        <a:pt x="394" y="459"/>
                      </a:lnTo>
                      <a:lnTo>
                        <a:pt x="386" y="482"/>
                      </a:lnTo>
                      <a:lnTo>
                        <a:pt x="407" y="573"/>
                      </a:lnTo>
                      <a:lnTo>
                        <a:pt x="412" y="722"/>
                      </a:lnTo>
                      <a:lnTo>
                        <a:pt x="422" y="790"/>
                      </a:lnTo>
                      <a:lnTo>
                        <a:pt x="428" y="836"/>
                      </a:lnTo>
                      <a:lnTo>
                        <a:pt x="437" y="830"/>
                      </a:lnTo>
                      <a:lnTo>
                        <a:pt x="441" y="874"/>
                      </a:lnTo>
                      <a:lnTo>
                        <a:pt x="420" y="889"/>
                      </a:lnTo>
                      <a:lnTo>
                        <a:pt x="391" y="902"/>
                      </a:lnTo>
                      <a:lnTo>
                        <a:pt x="365" y="912"/>
                      </a:lnTo>
                      <a:lnTo>
                        <a:pt x="337" y="922"/>
                      </a:lnTo>
                      <a:lnTo>
                        <a:pt x="315" y="929"/>
                      </a:lnTo>
                      <a:lnTo>
                        <a:pt x="290" y="929"/>
                      </a:lnTo>
                      <a:lnTo>
                        <a:pt x="272" y="925"/>
                      </a:lnTo>
                      <a:lnTo>
                        <a:pt x="261" y="914"/>
                      </a:lnTo>
                      <a:lnTo>
                        <a:pt x="258" y="878"/>
                      </a:lnTo>
                      <a:lnTo>
                        <a:pt x="287" y="883"/>
                      </a:lnTo>
                      <a:lnTo>
                        <a:pt x="277" y="856"/>
                      </a:lnTo>
                      <a:lnTo>
                        <a:pt x="279" y="805"/>
                      </a:lnTo>
                      <a:lnTo>
                        <a:pt x="272" y="775"/>
                      </a:lnTo>
                      <a:lnTo>
                        <a:pt x="266" y="740"/>
                      </a:lnTo>
                      <a:lnTo>
                        <a:pt x="257" y="691"/>
                      </a:lnTo>
                      <a:lnTo>
                        <a:pt x="240" y="638"/>
                      </a:lnTo>
                      <a:lnTo>
                        <a:pt x="226" y="506"/>
                      </a:lnTo>
                      <a:lnTo>
                        <a:pt x="201" y="696"/>
                      </a:lnTo>
                      <a:lnTo>
                        <a:pt x="211" y="812"/>
                      </a:lnTo>
                      <a:lnTo>
                        <a:pt x="246" y="934"/>
                      </a:lnTo>
                      <a:lnTo>
                        <a:pt x="323" y="1162"/>
                      </a:lnTo>
                      <a:lnTo>
                        <a:pt x="262" y="1206"/>
                      </a:lnTo>
                      <a:lnTo>
                        <a:pt x="221" y="1230"/>
                      </a:lnTo>
                      <a:lnTo>
                        <a:pt x="190" y="1245"/>
                      </a:lnTo>
                      <a:lnTo>
                        <a:pt x="170" y="1250"/>
                      </a:lnTo>
                      <a:lnTo>
                        <a:pt x="145" y="1258"/>
                      </a:lnTo>
                      <a:lnTo>
                        <a:pt x="119" y="1267"/>
                      </a:lnTo>
                      <a:lnTo>
                        <a:pt x="86" y="1278"/>
                      </a:lnTo>
                      <a:lnTo>
                        <a:pt x="47" y="1038"/>
                      </a:lnTo>
                      <a:lnTo>
                        <a:pt x="22" y="874"/>
                      </a:lnTo>
                      <a:lnTo>
                        <a:pt x="8" y="718"/>
                      </a:lnTo>
                      <a:lnTo>
                        <a:pt x="0" y="506"/>
                      </a:lnTo>
                      <a:lnTo>
                        <a:pt x="1" y="420"/>
                      </a:lnTo>
                      <a:lnTo>
                        <a:pt x="7" y="335"/>
                      </a:lnTo>
                      <a:lnTo>
                        <a:pt x="24" y="212"/>
                      </a:lnTo>
                      <a:lnTo>
                        <a:pt x="34" y="183"/>
                      </a:lnTo>
                      <a:lnTo>
                        <a:pt x="47" y="148"/>
                      </a:lnTo>
                      <a:lnTo>
                        <a:pt x="56" y="112"/>
                      </a:lnTo>
                      <a:lnTo>
                        <a:pt x="61" y="86"/>
                      </a:lnTo>
                      <a:lnTo>
                        <a:pt x="67" y="50"/>
                      </a:lnTo>
                      <a:lnTo>
                        <a:pt x="65" y="0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31" name="Freeform 1095"/>
                <p:cNvSpPr>
                  <a:spLocks/>
                </p:cNvSpPr>
                <p:nvPr/>
              </p:nvSpPr>
              <p:spPr bwMode="auto">
                <a:xfrm>
                  <a:off x="2988" y="1838"/>
                  <a:ext cx="750" cy="1185"/>
                </a:xfrm>
                <a:custGeom>
                  <a:avLst/>
                  <a:gdLst>
                    <a:gd name="T0" fmla="*/ 732 w 750"/>
                    <a:gd name="T1" fmla="*/ 14 h 1185"/>
                    <a:gd name="T2" fmla="*/ 665 w 750"/>
                    <a:gd name="T3" fmla="*/ 16 h 1185"/>
                    <a:gd name="T4" fmla="*/ 599 w 750"/>
                    <a:gd name="T5" fmla="*/ 25 h 1185"/>
                    <a:gd name="T6" fmla="*/ 577 w 750"/>
                    <a:gd name="T7" fmla="*/ 24 h 1185"/>
                    <a:gd name="T8" fmla="*/ 553 w 750"/>
                    <a:gd name="T9" fmla="*/ 36 h 1185"/>
                    <a:gd name="T10" fmla="*/ 540 w 750"/>
                    <a:gd name="T11" fmla="*/ 50 h 1185"/>
                    <a:gd name="T12" fmla="*/ 521 w 750"/>
                    <a:gd name="T13" fmla="*/ 80 h 1185"/>
                    <a:gd name="T14" fmla="*/ 458 w 750"/>
                    <a:gd name="T15" fmla="*/ 152 h 1185"/>
                    <a:gd name="T16" fmla="*/ 429 w 750"/>
                    <a:gd name="T17" fmla="*/ 181 h 1185"/>
                    <a:gd name="T18" fmla="*/ 301 w 750"/>
                    <a:gd name="T19" fmla="*/ 335 h 1185"/>
                    <a:gd name="T20" fmla="*/ 292 w 750"/>
                    <a:gd name="T21" fmla="*/ 350 h 1185"/>
                    <a:gd name="T22" fmla="*/ 183 w 750"/>
                    <a:gd name="T23" fmla="*/ 389 h 1185"/>
                    <a:gd name="T24" fmla="*/ 47 w 750"/>
                    <a:gd name="T25" fmla="*/ 458 h 1185"/>
                    <a:gd name="T26" fmla="*/ 0 w 750"/>
                    <a:gd name="T27" fmla="*/ 477 h 1185"/>
                    <a:gd name="T28" fmla="*/ 40 w 750"/>
                    <a:gd name="T29" fmla="*/ 514 h 1185"/>
                    <a:gd name="T30" fmla="*/ 68 w 750"/>
                    <a:gd name="T31" fmla="*/ 557 h 1185"/>
                    <a:gd name="T32" fmla="*/ 82 w 750"/>
                    <a:gd name="T33" fmla="*/ 613 h 1185"/>
                    <a:gd name="T34" fmla="*/ 122 w 750"/>
                    <a:gd name="T35" fmla="*/ 579 h 1185"/>
                    <a:gd name="T36" fmla="*/ 312 w 750"/>
                    <a:gd name="T37" fmla="*/ 506 h 1185"/>
                    <a:gd name="T38" fmla="*/ 531 w 750"/>
                    <a:gd name="T39" fmla="*/ 345 h 1185"/>
                    <a:gd name="T40" fmla="*/ 558 w 750"/>
                    <a:gd name="T41" fmla="*/ 477 h 1185"/>
                    <a:gd name="T42" fmla="*/ 609 w 750"/>
                    <a:gd name="T43" fmla="*/ 625 h 1185"/>
                    <a:gd name="T44" fmla="*/ 568 w 750"/>
                    <a:gd name="T45" fmla="*/ 750 h 1185"/>
                    <a:gd name="T46" fmla="*/ 502 w 750"/>
                    <a:gd name="T47" fmla="*/ 887 h 1185"/>
                    <a:gd name="T48" fmla="*/ 442 w 750"/>
                    <a:gd name="T49" fmla="*/ 1028 h 1185"/>
                    <a:gd name="T50" fmla="*/ 444 w 750"/>
                    <a:gd name="T51" fmla="*/ 1072 h 1185"/>
                    <a:gd name="T52" fmla="*/ 535 w 750"/>
                    <a:gd name="T53" fmla="*/ 1185 h 1185"/>
                    <a:gd name="T54" fmla="*/ 598 w 750"/>
                    <a:gd name="T55" fmla="*/ 1046 h 1185"/>
                    <a:gd name="T56" fmla="*/ 617 w 750"/>
                    <a:gd name="T57" fmla="*/ 957 h 1185"/>
                    <a:gd name="T58" fmla="*/ 636 w 750"/>
                    <a:gd name="T59" fmla="*/ 783 h 1185"/>
                    <a:gd name="T60" fmla="*/ 653 w 750"/>
                    <a:gd name="T61" fmla="*/ 393 h 1185"/>
                    <a:gd name="T62" fmla="*/ 706 w 750"/>
                    <a:gd name="T63" fmla="*/ 115 h 1185"/>
                    <a:gd name="T64" fmla="*/ 720 w 750"/>
                    <a:gd name="T65" fmla="*/ 75 h 1185"/>
                    <a:gd name="T66" fmla="*/ 739 w 750"/>
                    <a:gd name="T67" fmla="*/ 30 h 1185"/>
                    <a:gd name="T68" fmla="*/ 750 w 750"/>
                    <a:gd name="T69" fmla="*/ 0 h 1185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60000 65536"/>
                    <a:gd name="T94" fmla="*/ 0 60000 65536"/>
                    <a:gd name="T95" fmla="*/ 0 60000 65536"/>
                    <a:gd name="T96" fmla="*/ 0 60000 65536"/>
                    <a:gd name="T97" fmla="*/ 0 60000 65536"/>
                    <a:gd name="T98" fmla="*/ 0 60000 65536"/>
                    <a:gd name="T99" fmla="*/ 0 60000 65536"/>
                    <a:gd name="T100" fmla="*/ 0 60000 65536"/>
                    <a:gd name="T101" fmla="*/ 0 60000 65536"/>
                    <a:gd name="T102" fmla="*/ 0 60000 65536"/>
                    <a:gd name="T103" fmla="*/ 0 60000 65536"/>
                    <a:gd name="T104" fmla="*/ 0 60000 65536"/>
                    <a:gd name="T105" fmla="*/ 0 w 750"/>
                    <a:gd name="T106" fmla="*/ 0 h 1185"/>
                    <a:gd name="T107" fmla="*/ 750 w 750"/>
                    <a:gd name="T108" fmla="*/ 1185 h 1185"/>
                  </a:gdLst>
                  <a:ahLst/>
                  <a:cxnLst>
                    <a:cxn ang="T70">
                      <a:pos x="T0" y="T1"/>
                    </a:cxn>
                    <a:cxn ang="T71">
                      <a:pos x="T2" y="T3"/>
                    </a:cxn>
                    <a:cxn ang="T72">
                      <a:pos x="T4" y="T5"/>
                    </a:cxn>
                    <a:cxn ang="T73">
                      <a:pos x="T6" y="T7"/>
                    </a:cxn>
                    <a:cxn ang="T74">
                      <a:pos x="T8" y="T9"/>
                    </a:cxn>
                    <a:cxn ang="T75">
                      <a:pos x="T10" y="T11"/>
                    </a:cxn>
                    <a:cxn ang="T76">
                      <a:pos x="T12" y="T13"/>
                    </a:cxn>
                    <a:cxn ang="T77">
                      <a:pos x="T14" y="T15"/>
                    </a:cxn>
                    <a:cxn ang="T78">
                      <a:pos x="T16" y="T17"/>
                    </a:cxn>
                    <a:cxn ang="T79">
                      <a:pos x="T18" y="T19"/>
                    </a:cxn>
                    <a:cxn ang="T80">
                      <a:pos x="T20" y="T21"/>
                    </a:cxn>
                    <a:cxn ang="T81">
                      <a:pos x="T22" y="T23"/>
                    </a:cxn>
                    <a:cxn ang="T82">
                      <a:pos x="T24" y="T25"/>
                    </a:cxn>
                    <a:cxn ang="T83">
                      <a:pos x="T26" y="T27"/>
                    </a:cxn>
                    <a:cxn ang="T84">
                      <a:pos x="T28" y="T29"/>
                    </a:cxn>
                    <a:cxn ang="T85">
                      <a:pos x="T30" y="T31"/>
                    </a:cxn>
                    <a:cxn ang="T86">
                      <a:pos x="T32" y="T33"/>
                    </a:cxn>
                    <a:cxn ang="T87">
                      <a:pos x="T34" y="T35"/>
                    </a:cxn>
                    <a:cxn ang="T88">
                      <a:pos x="T36" y="T37"/>
                    </a:cxn>
                    <a:cxn ang="T89">
                      <a:pos x="T38" y="T39"/>
                    </a:cxn>
                    <a:cxn ang="T90">
                      <a:pos x="T40" y="T41"/>
                    </a:cxn>
                    <a:cxn ang="T91">
                      <a:pos x="T42" y="T43"/>
                    </a:cxn>
                    <a:cxn ang="T92">
                      <a:pos x="T44" y="T45"/>
                    </a:cxn>
                    <a:cxn ang="T93">
                      <a:pos x="T46" y="T47"/>
                    </a:cxn>
                    <a:cxn ang="T94">
                      <a:pos x="T48" y="T49"/>
                    </a:cxn>
                    <a:cxn ang="T95">
                      <a:pos x="T50" y="T51"/>
                    </a:cxn>
                    <a:cxn ang="T96">
                      <a:pos x="T52" y="T53"/>
                    </a:cxn>
                    <a:cxn ang="T97">
                      <a:pos x="T54" y="T55"/>
                    </a:cxn>
                    <a:cxn ang="T98">
                      <a:pos x="T56" y="T57"/>
                    </a:cxn>
                    <a:cxn ang="T99">
                      <a:pos x="T58" y="T59"/>
                    </a:cxn>
                    <a:cxn ang="T100">
                      <a:pos x="T60" y="T61"/>
                    </a:cxn>
                    <a:cxn ang="T101">
                      <a:pos x="T62" y="T63"/>
                    </a:cxn>
                    <a:cxn ang="T102">
                      <a:pos x="T64" y="T65"/>
                    </a:cxn>
                    <a:cxn ang="T103">
                      <a:pos x="T66" y="T67"/>
                    </a:cxn>
                    <a:cxn ang="T104">
                      <a:pos x="T68" y="T69"/>
                    </a:cxn>
                  </a:cxnLst>
                  <a:rect l="T105" t="T106" r="T107" b="T108"/>
                  <a:pathLst>
                    <a:path w="750" h="1185">
                      <a:moveTo>
                        <a:pt x="750" y="0"/>
                      </a:moveTo>
                      <a:lnTo>
                        <a:pt x="732" y="14"/>
                      </a:lnTo>
                      <a:lnTo>
                        <a:pt x="694" y="14"/>
                      </a:lnTo>
                      <a:lnTo>
                        <a:pt x="665" y="16"/>
                      </a:lnTo>
                      <a:lnTo>
                        <a:pt x="636" y="19"/>
                      </a:lnTo>
                      <a:lnTo>
                        <a:pt x="599" y="25"/>
                      </a:lnTo>
                      <a:lnTo>
                        <a:pt x="588" y="23"/>
                      </a:lnTo>
                      <a:lnTo>
                        <a:pt x="577" y="24"/>
                      </a:lnTo>
                      <a:lnTo>
                        <a:pt x="566" y="28"/>
                      </a:lnTo>
                      <a:lnTo>
                        <a:pt x="553" y="36"/>
                      </a:lnTo>
                      <a:lnTo>
                        <a:pt x="548" y="44"/>
                      </a:lnTo>
                      <a:lnTo>
                        <a:pt x="540" y="50"/>
                      </a:lnTo>
                      <a:lnTo>
                        <a:pt x="529" y="62"/>
                      </a:lnTo>
                      <a:lnTo>
                        <a:pt x="521" y="80"/>
                      </a:lnTo>
                      <a:lnTo>
                        <a:pt x="512" y="93"/>
                      </a:lnTo>
                      <a:lnTo>
                        <a:pt x="458" y="152"/>
                      </a:lnTo>
                      <a:lnTo>
                        <a:pt x="445" y="155"/>
                      </a:lnTo>
                      <a:lnTo>
                        <a:pt x="429" y="181"/>
                      </a:lnTo>
                      <a:lnTo>
                        <a:pt x="299" y="328"/>
                      </a:lnTo>
                      <a:lnTo>
                        <a:pt x="301" y="335"/>
                      </a:lnTo>
                      <a:lnTo>
                        <a:pt x="287" y="341"/>
                      </a:lnTo>
                      <a:lnTo>
                        <a:pt x="292" y="350"/>
                      </a:lnTo>
                      <a:lnTo>
                        <a:pt x="244" y="368"/>
                      </a:lnTo>
                      <a:lnTo>
                        <a:pt x="183" y="389"/>
                      </a:lnTo>
                      <a:lnTo>
                        <a:pt x="150" y="409"/>
                      </a:lnTo>
                      <a:lnTo>
                        <a:pt x="47" y="458"/>
                      </a:lnTo>
                      <a:lnTo>
                        <a:pt x="31" y="454"/>
                      </a:lnTo>
                      <a:lnTo>
                        <a:pt x="0" y="477"/>
                      </a:lnTo>
                      <a:lnTo>
                        <a:pt x="19" y="491"/>
                      </a:lnTo>
                      <a:lnTo>
                        <a:pt x="40" y="514"/>
                      </a:lnTo>
                      <a:lnTo>
                        <a:pt x="55" y="535"/>
                      </a:lnTo>
                      <a:lnTo>
                        <a:pt x="68" y="557"/>
                      </a:lnTo>
                      <a:lnTo>
                        <a:pt x="78" y="593"/>
                      </a:lnTo>
                      <a:lnTo>
                        <a:pt x="82" y="613"/>
                      </a:lnTo>
                      <a:lnTo>
                        <a:pt x="122" y="603"/>
                      </a:lnTo>
                      <a:lnTo>
                        <a:pt x="122" y="579"/>
                      </a:lnTo>
                      <a:lnTo>
                        <a:pt x="250" y="537"/>
                      </a:lnTo>
                      <a:lnTo>
                        <a:pt x="312" y="506"/>
                      </a:lnTo>
                      <a:lnTo>
                        <a:pt x="392" y="465"/>
                      </a:lnTo>
                      <a:lnTo>
                        <a:pt x="531" y="345"/>
                      </a:lnTo>
                      <a:lnTo>
                        <a:pt x="550" y="430"/>
                      </a:lnTo>
                      <a:lnTo>
                        <a:pt x="558" y="477"/>
                      </a:lnTo>
                      <a:lnTo>
                        <a:pt x="572" y="524"/>
                      </a:lnTo>
                      <a:lnTo>
                        <a:pt x="609" y="625"/>
                      </a:lnTo>
                      <a:lnTo>
                        <a:pt x="591" y="686"/>
                      </a:lnTo>
                      <a:lnTo>
                        <a:pt x="568" y="750"/>
                      </a:lnTo>
                      <a:lnTo>
                        <a:pt x="534" y="825"/>
                      </a:lnTo>
                      <a:lnTo>
                        <a:pt x="502" y="887"/>
                      </a:lnTo>
                      <a:lnTo>
                        <a:pt x="445" y="1003"/>
                      </a:lnTo>
                      <a:lnTo>
                        <a:pt x="442" y="1028"/>
                      </a:lnTo>
                      <a:lnTo>
                        <a:pt x="443" y="1050"/>
                      </a:lnTo>
                      <a:lnTo>
                        <a:pt x="444" y="1072"/>
                      </a:lnTo>
                      <a:lnTo>
                        <a:pt x="503" y="1155"/>
                      </a:lnTo>
                      <a:lnTo>
                        <a:pt x="535" y="1185"/>
                      </a:lnTo>
                      <a:lnTo>
                        <a:pt x="586" y="1103"/>
                      </a:lnTo>
                      <a:lnTo>
                        <a:pt x="598" y="1046"/>
                      </a:lnTo>
                      <a:lnTo>
                        <a:pt x="611" y="998"/>
                      </a:lnTo>
                      <a:lnTo>
                        <a:pt x="617" y="957"/>
                      </a:lnTo>
                      <a:lnTo>
                        <a:pt x="628" y="886"/>
                      </a:lnTo>
                      <a:lnTo>
                        <a:pt x="636" y="783"/>
                      </a:lnTo>
                      <a:lnTo>
                        <a:pt x="647" y="608"/>
                      </a:lnTo>
                      <a:lnTo>
                        <a:pt x="653" y="393"/>
                      </a:lnTo>
                      <a:lnTo>
                        <a:pt x="698" y="141"/>
                      </a:lnTo>
                      <a:lnTo>
                        <a:pt x="706" y="115"/>
                      </a:lnTo>
                      <a:lnTo>
                        <a:pt x="712" y="100"/>
                      </a:lnTo>
                      <a:lnTo>
                        <a:pt x="720" y="75"/>
                      </a:lnTo>
                      <a:lnTo>
                        <a:pt x="728" y="53"/>
                      </a:lnTo>
                      <a:lnTo>
                        <a:pt x="739" y="30"/>
                      </a:lnTo>
                      <a:lnTo>
                        <a:pt x="748" y="11"/>
                      </a:lnTo>
                      <a:lnTo>
                        <a:pt x="750" y="0"/>
                      </a:lnTo>
                      <a:close/>
                    </a:path>
                  </a:pathLst>
                </a:custGeom>
                <a:solidFill>
                  <a:srgbClr val="00D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grpSp>
              <p:nvGrpSpPr>
                <p:cNvPr id="34" name="Group 1096"/>
                <p:cNvGrpSpPr>
                  <a:grpSpLocks/>
                </p:cNvGrpSpPr>
                <p:nvPr/>
              </p:nvGrpSpPr>
              <p:grpSpPr bwMode="auto">
                <a:xfrm>
                  <a:off x="3849" y="1839"/>
                  <a:ext cx="156" cy="1050"/>
                  <a:chOff x="3849" y="1839"/>
                  <a:chExt cx="156" cy="1050"/>
                </a:xfrm>
              </p:grpSpPr>
              <p:sp>
                <p:nvSpPr>
                  <p:cNvPr id="42" name="Freeform 1097"/>
                  <p:cNvSpPr>
                    <a:spLocks/>
                  </p:cNvSpPr>
                  <p:nvPr/>
                </p:nvSpPr>
                <p:spPr bwMode="auto">
                  <a:xfrm>
                    <a:off x="3855" y="1851"/>
                    <a:ext cx="150" cy="1038"/>
                  </a:xfrm>
                  <a:custGeom>
                    <a:avLst/>
                    <a:gdLst>
                      <a:gd name="T0" fmla="*/ 66 w 150"/>
                      <a:gd name="T1" fmla="*/ 0 h 1038"/>
                      <a:gd name="T2" fmla="*/ 87 w 150"/>
                      <a:gd name="T3" fmla="*/ 13 h 1038"/>
                      <a:gd name="T4" fmla="*/ 111 w 150"/>
                      <a:gd name="T5" fmla="*/ 30 h 1038"/>
                      <a:gd name="T6" fmla="*/ 119 w 150"/>
                      <a:gd name="T7" fmla="*/ 39 h 1038"/>
                      <a:gd name="T8" fmla="*/ 130 w 150"/>
                      <a:gd name="T9" fmla="*/ 66 h 1038"/>
                      <a:gd name="T10" fmla="*/ 133 w 150"/>
                      <a:gd name="T11" fmla="*/ 91 h 1038"/>
                      <a:gd name="T12" fmla="*/ 136 w 150"/>
                      <a:gd name="T13" fmla="*/ 116 h 1038"/>
                      <a:gd name="T14" fmla="*/ 138 w 150"/>
                      <a:gd name="T15" fmla="*/ 141 h 1038"/>
                      <a:gd name="T16" fmla="*/ 142 w 150"/>
                      <a:gd name="T17" fmla="*/ 165 h 1038"/>
                      <a:gd name="T18" fmla="*/ 145 w 150"/>
                      <a:gd name="T19" fmla="*/ 186 h 1038"/>
                      <a:gd name="T20" fmla="*/ 147 w 150"/>
                      <a:gd name="T21" fmla="*/ 207 h 1038"/>
                      <a:gd name="T22" fmla="*/ 150 w 150"/>
                      <a:gd name="T23" fmla="*/ 221 h 1038"/>
                      <a:gd name="T24" fmla="*/ 149 w 150"/>
                      <a:gd name="T25" fmla="*/ 232 h 1038"/>
                      <a:gd name="T26" fmla="*/ 148 w 150"/>
                      <a:gd name="T27" fmla="*/ 241 h 1038"/>
                      <a:gd name="T28" fmla="*/ 145 w 150"/>
                      <a:gd name="T29" fmla="*/ 249 h 1038"/>
                      <a:gd name="T30" fmla="*/ 138 w 150"/>
                      <a:gd name="T31" fmla="*/ 256 h 1038"/>
                      <a:gd name="T32" fmla="*/ 120 w 150"/>
                      <a:gd name="T33" fmla="*/ 265 h 1038"/>
                      <a:gd name="T34" fmla="*/ 50 w 150"/>
                      <a:gd name="T35" fmla="*/ 298 h 1038"/>
                      <a:gd name="T36" fmla="*/ 109 w 150"/>
                      <a:gd name="T37" fmla="*/ 366 h 1038"/>
                      <a:gd name="T38" fmla="*/ 134 w 150"/>
                      <a:gd name="T39" fmla="*/ 393 h 1038"/>
                      <a:gd name="T40" fmla="*/ 143 w 150"/>
                      <a:gd name="T41" fmla="*/ 411 h 1038"/>
                      <a:gd name="T42" fmla="*/ 132 w 150"/>
                      <a:gd name="T43" fmla="*/ 437 h 1038"/>
                      <a:gd name="T44" fmla="*/ 102 w 150"/>
                      <a:gd name="T45" fmla="*/ 501 h 1038"/>
                      <a:gd name="T46" fmla="*/ 74 w 150"/>
                      <a:gd name="T47" fmla="*/ 548 h 1038"/>
                      <a:gd name="T48" fmla="*/ 51 w 150"/>
                      <a:gd name="T49" fmla="*/ 600 h 1038"/>
                      <a:gd name="T50" fmla="*/ 39 w 150"/>
                      <a:gd name="T51" fmla="*/ 639 h 1038"/>
                      <a:gd name="T52" fmla="*/ 23 w 150"/>
                      <a:gd name="T53" fmla="*/ 678 h 1038"/>
                      <a:gd name="T54" fmla="*/ 17 w 150"/>
                      <a:gd name="T55" fmla="*/ 708 h 1038"/>
                      <a:gd name="T56" fmla="*/ 17 w 150"/>
                      <a:gd name="T57" fmla="*/ 747 h 1038"/>
                      <a:gd name="T58" fmla="*/ 48 w 150"/>
                      <a:gd name="T59" fmla="*/ 1038 h 1038"/>
                      <a:gd name="T60" fmla="*/ 22 w 150"/>
                      <a:gd name="T61" fmla="*/ 875 h 1038"/>
                      <a:gd name="T62" fmla="*/ 8 w 150"/>
                      <a:gd name="T63" fmla="*/ 718 h 1038"/>
                      <a:gd name="T64" fmla="*/ 0 w 150"/>
                      <a:gd name="T65" fmla="*/ 506 h 1038"/>
                      <a:gd name="T66" fmla="*/ 1 w 150"/>
                      <a:gd name="T67" fmla="*/ 420 h 1038"/>
                      <a:gd name="T68" fmla="*/ 7 w 150"/>
                      <a:gd name="T69" fmla="*/ 335 h 1038"/>
                      <a:gd name="T70" fmla="*/ 24 w 150"/>
                      <a:gd name="T71" fmla="*/ 212 h 1038"/>
                      <a:gd name="T72" fmla="*/ 34 w 150"/>
                      <a:gd name="T73" fmla="*/ 183 h 1038"/>
                      <a:gd name="T74" fmla="*/ 48 w 150"/>
                      <a:gd name="T75" fmla="*/ 148 h 1038"/>
                      <a:gd name="T76" fmla="*/ 57 w 150"/>
                      <a:gd name="T77" fmla="*/ 112 h 1038"/>
                      <a:gd name="T78" fmla="*/ 62 w 150"/>
                      <a:gd name="T79" fmla="*/ 86 h 1038"/>
                      <a:gd name="T80" fmla="*/ 68 w 150"/>
                      <a:gd name="T81" fmla="*/ 50 h 1038"/>
                      <a:gd name="T82" fmla="*/ 66 w 150"/>
                      <a:gd name="T83" fmla="*/ 0 h 103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0"/>
                      <a:gd name="T127" fmla="*/ 0 h 1038"/>
                      <a:gd name="T128" fmla="*/ 150 w 150"/>
                      <a:gd name="T129" fmla="*/ 1038 h 103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0" h="1038">
                        <a:moveTo>
                          <a:pt x="66" y="0"/>
                        </a:moveTo>
                        <a:lnTo>
                          <a:pt x="87" y="13"/>
                        </a:lnTo>
                        <a:lnTo>
                          <a:pt x="111" y="30"/>
                        </a:lnTo>
                        <a:lnTo>
                          <a:pt x="119" y="39"/>
                        </a:lnTo>
                        <a:lnTo>
                          <a:pt x="130" y="66"/>
                        </a:lnTo>
                        <a:lnTo>
                          <a:pt x="133" y="91"/>
                        </a:lnTo>
                        <a:lnTo>
                          <a:pt x="136" y="116"/>
                        </a:lnTo>
                        <a:lnTo>
                          <a:pt x="138" y="141"/>
                        </a:lnTo>
                        <a:lnTo>
                          <a:pt x="142" y="165"/>
                        </a:lnTo>
                        <a:lnTo>
                          <a:pt x="145" y="186"/>
                        </a:lnTo>
                        <a:lnTo>
                          <a:pt x="147" y="207"/>
                        </a:lnTo>
                        <a:lnTo>
                          <a:pt x="150" y="221"/>
                        </a:lnTo>
                        <a:lnTo>
                          <a:pt x="149" y="232"/>
                        </a:lnTo>
                        <a:lnTo>
                          <a:pt x="148" y="241"/>
                        </a:lnTo>
                        <a:lnTo>
                          <a:pt x="145" y="249"/>
                        </a:lnTo>
                        <a:lnTo>
                          <a:pt x="138" y="256"/>
                        </a:lnTo>
                        <a:lnTo>
                          <a:pt x="120" y="265"/>
                        </a:lnTo>
                        <a:lnTo>
                          <a:pt x="50" y="298"/>
                        </a:lnTo>
                        <a:lnTo>
                          <a:pt x="109" y="366"/>
                        </a:lnTo>
                        <a:lnTo>
                          <a:pt x="134" y="393"/>
                        </a:lnTo>
                        <a:lnTo>
                          <a:pt x="143" y="411"/>
                        </a:lnTo>
                        <a:lnTo>
                          <a:pt x="132" y="437"/>
                        </a:lnTo>
                        <a:lnTo>
                          <a:pt x="102" y="501"/>
                        </a:lnTo>
                        <a:lnTo>
                          <a:pt x="74" y="548"/>
                        </a:lnTo>
                        <a:lnTo>
                          <a:pt x="51" y="600"/>
                        </a:lnTo>
                        <a:lnTo>
                          <a:pt x="39" y="639"/>
                        </a:lnTo>
                        <a:lnTo>
                          <a:pt x="23" y="678"/>
                        </a:lnTo>
                        <a:lnTo>
                          <a:pt x="17" y="708"/>
                        </a:lnTo>
                        <a:lnTo>
                          <a:pt x="17" y="747"/>
                        </a:lnTo>
                        <a:lnTo>
                          <a:pt x="48" y="1038"/>
                        </a:lnTo>
                        <a:lnTo>
                          <a:pt x="22" y="875"/>
                        </a:lnTo>
                        <a:lnTo>
                          <a:pt x="8" y="718"/>
                        </a:lnTo>
                        <a:lnTo>
                          <a:pt x="0" y="506"/>
                        </a:lnTo>
                        <a:lnTo>
                          <a:pt x="1" y="420"/>
                        </a:lnTo>
                        <a:lnTo>
                          <a:pt x="7" y="335"/>
                        </a:lnTo>
                        <a:lnTo>
                          <a:pt x="24" y="212"/>
                        </a:lnTo>
                        <a:lnTo>
                          <a:pt x="34" y="183"/>
                        </a:lnTo>
                        <a:lnTo>
                          <a:pt x="48" y="148"/>
                        </a:lnTo>
                        <a:lnTo>
                          <a:pt x="57" y="112"/>
                        </a:lnTo>
                        <a:lnTo>
                          <a:pt x="62" y="86"/>
                        </a:lnTo>
                        <a:lnTo>
                          <a:pt x="68" y="5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3" name="Freeform 1098"/>
                  <p:cNvSpPr>
                    <a:spLocks/>
                  </p:cNvSpPr>
                  <p:nvPr/>
                </p:nvSpPr>
                <p:spPr bwMode="auto">
                  <a:xfrm>
                    <a:off x="3849" y="1839"/>
                    <a:ext cx="150" cy="1038"/>
                  </a:xfrm>
                  <a:custGeom>
                    <a:avLst/>
                    <a:gdLst>
                      <a:gd name="T0" fmla="*/ 66 w 150"/>
                      <a:gd name="T1" fmla="*/ 0 h 1038"/>
                      <a:gd name="T2" fmla="*/ 87 w 150"/>
                      <a:gd name="T3" fmla="*/ 13 h 1038"/>
                      <a:gd name="T4" fmla="*/ 111 w 150"/>
                      <a:gd name="T5" fmla="*/ 30 h 1038"/>
                      <a:gd name="T6" fmla="*/ 119 w 150"/>
                      <a:gd name="T7" fmla="*/ 39 h 1038"/>
                      <a:gd name="T8" fmla="*/ 130 w 150"/>
                      <a:gd name="T9" fmla="*/ 66 h 1038"/>
                      <a:gd name="T10" fmla="*/ 133 w 150"/>
                      <a:gd name="T11" fmla="*/ 91 h 1038"/>
                      <a:gd name="T12" fmla="*/ 136 w 150"/>
                      <a:gd name="T13" fmla="*/ 116 h 1038"/>
                      <a:gd name="T14" fmla="*/ 138 w 150"/>
                      <a:gd name="T15" fmla="*/ 141 h 1038"/>
                      <a:gd name="T16" fmla="*/ 142 w 150"/>
                      <a:gd name="T17" fmla="*/ 165 h 1038"/>
                      <a:gd name="T18" fmla="*/ 145 w 150"/>
                      <a:gd name="T19" fmla="*/ 186 h 1038"/>
                      <a:gd name="T20" fmla="*/ 147 w 150"/>
                      <a:gd name="T21" fmla="*/ 207 h 1038"/>
                      <a:gd name="T22" fmla="*/ 150 w 150"/>
                      <a:gd name="T23" fmla="*/ 221 h 1038"/>
                      <a:gd name="T24" fmla="*/ 149 w 150"/>
                      <a:gd name="T25" fmla="*/ 232 h 1038"/>
                      <a:gd name="T26" fmla="*/ 148 w 150"/>
                      <a:gd name="T27" fmla="*/ 241 h 1038"/>
                      <a:gd name="T28" fmla="*/ 145 w 150"/>
                      <a:gd name="T29" fmla="*/ 249 h 1038"/>
                      <a:gd name="T30" fmla="*/ 138 w 150"/>
                      <a:gd name="T31" fmla="*/ 256 h 1038"/>
                      <a:gd name="T32" fmla="*/ 120 w 150"/>
                      <a:gd name="T33" fmla="*/ 265 h 1038"/>
                      <a:gd name="T34" fmla="*/ 50 w 150"/>
                      <a:gd name="T35" fmla="*/ 298 h 1038"/>
                      <a:gd name="T36" fmla="*/ 109 w 150"/>
                      <a:gd name="T37" fmla="*/ 366 h 1038"/>
                      <a:gd name="T38" fmla="*/ 134 w 150"/>
                      <a:gd name="T39" fmla="*/ 393 h 1038"/>
                      <a:gd name="T40" fmla="*/ 143 w 150"/>
                      <a:gd name="T41" fmla="*/ 411 h 1038"/>
                      <a:gd name="T42" fmla="*/ 132 w 150"/>
                      <a:gd name="T43" fmla="*/ 437 h 1038"/>
                      <a:gd name="T44" fmla="*/ 102 w 150"/>
                      <a:gd name="T45" fmla="*/ 502 h 1038"/>
                      <a:gd name="T46" fmla="*/ 74 w 150"/>
                      <a:gd name="T47" fmla="*/ 548 h 1038"/>
                      <a:gd name="T48" fmla="*/ 51 w 150"/>
                      <a:gd name="T49" fmla="*/ 600 h 1038"/>
                      <a:gd name="T50" fmla="*/ 39 w 150"/>
                      <a:gd name="T51" fmla="*/ 639 h 1038"/>
                      <a:gd name="T52" fmla="*/ 23 w 150"/>
                      <a:gd name="T53" fmla="*/ 678 h 1038"/>
                      <a:gd name="T54" fmla="*/ 17 w 150"/>
                      <a:gd name="T55" fmla="*/ 708 h 1038"/>
                      <a:gd name="T56" fmla="*/ 17 w 150"/>
                      <a:gd name="T57" fmla="*/ 747 h 1038"/>
                      <a:gd name="T58" fmla="*/ 48 w 150"/>
                      <a:gd name="T59" fmla="*/ 1038 h 1038"/>
                      <a:gd name="T60" fmla="*/ 22 w 150"/>
                      <a:gd name="T61" fmla="*/ 875 h 1038"/>
                      <a:gd name="T62" fmla="*/ 8 w 150"/>
                      <a:gd name="T63" fmla="*/ 718 h 1038"/>
                      <a:gd name="T64" fmla="*/ 0 w 150"/>
                      <a:gd name="T65" fmla="*/ 506 h 1038"/>
                      <a:gd name="T66" fmla="*/ 1 w 150"/>
                      <a:gd name="T67" fmla="*/ 420 h 1038"/>
                      <a:gd name="T68" fmla="*/ 7 w 150"/>
                      <a:gd name="T69" fmla="*/ 335 h 1038"/>
                      <a:gd name="T70" fmla="*/ 24 w 150"/>
                      <a:gd name="T71" fmla="*/ 212 h 1038"/>
                      <a:gd name="T72" fmla="*/ 34 w 150"/>
                      <a:gd name="T73" fmla="*/ 183 h 1038"/>
                      <a:gd name="T74" fmla="*/ 48 w 150"/>
                      <a:gd name="T75" fmla="*/ 148 h 1038"/>
                      <a:gd name="T76" fmla="*/ 57 w 150"/>
                      <a:gd name="T77" fmla="*/ 112 h 1038"/>
                      <a:gd name="T78" fmla="*/ 62 w 150"/>
                      <a:gd name="T79" fmla="*/ 86 h 1038"/>
                      <a:gd name="T80" fmla="*/ 68 w 150"/>
                      <a:gd name="T81" fmla="*/ 50 h 1038"/>
                      <a:gd name="T82" fmla="*/ 66 w 150"/>
                      <a:gd name="T83" fmla="*/ 0 h 103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150"/>
                      <a:gd name="T127" fmla="*/ 0 h 1038"/>
                      <a:gd name="T128" fmla="*/ 150 w 150"/>
                      <a:gd name="T129" fmla="*/ 1038 h 103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150" h="1038">
                        <a:moveTo>
                          <a:pt x="66" y="0"/>
                        </a:moveTo>
                        <a:lnTo>
                          <a:pt x="87" y="13"/>
                        </a:lnTo>
                        <a:lnTo>
                          <a:pt x="111" y="30"/>
                        </a:lnTo>
                        <a:lnTo>
                          <a:pt x="119" y="39"/>
                        </a:lnTo>
                        <a:lnTo>
                          <a:pt x="130" y="66"/>
                        </a:lnTo>
                        <a:lnTo>
                          <a:pt x="133" y="91"/>
                        </a:lnTo>
                        <a:lnTo>
                          <a:pt x="136" y="116"/>
                        </a:lnTo>
                        <a:lnTo>
                          <a:pt x="138" y="141"/>
                        </a:lnTo>
                        <a:lnTo>
                          <a:pt x="142" y="165"/>
                        </a:lnTo>
                        <a:lnTo>
                          <a:pt x="145" y="186"/>
                        </a:lnTo>
                        <a:lnTo>
                          <a:pt x="147" y="207"/>
                        </a:lnTo>
                        <a:lnTo>
                          <a:pt x="150" y="221"/>
                        </a:lnTo>
                        <a:lnTo>
                          <a:pt x="149" y="232"/>
                        </a:lnTo>
                        <a:lnTo>
                          <a:pt x="148" y="241"/>
                        </a:lnTo>
                        <a:lnTo>
                          <a:pt x="145" y="249"/>
                        </a:lnTo>
                        <a:lnTo>
                          <a:pt x="138" y="256"/>
                        </a:lnTo>
                        <a:lnTo>
                          <a:pt x="120" y="265"/>
                        </a:lnTo>
                        <a:lnTo>
                          <a:pt x="50" y="298"/>
                        </a:lnTo>
                        <a:lnTo>
                          <a:pt x="109" y="366"/>
                        </a:lnTo>
                        <a:lnTo>
                          <a:pt x="134" y="393"/>
                        </a:lnTo>
                        <a:lnTo>
                          <a:pt x="143" y="411"/>
                        </a:lnTo>
                        <a:lnTo>
                          <a:pt x="132" y="437"/>
                        </a:lnTo>
                        <a:lnTo>
                          <a:pt x="102" y="502"/>
                        </a:lnTo>
                        <a:lnTo>
                          <a:pt x="74" y="548"/>
                        </a:lnTo>
                        <a:lnTo>
                          <a:pt x="51" y="600"/>
                        </a:lnTo>
                        <a:lnTo>
                          <a:pt x="39" y="639"/>
                        </a:lnTo>
                        <a:lnTo>
                          <a:pt x="23" y="678"/>
                        </a:lnTo>
                        <a:lnTo>
                          <a:pt x="17" y="708"/>
                        </a:lnTo>
                        <a:lnTo>
                          <a:pt x="17" y="747"/>
                        </a:lnTo>
                        <a:lnTo>
                          <a:pt x="48" y="1038"/>
                        </a:lnTo>
                        <a:lnTo>
                          <a:pt x="22" y="875"/>
                        </a:lnTo>
                        <a:lnTo>
                          <a:pt x="8" y="718"/>
                        </a:lnTo>
                        <a:lnTo>
                          <a:pt x="0" y="506"/>
                        </a:lnTo>
                        <a:lnTo>
                          <a:pt x="1" y="420"/>
                        </a:lnTo>
                        <a:lnTo>
                          <a:pt x="7" y="335"/>
                        </a:lnTo>
                        <a:lnTo>
                          <a:pt x="24" y="212"/>
                        </a:lnTo>
                        <a:lnTo>
                          <a:pt x="34" y="183"/>
                        </a:lnTo>
                        <a:lnTo>
                          <a:pt x="48" y="148"/>
                        </a:lnTo>
                        <a:lnTo>
                          <a:pt x="57" y="112"/>
                        </a:lnTo>
                        <a:lnTo>
                          <a:pt x="62" y="86"/>
                        </a:lnTo>
                        <a:lnTo>
                          <a:pt x="68" y="50"/>
                        </a:lnTo>
                        <a:lnTo>
                          <a:pt x="66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6" name="Group 1099"/>
                <p:cNvGrpSpPr>
                  <a:grpSpLocks/>
                </p:cNvGrpSpPr>
                <p:nvPr/>
              </p:nvGrpSpPr>
              <p:grpSpPr bwMode="auto">
                <a:xfrm>
                  <a:off x="3536" y="1838"/>
                  <a:ext cx="203" cy="1012"/>
                  <a:chOff x="3536" y="1838"/>
                  <a:chExt cx="203" cy="1012"/>
                </a:xfrm>
              </p:grpSpPr>
              <p:sp>
                <p:nvSpPr>
                  <p:cNvPr id="40" name="Freeform 1100"/>
                  <p:cNvSpPr>
                    <a:spLocks/>
                  </p:cNvSpPr>
                  <p:nvPr/>
                </p:nvSpPr>
                <p:spPr bwMode="auto">
                  <a:xfrm>
                    <a:off x="3537" y="1852"/>
                    <a:ext cx="202" cy="998"/>
                  </a:xfrm>
                  <a:custGeom>
                    <a:avLst/>
                    <a:gdLst>
                      <a:gd name="T0" fmla="*/ 202 w 202"/>
                      <a:gd name="T1" fmla="*/ 0 h 998"/>
                      <a:gd name="T2" fmla="*/ 184 w 202"/>
                      <a:gd name="T3" fmla="*/ 14 h 998"/>
                      <a:gd name="T4" fmla="*/ 172 w 202"/>
                      <a:gd name="T5" fmla="*/ 24 h 998"/>
                      <a:gd name="T6" fmla="*/ 160 w 202"/>
                      <a:gd name="T7" fmla="*/ 35 h 998"/>
                      <a:gd name="T8" fmla="*/ 147 w 202"/>
                      <a:gd name="T9" fmla="*/ 45 h 998"/>
                      <a:gd name="T10" fmla="*/ 136 w 202"/>
                      <a:gd name="T11" fmla="*/ 56 h 998"/>
                      <a:gd name="T12" fmla="*/ 123 w 202"/>
                      <a:gd name="T13" fmla="*/ 64 h 998"/>
                      <a:gd name="T14" fmla="*/ 111 w 202"/>
                      <a:gd name="T15" fmla="*/ 78 h 998"/>
                      <a:gd name="T16" fmla="*/ 99 w 202"/>
                      <a:gd name="T17" fmla="*/ 94 h 998"/>
                      <a:gd name="T18" fmla="*/ 90 w 202"/>
                      <a:gd name="T19" fmla="*/ 106 h 998"/>
                      <a:gd name="T20" fmla="*/ 79 w 202"/>
                      <a:gd name="T21" fmla="*/ 121 h 998"/>
                      <a:gd name="T22" fmla="*/ 72 w 202"/>
                      <a:gd name="T23" fmla="*/ 134 h 998"/>
                      <a:gd name="T24" fmla="*/ 58 w 202"/>
                      <a:gd name="T25" fmla="*/ 161 h 998"/>
                      <a:gd name="T26" fmla="*/ 47 w 202"/>
                      <a:gd name="T27" fmla="*/ 188 h 998"/>
                      <a:gd name="T28" fmla="*/ 55 w 202"/>
                      <a:gd name="T29" fmla="*/ 203 h 998"/>
                      <a:gd name="T30" fmla="*/ 72 w 202"/>
                      <a:gd name="T31" fmla="*/ 214 h 998"/>
                      <a:gd name="T32" fmla="*/ 105 w 202"/>
                      <a:gd name="T33" fmla="*/ 257 h 998"/>
                      <a:gd name="T34" fmla="*/ 27 w 202"/>
                      <a:gd name="T35" fmla="*/ 285 h 998"/>
                      <a:gd name="T36" fmla="*/ 12 w 202"/>
                      <a:gd name="T37" fmla="*/ 289 h 998"/>
                      <a:gd name="T38" fmla="*/ 4 w 202"/>
                      <a:gd name="T39" fmla="*/ 298 h 998"/>
                      <a:gd name="T40" fmla="*/ 0 w 202"/>
                      <a:gd name="T41" fmla="*/ 318 h 998"/>
                      <a:gd name="T42" fmla="*/ 10 w 202"/>
                      <a:gd name="T43" fmla="*/ 385 h 998"/>
                      <a:gd name="T44" fmla="*/ 27 w 202"/>
                      <a:gd name="T45" fmla="*/ 465 h 998"/>
                      <a:gd name="T46" fmla="*/ 40 w 202"/>
                      <a:gd name="T47" fmla="*/ 518 h 998"/>
                      <a:gd name="T48" fmla="*/ 66 w 202"/>
                      <a:gd name="T49" fmla="*/ 631 h 998"/>
                      <a:gd name="T50" fmla="*/ 71 w 202"/>
                      <a:gd name="T51" fmla="*/ 671 h 998"/>
                      <a:gd name="T52" fmla="*/ 75 w 202"/>
                      <a:gd name="T53" fmla="*/ 705 h 998"/>
                      <a:gd name="T54" fmla="*/ 78 w 202"/>
                      <a:gd name="T55" fmla="*/ 751 h 998"/>
                      <a:gd name="T56" fmla="*/ 62 w 202"/>
                      <a:gd name="T57" fmla="*/ 998 h 998"/>
                      <a:gd name="T58" fmla="*/ 68 w 202"/>
                      <a:gd name="T59" fmla="*/ 957 h 998"/>
                      <a:gd name="T60" fmla="*/ 79 w 202"/>
                      <a:gd name="T61" fmla="*/ 887 h 998"/>
                      <a:gd name="T62" fmla="*/ 87 w 202"/>
                      <a:gd name="T63" fmla="*/ 784 h 998"/>
                      <a:gd name="T64" fmla="*/ 98 w 202"/>
                      <a:gd name="T65" fmla="*/ 608 h 998"/>
                      <a:gd name="T66" fmla="*/ 104 w 202"/>
                      <a:gd name="T67" fmla="*/ 393 h 998"/>
                      <a:gd name="T68" fmla="*/ 149 w 202"/>
                      <a:gd name="T69" fmla="*/ 141 h 998"/>
                      <a:gd name="T70" fmla="*/ 158 w 202"/>
                      <a:gd name="T71" fmla="*/ 115 h 998"/>
                      <a:gd name="T72" fmla="*/ 164 w 202"/>
                      <a:gd name="T73" fmla="*/ 100 h 998"/>
                      <a:gd name="T74" fmla="*/ 172 w 202"/>
                      <a:gd name="T75" fmla="*/ 75 h 998"/>
                      <a:gd name="T76" fmla="*/ 180 w 202"/>
                      <a:gd name="T77" fmla="*/ 53 h 998"/>
                      <a:gd name="T78" fmla="*/ 191 w 202"/>
                      <a:gd name="T79" fmla="*/ 30 h 998"/>
                      <a:gd name="T80" fmla="*/ 200 w 202"/>
                      <a:gd name="T81" fmla="*/ 11 h 998"/>
                      <a:gd name="T82" fmla="*/ 202 w 202"/>
                      <a:gd name="T83" fmla="*/ 0 h 99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2"/>
                      <a:gd name="T127" fmla="*/ 0 h 998"/>
                      <a:gd name="T128" fmla="*/ 202 w 202"/>
                      <a:gd name="T129" fmla="*/ 998 h 99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2" h="998">
                        <a:moveTo>
                          <a:pt x="202" y="0"/>
                        </a:moveTo>
                        <a:lnTo>
                          <a:pt x="184" y="14"/>
                        </a:lnTo>
                        <a:lnTo>
                          <a:pt x="172" y="24"/>
                        </a:lnTo>
                        <a:lnTo>
                          <a:pt x="160" y="35"/>
                        </a:lnTo>
                        <a:lnTo>
                          <a:pt x="147" y="45"/>
                        </a:lnTo>
                        <a:lnTo>
                          <a:pt x="136" y="56"/>
                        </a:lnTo>
                        <a:lnTo>
                          <a:pt x="123" y="64"/>
                        </a:lnTo>
                        <a:lnTo>
                          <a:pt x="111" y="78"/>
                        </a:lnTo>
                        <a:lnTo>
                          <a:pt x="99" y="94"/>
                        </a:lnTo>
                        <a:lnTo>
                          <a:pt x="90" y="106"/>
                        </a:lnTo>
                        <a:lnTo>
                          <a:pt x="79" y="121"/>
                        </a:lnTo>
                        <a:lnTo>
                          <a:pt x="72" y="134"/>
                        </a:lnTo>
                        <a:lnTo>
                          <a:pt x="58" y="161"/>
                        </a:lnTo>
                        <a:lnTo>
                          <a:pt x="47" y="188"/>
                        </a:lnTo>
                        <a:lnTo>
                          <a:pt x="55" y="203"/>
                        </a:lnTo>
                        <a:lnTo>
                          <a:pt x="72" y="214"/>
                        </a:lnTo>
                        <a:lnTo>
                          <a:pt x="105" y="257"/>
                        </a:lnTo>
                        <a:lnTo>
                          <a:pt x="27" y="285"/>
                        </a:lnTo>
                        <a:lnTo>
                          <a:pt x="12" y="289"/>
                        </a:lnTo>
                        <a:lnTo>
                          <a:pt x="4" y="298"/>
                        </a:lnTo>
                        <a:lnTo>
                          <a:pt x="0" y="318"/>
                        </a:lnTo>
                        <a:lnTo>
                          <a:pt x="10" y="385"/>
                        </a:lnTo>
                        <a:lnTo>
                          <a:pt x="27" y="465"/>
                        </a:lnTo>
                        <a:lnTo>
                          <a:pt x="40" y="518"/>
                        </a:lnTo>
                        <a:lnTo>
                          <a:pt x="66" y="631"/>
                        </a:lnTo>
                        <a:lnTo>
                          <a:pt x="71" y="671"/>
                        </a:lnTo>
                        <a:lnTo>
                          <a:pt x="75" y="705"/>
                        </a:lnTo>
                        <a:lnTo>
                          <a:pt x="78" y="751"/>
                        </a:lnTo>
                        <a:lnTo>
                          <a:pt x="62" y="998"/>
                        </a:lnTo>
                        <a:lnTo>
                          <a:pt x="68" y="957"/>
                        </a:lnTo>
                        <a:lnTo>
                          <a:pt x="79" y="887"/>
                        </a:lnTo>
                        <a:lnTo>
                          <a:pt x="87" y="784"/>
                        </a:lnTo>
                        <a:lnTo>
                          <a:pt x="98" y="608"/>
                        </a:lnTo>
                        <a:lnTo>
                          <a:pt x="104" y="393"/>
                        </a:lnTo>
                        <a:lnTo>
                          <a:pt x="149" y="141"/>
                        </a:lnTo>
                        <a:lnTo>
                          <a:pt x="158" y="115"/>
                        </a:lnTo>
                        <a:lnTo>
                          <a:pt x="164" y="100"/>
                        </a:lnTo>
                        <a:lnTo>
                          <a:pt x="172" y="75"/>
                        </a:lnTo>
                        <a:lnTo>
                          <a:pt x="180" y="53"/>
                        </a:lnTo>
                        <a:lnTo>
                          <a:pt x="191" y="30"/>
                        </a:lnTo>
                        <a:lnTo>
                          <a:pt x="200" y="11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009FB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41" name="Freeform 1101"/>
                  <p:cNvSpPr>
                    <a:spLocks/>
                  </p:cNvSpPr>
                  <p:nvPr/>
                </p:nvSpPr>
                <p:spPr bwMode="auto">
                  <a:xfrm>
                    <a:off x="3536" y="1838"/>
                    <a:ext cx="202" cy="998"/>
                  </a:xfrm>
                  <a:custGeom>
                    <a:avLst/>
                    <a:gdLst>
                      <a:gd name="T0" fmla="*/ 202 w 202"/>
                      <a:gd name="T1" fmla="*/ 0 h 998"/>
                      <a:gd name="T2" fmla="*/ 184 w 202"/>
                      <a:gd name="T3" fmla="*/ 14 h 998"/>
                      <a:gd name="T4" fmla="*/ 172 w 202"/>
                      <a:gd name="T5" fmla="*/ 24 h 998"/>
                      <a:gd name="T6" fmla="*/ 160 w 202"/>
                      <a:gd name="T7" fmla="*/ 35 h 998"/>
                      <a:gd name="T8" fmla="*/ 147 w 202"/>
                      <a:gd name="T9" fmla="*/ 45 h 998"/>
                      <a:gd name="T10" fmla="*/ 136 w 202"/>
                      <a:gd name="T11" fmla="*/ 56 h 998"/>
                      <a:gd name="T12" fmla="*/ 123 w 202"/>
                      <a:gd name="T13" fmla="*/ 64 h 998"/>
                      <a:gd name="T14" fmla="*/ 111 w 202"/>
                      <a:gd name="T15" fmla="*/ 78 h 998"/>
                      <a:gd name="T16" fmla="*/ 99 w 202"/>
                      <a:gd name="T17" fmla="*/ 94 h 998"/>
                      <a:gd name="T18" fmla="*/ 90 w 202"/>
                      <a:gd name="T19" fmla="*/ 106 h 998"/>
                      <a:gd name="T20" fmla="*/ 79 w 202"/>
                      <a:gd name="T21" fmla="*/ 121 h 998"/>
                      <a:gd name="T22" fmla="*/ 72 w 202"/>
                      <a:gd name="T23" fmla="*/ 135 h 998"/>
                      <a:gd name="T24" fmla="*/ 58 w 202"/>
                      <a:gd name="T25" fmla="*/ 161 h 998"/>
                      <a:gd name="T26" fmla="*/ 47 w 202"/>
                      <a:gd name="T27" fmla="*/ 188 h 998"/>
                      <a:gd name="T28" fmla="*/ 52 w 202"/>
                      <a:gd name="T29" fmla="*/ 203 h 998"/>
                      <a:gd name="T30" fmla="*/ 72 w 202"/>
                      <a:gd name="T31" fmla="*/ 214 h 998"/>
                      <a:gd name="T32" fmla="*/ 105 w 202"/>
                      <a:gd name="T33" fmla="*/ 257 h 998"/>
                      <a:gd name="T34" fmla="*/ 27 w 202"/>
                      <a:gd name="T35" fmla="*/ 285 h 998"/>
                      <a:gd name="T36" fmla="*/ 12 w 202"/>
                      <a:gd name="T37" fmla="*/ 289 h 998"/>
                      <a:gd name="T38" fmla="*/ 4 w 202"/>
                      <a:gd name="T39" fmla="*/ 298 h 998"/>
                      <a:gd name="T40" fmla="*/ 0 w 202"/>
                      <a:gd name="T41" fmla="*/ 311 h 998"/>
                      <a:gd name="T42" fmla="*/ 10 w 202"/>
                      <a:gd name="T43" fmla="*/ 385 h 998"/>
                      <a:gd name="T44" fmla="*/ 27 w 202"/>
                      <a:gd name="T45" fmla="*/ 465 h 998"/>
                      <a:gd name="T46" fmla="*/ 40 w 202"/>
                      <a:gd name="T47" fmla="*/ 518 h 998"/>
                      <a:gd name="T48" fmla="*/ 66 w 202"/>
                      <a:gd name="T49" fmla="*/ 631 h 998"/>
                      <a:gd name="T50" fmla="*/ 71 w 202"/>
                      <a:gd name="T51" fmla="*/ 671 h 998"/>
                      <a:gd name="T52" fmla="*/ 75 w 202"/>
                      <a:gd name="T53" fmla="*/ 705 h 998"/>
                      <a:gd name="T54" fmla="*/ 78 w 202"/>
                      <a:gd name="T55" fmla="*/ 751 h 998"/>
                      <a:gd name="T56" fmla="*/ 62 w 202"/>
                      <a:gd name="T57" fmla="*/ 998 h 998"/>
                      <a:gd name="T58" fmla="*/ 68 w 202"/>
                      <a:gd name="T59" fmla="*/ 957 h 998"/>
                      <a:gd name="T60" fmla="*/ 79 w 202"/>
                      <a:gd name="T61" fmla="*/ 887 h 998"/>
                      <a:gd name="T62" fmla="*/ 87 w 202"/>
                      <a:gd name="T63" fmla="*/ 784 h 998"/>
                      <a:gd name="T64" fmla="*/ 98 w 202"/>
                      <a:gd name="T65" fmla="*/ 608 h 998"/>
                      <a:gd name="T66" fmla="*/ 104 w 202"/>
                      <a:gd name="T67" fmla="*/ 393 h 998"/>
                      <a:gd name="T68" fmla="*/ 149 w 202"/>
                      <a:gd name="T69" fmla="*/ 141 h 998"/>
                      <a:gd name="T70" fmla="*/ 158 w 202"/>
                      <a:gd name="T71" fmla="*/ 115 h 998"/>
                      <a:gd name="T72" fmla="*/ 164 w 202"/>
                      <a:gd name="T73" fmla="*/ 100 h 998"/>
                      <a:gd name="T74" fmla="*/ 172 w 202"/>
                      <a:gd name="T75" fmla="*/ 75 h 998"/>
                      <a:gd name="T76" fmla="*/ 180 w 202"/>
                      <a:gd name="T77" fmla="*/ 53 h 998"/>
                      <a:gd name="T78" fmla="*/ 191 w 202"/>
                      <a:gd name="T79" fmla="*/ 30 h 998"/>
                      <a:gd name="T80" fmla="*/ 200 w 202"/>
                      <a:gd name="T81" fmla="*/ 11 h 998"/>
                      <a:gd name="T82" fmla="*/ 202 w 202"/>
                      <a:gd name="T83" fmla="*/ 0 h 998"/>
                      <a:gd name="T84" fmla="*/ 0 60000 65536"/>
                      <a:gd name="T85" fmla="*/ 0 60000 65536"/>
                      <a:gd name="T86" fmla="*/ 0 60000 65536"/>
                      <a:gd name="T87" fmla="*/ 0 60000 65536"/>
                      <a:gd name="T88" fmla="*/ 0 60000 65536"/>
                      <a:gd name="T89" fmla="*/ 0 60000 65536"/>
                      <a:gd name="T90" fmla="*/ 0 60000 65536"/>
                      <a:gd name="T91" fmla="*/ 0 60000 65536"/>
                      <a:gd name="T92" fmla="*/ 0 60000 65536"/>
                      <a:gd name="T93" fmla="*/ 0 60000 65536"/>
                      <a:gd name="T94" fmla="*/ 0 60000 65536"/>
                      <a:gd name="T95" fmla="*/ 0 60000 65536"/>
                      <a:gd name="T96" fmla="*/ 0 60000 65536"/>
                      <a:gd name="T97" fmla="*/ 0 60000 65536"/>
                      <a:gd name="T98" fmla="*/ 0 60000 65536"/>
                      <a:gd name="T99" fmla="*/ 0 60000 65536"/>
                      <a:gd name="T100" fmla="*/ 0 60000 65536"/>
                      <a:gd name="T101" fmla="*/ 0 60000 65536"/>
                      <a:gd name="T102" fmla="*/ 0 60000 65536"/>
                      <a:gd name="T103" fmla="*/ 0 60000 65536"/>
                      <a:gd name="T104" fmla="*/ 0 60000 65536"/>
                      <a:gd name="T105" fmla="*/ 0 60000 65536"/>
                      <a:gd name="T106" fmla="*/ 0 60000 65536"/>
                      <a:gd name="T107" fmla="*/ 0 60000 65536"/>
                      <a:gd name="T108" fmla="*/ 0 60000 65536"/>
                      <a:gd name="T109" fmla="*/ 0 60000 65536"/>
                      <a:gd name="T110" fmla="*/ 0 60000 65536"/>
                      <a:gd name="T111" fmla="*/ 0 60000 65536"/>
                      <a:gd name="T112" fmla="*/ 0 60000 65536"/>
                      <a:gd name="T113" fmla="*/ 0 60000 65536"/>
                      <a:gd name="T114" fmla="*/ 0 60000 65536"/>
                      <a:gd name="T115" fmla="*/ 0 60000 65536"/>
                      <a:gd name="T116" fmla="*/ 0 60000 65536"/>
                      <a:gd name="T117" fmla="*/ 0 60000 65536"/>
                      <a:gd name="T118" fmla="*/ 0 60000 65536"/>
                      <a:gd name="T119" fmla="*/ 0 60000 65536"/>
                      <a:gd name="T120" fmla="*/ 0 60000 65536"/>
                      <a:gd name="T121" fmla="*/ 0 60000 65536"/>
                      <a:gd name="T122" fmla="*/ 0 60000 65536"/>
                      <a:gd name="T123" fmla="*/ 0 60000 65536"/>
                      <a:gd name="T124" fmla="*/ 0 60000 65536"/>
                      <a:gd name="T125" fmla="*/ 0 60000 65536"/>
                      <a:gd name="T126" fmla="*/ 0 w 202"/>
                      <a:gd name="T127" fmla="*/ 0 h 998"/>
                      <a:gd name="T128" fmla="*/ 202 w 202"/>
                      <a:gd name="T129" fmla="*/ 998 h 998"/>
                    </a:gdLst>
                    <a:ahLst/>
                    <a:cxnLst>
                      <a:cxn ang="T84">
                        <a:pos x="T0" y="T1"/>
                      </a:cxn>
                      <a:cxn ang="T85">
                        <a:pos x="T2" y="T3"/>
                      </a:cxn>
                      <a:cxn ang="T86">
                        <a:pos x="T4" y="T5"/>
                      </a:cxn>
                      <a:cxn ang="T87">
                        <a:pos x="T6" y="T7"/>
                      </a:cxn>
                      <a:cxn ang="T88">
                        <a:pos x="T8" y="T9"/>
                      </a:cxn>
                      <a:cxn ang="T89">
                        <a:pos x="T10" y="T11"/>
                      </a:cxn>
                      <a:cxn ang="T90">
                        <a:pos x="T12" y="T13"/>
                      </a:cxn>
                      <a:cxn ang="T91">
                        <a:pos x="T14" y="T15"/>
                      </a:cxn>
                      <a:cxn ang="T92">
                        <a:pos x="T16" y="T17"/>
                      </a:cxn>
                      <a:cxn ang="T93">
                        <a:pos x="T18" y="T19"/>
                      </a:cxn>
                      <a:cxn ang="T94">
                        <a:pos x="T20" y="T21"/>
                      </a:cxn>
                      <a:cxn ang="T95">
                        <a:pos x="T22" y="T23"/>
                      </a:cxn>
                      <a:cxn ang="T96">
                        <a:pos x="T24" y="T25"/>
                      </a:cxn>
                      <a:cxn ang="T97">
                        <a:pos x="T26" y="T27"/>
                      </a:cxn>
                      <a:cxn ang="T98">
                        <a:pos x="T28" y="T29"/>
                      </a:cxn>
                      <a:cxn ang="T99">
                        <a:pos x="T30" y="T31"/>
                      </a:cxn>
                      <a:cxn ang="T100">
                        <a:pos x="T32" y="T33"/>
                      </a:cxn>
                      <a:cxn ang="T101">
                        <a:pos x="T34" y="T35"/>
                      </a:cxn>
                      <a:cxn ang="T102">
                        <a:pos x="T36" y="T37"/>
                      </a:cxn>
                      <a:cxn ang="T103">
                        <a:pos x="T38" y="T39"/>
                      </a:cxn>
                      <a:cxn ang="T104">
                        <a:pos x="T40" y="T41"/>
                      </a:cxn>
                      <a:cxn ang="T105">
                        <a:pos x="T42" y="T43"/>
                      </a:cxn>
                      <a:cxn ang="T106">
                        <a:pos x="T44" y="T45"/>
                      </a:cxn>
                      <a:cxn ang="T107">
                        <a:pos x="T46" y="T47"/>
                      </a:cxn>
                      <a:cxn ang="T108">
                        <a:pos x="T48" y="T49"/>
                      </a:cxn>
                      <a:cxn ang="T109">
                        <a:pos x="T50" y="T51"/>
                      </a:cxn>
                      <a:cxn ang="T110">
                        <a:pos x="T52" y="T53"/>
                      </a:cxn>
                      <a:cxn ang="T111">
                        <a:pos x="T54" y="T55"/>
                      </a:cxn>
                      <a:cxn ang="T112">
                        <a:pos x="T56" y="T57"/>
                      </a:cxn>
                      <a:cxn ang="T113">
                        <a:pos x="T58" y="T59"/>
                      </a:cxn>
                      <a:cxn ang="T114">
                        <a:pos x="T60" y="T61"/>
                      </a:cxn>
                      <a:cxn ang="T115">
                        <a:pos x="T62" y="T63"/>
                      </a:cxn>
                      <a:cxn ang="T116">
                        <a:pos x="T64" y="T65"/>
                      </a:cxn>
                      <a:cxn ang="T117">
                        <a:pos x="T66" y="T67"/>
                      </a:cxn>
                      <a:cxn ang="T118">
                        <a:pos x="T68" y="T69"/>
                      </a:cxn>
                      <a:cxn ang="T119">
                        <a:pos x="T70" y="T71"/>
                      </a:cxn>
                      <a:cxn ang="T120">
                        <a:pos x="T72" y="T73"/>
                      </a:cxn>
                      <a:cxn ang="T121">
                        <a:pos x="T74" y="T75"/>
                      </a:cxn>
                      <a:cxn ang="T122">
                        <a:pos x="T76" y="T77"/>
                      </a:cxn>
                      <a:cxn ang="T123">
                        <a:pos x="T78" y="T79"/>
                      </a:cxn>
                      <a:cxn ang="T124">
                        <a:pos x="T80" y="T81"/>
                      </a:cxn>
                      <a:cxn ang="T125">
                        <a:pos x="T82" y="T83"/>
                      </a:cxn>
                    </a:cxnLst>
                    <a:rect l="T126" t="T127" r="T128" b="T129"/>
                    <a:pathLst>
                      <a:path w="202" h="998">
                        <a:moveTo>
                          <a:pt x="202" y="0"/>
                        </a:moveTo>
                        <a:lnTo>
                          <a:pt x="184" y="14"/>
                        </a:lnTo>
                        <a:lnTo>
                          <a:pt x="172" y="24"/>
                        </a:lnTo>
                        <a:lnTo>
                          <a:pt x="160" y="35"/>
                        </a:lnTo>
                        <a:lnTo>
                          <a:pt x="147" y="45"/>
                        </a:lnTo>
                        <a:lnTo>
                          <a:pt x="136" y="56"/>
                        </a:lnTo>
                        <a:lnTo>
                          <a:pt x="123" y="64"/>
                        </a:lnTo>
                        <a:lnTo>
                          <a:pt x="111" y="78"/>
                        </a:lnTo>
                        <a:lnTo>
                          <a:pt x="99" y="94"/>
                        </a:lnTo>
                        <a:lnTo>
                          <a:pt x="90" y="106"/>
                        </a:lnTo>
                        <a:lnTo>
                          <a:pt x="79" y="121"/>
                        </a:lnTo>
                        <a:lnTo>
                          <a:pt x="72" y="135"/>
                        </a:lnTo>
                        <a:lnTo>
                          <a:pt x="58" y="161"/>
                        </a:lnTo>
                        <a:lnTo>
                          <a:pt x="47" y="188"/>
                        </a:lnTo>
                        <a:lnTo>
                          <a:pt x="52" y="203"/>
                        </a:lnTo>
                        <a:lnTo>
                          <a:pt x="72" y="214"/>
                        </a:lnTo>
                        <a:lnTo>
                          <a:pt x="105" y="257"/>
                        </a:lnTo>
                        <a:lnTo>
                          <a:pt x="27" y="285"/>
                        </a:lnTo>
                        <a:lnTo>
                          <a:pt x="12" y="289"/>
                        </a:lnTo>
                        <a:lnTo>
                          <a:pt x="4" y="298"/>
                        </a:lnTo>
                        <a:lnTo>
                          <a:pt x="0" y="311"/>
                        </a:lnTo>
                        <a:lnTo>
                          <a:pt x="10" y="385"/>
                        </a:lnTo>
                        <a:lnTo>
                          <a:pt x="27" y="465"/>
                        </a:lnTo>
                        <a:lnTo>
                          <a:pt x="40" y="518"/>
                        </a:lnTo>
                        <a:lnTo>
                          <a:pt x="66" y="631"/>
                        </a:lnTo>
                        <a:lnTo>
                          <a:pt x="71" y="671"/>
                        </a:lnTo>
                        <a:lnTo>
                          <a:pt x="75" y="705"/>
                        </a:lnTo>
                        <a:lnTo>
                          <a:pt x="78" y="751"/>
                        </a:lnTo>
                        <a:lnTo>
                          <a:pt x="62" y="998"/>
                        </a:lnTo>
                        <a:lnTo>
                          <a:pt x="68" y="957"/>
                        </a:lnTo>
                        <a:lnTo>
                          <a:pt x="79" y="887"/>
                        </a:lnTo>
                        <a:lnTo>
                          <a:pt x="87" y="784"/>
                        </a:lnTo>
                        <a:lnTo>
                          <a:pt x="98" y="608"/>
                        </a:lnTo>
                        <a:lnTo>
                          <a:pt x="104" y="393"/>
                        </a:lnTo>
                        <a:lnTo>
                          <a:pt x="149" y="141"/>
                        </a:lnTo>
                        <a:lnTo>
                          <a:pt x="158" y="115"/>
                        </a:lnTo>
                        <a:lnTo>
                          <a:pt x="164" y="100"/>
                        </a:lnTo>
                        <a:lnTo>
                          <a:pt x="172" y="75"/>
                        </a:lnTo>
                        <a:lnTo>
                          <a:pt x="180" y="53"/>
                        </a:lnTo>
                        <a:lnTo>
                          <a:pt x="191" y="30"/>
                        </a:lnTo>
                        <a:lnTo>
                          <a:pt x="200" y="11"/>
                        </a:lnTo>
                        <a:lnTo>
                          <a:pt x="202" y="0"/>
                        </a:lnTo>
                        <a:close/>
                      </a:path>
                    </a:pathLst>
                  </a:custGeom>
                  <a:solidFill>
                    <a:srgbClr val="00BFD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  <p:grpSp>
              <p:nvGrpSpPr>
                <p:cNvPr id="48" name="Group 1102"/>
                <p:cNvGrpSpPr>
                  <a:grpSpLocks/>
                </p:cNvGrpSpPr>
                <p:nvPr/>
              </p:nvGrpSpPr>
              <p:grpSpPr bwMode="auto">
                <a:xfrm>
                  <a:off x="3277" y="2018"/>
                  <a:ext cx="913" cy="315"/>
                  <a:chOff x="3277" y="2018"/>
                  <a:chExt cx="913" cy="315"/>
                </a:xfrm>
              </p:grpSpPr>
              <p:sp>
                <p:nvSpPr>
                  <p:cNvPr id="35" name="Freeform 1103"/>
                  <p:cNvSpPr>
                    <a:spLocks/>
                  </p:cNvSpPr>
                  <p:nvPr/>
                </p:nvSpPr>
                <p:spPr bwMode="auto">
                  <a:xfrm>
                    <a:off x="3323" y="2018"/>
                    <a:ext cx="220" cy="210"/>
                  </a:xfrm>
                  <a:custGeom>
                    <a:avLst/>
                    <a:gdLst>
                      <a:gd name="T0" fmla="*/ 196 w 220"/>
                      <a:gd name="T1" fmla="*/ 166 h 210"/>
                      <a:gd name="T2" fmla="*/ 0 w 220"/>
                      <a:gd name="T3" fmla="*/ 210 h 210"/>
                      <a:gd name="T4" fmla="*/ 194 w 220"/>
                      <a:gd name="T5" fmla="*/ 153 h 210"/>
                      <a:gd name="T6" fmla="*/ 66 w 220"/>
                      <a:gd name="T7" fmla="*/ 152 h 210"/>
                      <a:gd name="T8" fmla="*/ 196 w 220"/>
                      <a:gd name="T9" fmla="*/ 135 h 210"/>
                      <a:gd name="T10" fmla="*/ 196 w 220"/>
                      <a:gd name="T11" fmla="*/ 110 h 210"/>
                      <a:gd name="T12" fmla="*/ 190 w 220"/>
                      <a:gd name="T13" fmla="*/ 85 h 210"/>
                      <a:gd name="T14" fmla="*/ 175 w 220"/>
                      <a:gd name="T15" fmla="*/ 55 h 210"/>
                      <a:gd name="T16" fmla="*/ 151 w 220"/>
                      <a:gd name="T17" fmla="*/ 22 h 210"/>
                      <a:gd name="T18" fmla="*/ 138 w 220"/>
                      <a:gd name="T19" fmla="*/ 0 h 210"/>
                      <a:gd name="T20" fmla="*/ 156 w 220"/>
                      <a:gd name="T21" fmla="*/ 9 h 210"/>
                      <a:gd name="T22" fmla="*/ 175 w 220"/>
                      <a:gd name="T23" fmla="*/ 34 h 210"/>
                      <a:gd name="T24" fmla="*/ 190 w 220"/>
                      <a:gd name="T25" fmla="*/ 62 h 210"/>
                      <a:gd name="T26" fmla="*/ 199 w 220"/>
                      <a:gd name="T27" fmla="*/ 82 h 210"/>
                      <a:gd name="T28" fmla="*/ 200 w 220"/>
                      <a:gd name="T29" fmla="*/ 112 h 210"/>
                      <a:gd name="T30" fmla="*/ 220 w 220"/>
                      <a:gd name="T31" fmla="*/ 68 h 210"/>
                      <a:gd name="T32" fmla="*/ 200 w 220"/>
                      <a:gd name="T33" fmla="*/ 135 h 210"/>
                      <a:gd name="T34" fmla="*/ 196 w 220"/>
                      <a:gd name="T35" fmla="*/ 166 h 210"/>
                      <a:gd name="T36" fmla="*/ 0 60000 65536"/>
                      <a:gd name="T37" fmla="*/ 0 60000 65536"/>
                      <a:gd name="T38" fmla="*/ 0 60000 65536"/>
                      <a:gd name="T39" fmla="*/ 0 60000 65536"/>
                      <a:gd name="T40" fmla="*/ 0 60000 65536"/>
                      <a:gd name="T41" fmla="*/ 0 60000 65536"/>
                      <a:gd name="T42" fmla="*/ 0 60000 65536"/>
                      <a:gd name="T43" fmla="*/ 0 60000 65536"/>
                      <a:gd name="T44" fmla="*/ 0 60000 65536"/>
                      <a:gd name="T45" fmla="*/ 0 60000 65536"/>
                      <a:gd name="T46" fmla="*/ 0 60000 65536"/>
                      <a:gd name="T47" fmla="*/ 0 60000 65536"/>
                      <a:gd name="T48" fmla="*/ 0 60000 65536"/>
                      <a:gd name="T49" fmla="*/ 0 60000 65536"/>
                      <a:gd name="T50" fmla="*/ 0 60000 65536"/>
                      <a:gd name="T51" fmla="*/ 0 60000 65536"/>
                      <a:gd name="T52" fmla="*/ 0 60000 65536"/>
                      <a:gd name="T53" fmla="*/ 0 60000 65536"/>
                      <a:gd name="T54" fmla="*/ 0 w 220"/>
                      <a:gd name="T55" fmla="*/ 0 h 210"/>
                      <a:gd name="T56" fmla="*/ 220 w 220"/>
                      <a:gd name="T57" fmla="*/ 210 h 210"/>
                    </a:gdLst>
                    <a:ahLst/>
                    <a:cxnLst>
                      <a:cxn ang="T36">
                        <a:pos x="T0" y="T1"/>
                      </a:cxn>
                      <a:cxn ang="T37">
                        <a:pos x="T2" y="T3"/>
                      </a:cxn>
                      <a:cxn ang="T38">
                        <a:pos x="T4" y="T5"/>
                      </a:cxn>
                      <a:cxn ang="T39">
                        <a:pos x="T6" y="T7"/>
                      </a:cxn>
                      <a:cxn ang="T40">
                        <a:pos x="T8" y="T9"/>
                      </a:cxn>
                      <a:cxn ang="T41">
                        <a:pos x="T10" y="T11"/>
                      </a:cxn>
                      <a:cxn ang="T42">
                        <a:pos x="T12" y="T13"/>
                      </a:cxn>
                      <a:cxn ang="T43">
                        <a:pos x="T14" y="T15"/>
                      </a:cxn>
                      <a:cxn ang="T44">
                        <a:pos x="T16" y="T17"/>
                      </a:cxn>
                      <a:cxn ang="T45">
                        <a:pos x="T18" y="T19"/>
                      </a:cxn>
                      <a:cxn ang="T46">
                        <a:pos x="T20" y="T21"/>
                      </a:cxn>
                      <a:cxn ang="T47">
                        <a:pos x="T22" y="T23"/>
                      </a:cxn>
                      <a:cxn ang="T48">
                        <a:pos x="T24" y="T25"/>
                      </a:cxn>
                      <a:cxn ang="T49">
                        <a:pos x="T26" y="T27"/>
                      </a:cxn>
                      <a:cxn ang="T50">
                        <a:pos x="T28" y="T29"/>
                      </a:cxn>
                      <a:cxn ang="T51">
                        <a:pos x="T30" y="T31"/>
                      </a:cxn>
                      <a:cxn ang="T52">
                        <a:pos x="T32" y="T33"/>
                      </a:cxn>
                      <a:cxn ang="T53">
                        <a:pos x="T34" y="T35"/>
                      </a:cxn>
                    </a:cxnLst>
                    <a:rect l="T54" t="T55" r="T56" b="T57"/>
                    <a:pathLst>
                      <a:path w="220" h="210">
                        <a:moveTo>
                          <a:pt x="196" y="166"/>
                        </a:moveTo>
                        <a:lnTo>
                          <a:pt x="0" y="210"/>
                        </a:lnTo>
                        <a:lnTo>
                          <a:pt x="194" y="153"/>
                        </a:lnTo>
                        <a:lnTo>
                          <a:pt x="66" y="152"/>
                        </a:lnTo>
                        <a:lnTo>
                          <a:pt x="196" y="135"/>
                        </a:lnTo>
                        <a:lnTo>
                          <a:pt x="196" y="110"/>
                        </a:lnTo>
                        <a:lnTo>
                          <a:pt x="190" y="85"/>
                        </a:lnTo>
                        <a:lnTo>
                          <a:pt x="175" y="55"/>
                        </a:lnTo>
                        <a:lnTo>
                          <a:pt x="151" y="22"/>
                        </a:lnTo>
                        <a:lnTo>
                          <a:pt x="138" y="0"/>
                        </a:lnTo>
                        <a:lnTo>
                          <a:pt x="156" y="9"/>
                        </a:lnTo>
                        <a:lnTo>
                          <a:pt x="175" y="34"/>
                        </a:lnTo>
                        <a:lnTo>
                          <a:pt x="190" y="62"/>
                        </a:lnTo>
                        <a:lnTo>
                          <a:pt x="199" y="82"/>
                        </a:lnTo>
                        <a:lnTo>
                          <a:pt x="200" y="112"/>
                        </a:lnTo>
                        <a:lnTo>
                          <a:pt x="220" y="68"/>
                        </a:lnTo>
                        <a:lnTo>
                          <a:pt x="200" y="135"/>
                        </a:lnTo>
                        <a:lnTo>
                          <a:pt x="196" y="166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6" name="Freeform 1104"/>
                  <p:cNvSpPr>
                    <a:spLocks/>
                  </p:cNvSpPr>
                  <p:nvPr/>
                </p:nvSpPr>
                <p:spPr bwMode="auto">
                  <a:xfrm>
                    <a:off x="3277" y="2191"/>
                    <a:ext cx="27" cy="92"/>
                  </a:xfrm>
                  <a:custGeom>
                    <a:avLst/>
                    <a:gdLst>
                      <a:gd name="T0" fmla="*/ 13 w 27"/>
                      <a:gd name="T1" fmla="*/ 0 h 92"/>
                      <a:gd name="T2" fmla="*/ 16 w 27"/>
                      <a:gd name="T3" fmla="*/ 20 h 92"/>
                      <a:gd name="T4" fmla="*/ 27 w 27"/>
                      <a:gd name="T5" fmla="*/ 40 h 92"/>
                      <a:gd name="T6" fmla="*/ 27 w 27"/>
                      <a:gd name="T7" fmla="*/ 60 h 92"/>
                      <a:gd name="T8" fmla="*/ 23 w 27"/>
                      <a:gd name="T9" fmla="*/ 77 h 92"/>
                      <a:gd name="T10" fmla="*/ 8 w 27"/>
                      <a:gd name="T11" fmla="*/ 92 h 92"/>
                      <a:gd name="T12" fmla="*/ 6 w 27"/>
                      <a:gd name="T13" fmla="*/ 36 h 92"/>
                      <a:gd name="T14" fmla="*/ 0 w 27"/>
                      <a:gd name="T15" fmla="*/ 30 h 92"/>
                      <a:gd name="T16" fmla="*/ 1 w 27"/>
                      <a:gd name="T17" fmla="*/ 17 h 92"/>
                      <a:gd name="T18" fmla="*/ 13 w 27"/>
                      <a:gd name="T19" fmla="*/ 0 h 92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27"/>
                      <a:gd name="T31" fmla="*/ 0 h 92"/>
                      <a:gd name="T32" fmla="*/ 27 w 27"/>
                      <a:gd name="T33" fmla="*/ 92 h 92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27" h="92">
                        <a:moveTo>
                          <a:pt x="13" y="0"/>
                        </a:moveTo>
                        <a:lnTo>
                          <a:pt x="16" y="20"/>
                        </a:lnTo>
                        <a:lnTo>
                          <a:pt x="27" y="40"/>
                        </a:lnTo>
                        <a:lnTo>
                          <a:pt x="27" y="60"/>
                        </a:lnTo>
                        <a:lnTo>
                          <a:pt x="23" y="77"/>
                        </a:lnTo>
                        <a:lnTo>
                          <a:pt x="8" y="92"/>
                        </a:lnTo>
                        <a:lnTo>
                          <a:pt x="6" y="36"/>
                        </a:lnTo>
                        <a:lnTo>
                          <a:pt x="0" y="30"/>
                        </a:lnTo>
                        <a:lnTo>
                          <a:pt x="1" y="17"/>
                        </a:lnTo>
                        <a:lnTo>
                          <a:pt x="13" y="0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7" name="Freeform 1105"/>
                  <p:cNvSpPr>
                    <a:spLocks/>
                  </p:cNvSpPr>
                  <p:nvPr/>
                </p:nvSpPr>
                <p:spPr bwMode="auto">
                  <a:xfrm>
                    <a:off x="4071" y="2229"/>
                    <a:ext cx="116" cy="104"/>
                  </a:xfrm>
                  <a:custGeom>
                    <a:avLst/>
                    <a:gdLst>
                      <a:gd name="T0" fmla="*/ 0 w 116"/>
                      <a:gd name="T1" fmla="*/ 104 h 104"/>
                      <a:gd name="T2" fmla="*/ 43 w 116"/>
                      <a:gd name="T3" fmla="*/ 73 h 104"/>
                      <a:gd name="T4" fmla="*/ 82 w 116"/>
                      <a:gd name="T5" fmla="*/ 46 h 104"/>
                      <a:gd name="T6" fmla="*/ 104 w 116"/>
                      <a:gd name="T7" fmla="*/ 15 h 104"/>
                      <a:gd name="T8" fmla="*/ 116 w 116"/>
                      <a:gd name="T9" fmla="*/ 0 h 104"/>
                      <a:gd name="T10" fmla="*/ 82 w 116"/>
                      <a:gd name="T11" fmla="*/ 21 h 104"/>
                      <a:gd name="T12" fmla="*/ 61 w 116"/>
                      <a:gd name="T13" fmla="*/ 37 h 104"/>
                      <a:gd name="T14" fmla="*/ 43 w 116"/>
                      <a:gd name="T15" fmla="*/ 49 h 104"/>
                      <a:gd name="T16" fmla="*/ 27 w 116"/>
                      <a:gd name="T17" fmla="*/ 67 h 104"/>
                      <a:gd name="T18" fmla="*/ 0 w 116"/>
                      <a:gd name="T19" fmla="*/ 104 h 104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w 116"/>
                      <a:gd name="T31" fmla="*/ 0 h 104"/>
                      <a:gd name="T32" fmla="*/ 116 w 116"/>
                      <a:gd name="T33" fmla="*/ 104 h 104"/>
                    </a:gdLst>
                    <a:ahLst/>
                    <a:cxnLst>
                      <a:cxn ang="T20">
                        <a:pos x="T0" y="T1"/>
                      </a:cxn>
                      <a:cxn ang="T21">
                        <a:pos x="T2" y="T3"/>
                      </a:cxn>
                      <a:cxn ang="T22">
                        <a:pos x="T4" y="T5"/>
                      </a:cxn>
                      <a:cxn ang="T23">
                        <a:pos x="T6" y="T7"/>
                      </a:cxn>
                      <a:cxn ang="T24">
                        <a:pos x="T8" y="T9"/>
                      </a:cxn>
                      <a:cxn ang="T25">
                        <a:pos x="T10" y="T11"/>
                      </a:cxn>
                      <a:cxn ang="T26">
                        <a:pos x="T12" y="T13"/>
                      </a:cxn>
                      <a:cxn ang="T27">
                        <a:pos x="T14" y="T15"/>
                      </a:cxn>
                      <a:cxn ang="T28">
                        <a:pos x="T16" y="T17"/>
                      </a:cxn>
                      <a:cxn ang="T29">
                        <a:pos x="T18" y="T19"/>
                      </a:cxn>
                    </a:cxnLst>
                    <a:rect l="T30" t="T31" r="T32" b="T33"/>
                    <a:pathLst>
                      <a:path w="116" h="104">
                        <a:moveTo>
                          <a:pt x="0" y="104"/>
                        </a:moveTo>
                        <a:lnTo>
                          <a:pt x="43" y="73"/>
                        </a:lnTo>
                        <a:lnTo>
                          <a:pt x="82" y="46"/>
                        </a:lnTo>
                        <a:lnTo>
                          <a:pt x="104" y="15"/>
                        </a:lnTo>
                        <a:lnTo>
                          <a:pt x="116" y="0"/>
                        </a:lnTo>
                        <a:lnTo>
                          <a:pt x="82" y="21"/>
                        </a:lnTo>
                        <a:lnTo>
                          <a:pt x="61" y="37"/>
                        </a:lnTo>
                        <a:lnTo>
                          <a:pt x="43" y="49"/>
                        </a:lnTo>
                        <a:lnTo>
                          <a:pt x="27" y="67"/>
                        </a:lnTo>
                        <a:lnTo>
                          <a:pt x="0" y="104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8" name="Freeform 1106"/>
                  <p:cNvSpPr>
                    <a:spLocks/>
                  </p:cNvSpPr>
                  <p:nvPr/>
                </p:nvSpPr>
                <p:spPr bwMode="auto">
                  <a:xfrm>
                    <a:off x="4128" y="2268"/>
                    <a:ext cx="62" cy="62"/>
                  </a:xfrm>
                  <a:custGeom>
                    <a:avLst/>
                    <a:gdLst>
                      <a:gd name="T0" fmla="*/ 0 w 62"/>
                      <a:gd name="T1" fmla="*/ 62 h 62"/>
                      <a:gd name="T2" fmla="*/ 62 w 62"/>
                      <a:gd name="T3" fmla="*/ 0 h 62"/>
                      <a:gd name="T4" fmla="*/ 43 w 62"/>
                      <a:gd name="T5" fmla="*/ 40 h 62"/>
                      <a:gd name="T6" fmla="*/ 0 w 62"/>
                      <a:gd name="T7" fmla="*/ 62 h 62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62"/>
                      <a:gd name="T13" fmla="*/ 0 h 62"/>
                      <a:gd name="T14" fmla="*/ 62 w 62"/>
                      <a:gd name="T15" fmla="*/ 62 h 62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62" h="62">
                        <a:moveTo>
                          <a:pt x="0" y="62"/>
                        </a:moveTo>
                        <a:lnTo>
                          <a:pt x="62" y="0"/>
                        </a:lnTo>
                        <a:lnTo>
                          <a:pt x="43" y="40"/>
                        </a:lnTo>
                        <a:lnTo>
                          <a:pt x="0" y="62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  <p:sp>
                <p:nvSpPr>
                  <p:cNvPr id="39" name="Freeform 1107"/>
                  <p:cNvSpPr>
                    <a:spLocks/>
                  </p:cNvSpPr>
                  <p:nvPr/>
                </p:nvSpPr>
                <p:spPr bwMode="auto">
                  <a:xfrm>
                    <a:off x="4080" y="2111"/>
                    <a:ext cx="56" cy="183"/>
                  </a:xfrm>
                  <a:custGeom>
                    <a:avLst/>
                    <a:gdLst>
                      <a:gd name="T0" fmla="*/ 0 w 56"/>
                      <a:gd name="T1" fmla="*/ 183 h 183"/>
                      <a:gd name="T2" fmla="*/ 3 w 56"/>
                      <a:gd name="T3" fmla="*/ 107 h 183"/>
                      <a:gd name="T4" fmla="*/ 19 w 56"/>
                      <a:gd name="T5" fmla="*/ 30 h 183"/>
                      <a:gd name="T6" fmla="*/ 31 w 56"/>
                      <a:gd name="T7" fmla="*/ 0 h 183"/>
                      <a:gd name="T8" fmla="*/ 12 w 56"/>
                      <a:gd name="T9" fmla="*/ 98 h 183"/>
                      <a:gd name="T10" fmla="*/ 9 w 56"/>
                      <a:gd name="T11" fmla="*/ 150 h 183"/>
                      <a:gd name="T12" fmla="*/ 56 w 56"/>
                      <a:gd name="T13" fmla="*/ 104 h 183"/>
                      <a:gd name="T14" fmla="*/ 0 w 56"/>
                      <a:gd name="T15" fmla="*/ 183 h 183"/>
                      <a:gd name="T16" fmla="*/ 0 60000 65536"/>
                      <a:gd name="T17" fmla="*/ 0 60000 65536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w 56"/>
                      <a:gd name="T25" fmla="*/ 0 h 183"/>
                      <a:gd name="T26" fmla="*/ 56 w 56"/>
                      <a:gd name="T27" fmla="*/ 183 h 183"/>
                    </a:gdLst>
                    <a:ahLst/>
                    <a:cxnLst>
                      <a:cxn ang="T16">
                        <a:pos x="T0" y="T1"/>
                      </a:cxn>
                      <a:cxn ang="T17">
                        <a:pos x="T2" y="T3"/>
                      </a:cxn>
                      <a:cxn ang="T18">
                        <a:pos x="T4" y="T5"/>
                      </a:cxn>
                      <a:cxn ang="T19">
                        <a:pos x="T6" y="T7"/>
                      </a:cxn>
                      <a:cxn ang="T20">
                        <a:pos x="T8" y="T9"/>
                      </a:cxn>
                      <a:cxn ang="T21">
                        <a:pos x="T10" y="T11"/>
                      </a:cxn>
                      <a:cxn ang="T22">
                        <a:pos x="T12" y="T13"/>
                      </a:cxn>
                      <a:cxn ang="T23">
                        <a:pos x="T14" y="T15"/>
                      </a:cxn>
                    </a:cxnLst>
                    <a:rect l="T24" t="T25" r="T26" b="T27"/>
                    <a:pathLst>
                      <a:path w="56" h="183">
                        <a:moveTo>
                          <a:pt x="0" y="183"/>
                        </a:moveTo>
                        <a:lnTo>
                          <a:pt x="3" y="107"/>
                        </a:lnTo>
                        <a:lnTo>
                          <a:pt x="19" y="30"/>
                        </a:lnTo>
                        <a:lnTo>
                          <a:pt x="31" y="0"/>
                        </a:lnTo>
                        <a:lnTo>
                          <a:pt x="12" y="98"/>
                        </a:lnTo>
                        <a:lnTo>
                          <a:pt x="9" y="150"/>
                        </a:lnTo>
                        <a:lnTo>
                          <a:pt x="56" y="104"/>
                        </a:lnTo>
                        <a:lnTo>
                          <a:pt x="0" y="183"/>
                        </a:lnTo>
                        <a:close/>
                      </a:path>
                    </a:pathLst>
                  </a:custGeom>
                  <a:solidFill>
                    <a:srgbClr val="007F9F"/>
                  </a:solidFill>
                  <a:ln w="9525">
                    <a:noFill/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de-DE"/>
                  </a:p>
                </p:txBody>
              </p:sp>
            </p:grpSp>
          </p:grpSp>
        </p:grpSp>
        <p:sp>
          <p:nvSpPr>
            <p:cNvPr id="23" name="Freeform 1108"/>
            <p:cNvSpPr>
              <a:spLocks/>
            </p:cNvSpPr>
            <p:nvPr/>
          </p:nvSpPr>
          <p:spPr bwMode="auto">
            <a:xfrm>
              <a:off x="4416" y="3792"/>
              <a:ext cx="351" cy="242"/>
            </a:xfrm>
            <a:custGeom>
              <a:avLst/>
              <a:gdLst>
                <a:gd name="T0" fmla="*/ 297 w 351"/>
                <a:gd name="T1" fmla="*/ 0 h 242"/>
                <a:gd name="T2" fmla="*/ 124 w 351"/>
                <a:gd name="T3" fmla="*/ 81 h 242"/>
                <a:gd name="T4" fmla="*/ 94 w 351"/>
                <a:gd name="T5" fmla="*/ 94 h 242"/>
                <a:gd name="T6" fmla="*/ 43 w 351"/>
                <a:gd name="T7" fmla="*/ 103 h 242"/>
                <a:gd name="T8" fmla="*/ 21 w 351"/>
                <a:gd name="T9" fmla="*/ 105 h 242"/>
                <a:gd name="T10" fmla="*/ 0 w 351"/>
                <a:gd name="T11" fmla="*/ 126 h 242"/>
                <a:gd name="T12" fmla="*/ 0 w 351"/>
                <a:gd name="T13" fmla="*/ 242 h 242"/>
                <a:gd name="T14" fmla="*/ 28 w 351"/>
                <a:gd name="T15" fmla="*/ 236 h 242"/>
                <a:gd name="T16" fmla="*/ 46 w 351"/>
                <a:gd name="T17" fmla="*/ 236 h 242"/>
                <a:gd name="T18" fmla="*/ 95 w 351"/>
                <a:gd name="T19" fmla="*/ 200 h 242"/>
                <a:gd name="T20" fmla="*/ 128 w 351"/>
                <a:gd name="T21" fmla="*/ 150 h 242"/>
                <a:gd name="T22" fmla="*/ 197 w 351"/>
                <a:gd name="T23" fmla="*/ 139 h 242"/>
                <a:gd name="T24" fmla="*/ 351 w 351"/>
                <a:gd name="T25" fmla="*/ 103 h 242"/>
                <a:gd name="T26" fmla="*/ 344 w 351"/>
                <a:gd name="T27" fmla="*/ 53 h 242"/>
                <a:gd name="T28" fmla="*/ 320 w 351"/>
                <a:gd name="T29" fmla="*/ 15 h 242"/>
                <a:gd name="T30" fmla="*/ 297 w 351"/>
                <a:gd name="T31" fmla="*/ 0 h 242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351"/>
                <a:gd name="T49" fmla="*/ 0 h 242"/>
                <a:gd name="T50" fmla="*/ 351 w 351"/>
                <a:gd name="T51" fmla="*/ 242 h 242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351" h="242">
                  <a:moveTo>
                    <a:pt x="297" y="0"/>
                  </a:moveTo>
                  <a:lnTo>
                    <a:pt x="124" y="81"/>
                  </a:lnTo>
                  <a:lnTo>
                    <a:pt x="94" y="94"/>
                  </a:lnTo>
                  <a:lnTo>
                    <a:pt x="43" y="103"/>
                  </a:lnTo>
                  <a:lnTo>
                    <a:pt x="21" y="105"/>
                  </a:lnTo>
                  <a:lnTo>
                    <a:pt x="0" y="126"/>
                  </a:lnTo>
                  <a:lnTo>
                    <a:pt x="0" y="242"/>
                  </a:lnTo>
                  <a:lnTo>
                    <a:pt x="28" y="236"/>
                  </a:lnTo>
                  <a:lnTo>
                    <a:pt x="46" y="236"/>
                  </a:lnTo>
                  <a:lnTo>
                    <a:pt x="95" y="200"/>
                  </a:lnTo>
                  <a:lnTo>
                    <a:pt x="128" y="150"/>
                  </a:lnTo>
                  <a:lnTo>
                    <a:pt x="197" y="139"/>
                  </a:lnTo>
                  <a:lnTo>
                    <a:pt x="351" y="103"/>
                  </a:lnTo>
                  <a:lnTo>
                    <a:pt x="344" y="53"/>
                  </a:lnTo>
                  <a:lnTo>
                    <a:pt x="320" y="15"/>
                  </a:lnTo>
                  <a:lnTo>
                    <a:pt x="297" y="0"/>
                  </a:lnTo>
                  <a:close/>
                </a:path>
              </a:pathLst>
            </a:custGeom>
            <a:solidFill>
              <a:srgbClr val="FF9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</p:grpSp>
      <p:sp>
        <p:nvSpPr>
          <p:cNvPr id="94" name="Text Box 1109"/>
          <p:cNvSpPr txBox="1">
            <a:spLocks noChangeArrowheads="1"/>
          </p:cNvSpPr>
          <p:nvPr/>
        </p:nvSpPr>
        <p:spPr bwMode="auto">
          <a:xfrm>
            <a:off x="2392280" y="2276872"/>
            <a:ext cx="88357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1200" dirty="0" smtClean="0">
                <a:solidFill>
                  <a:schemeClr val="tx2"/>
                </a:solidFill>
                <a:latin typeface="Arial" charset="0"/>
              </a:rPr>
              <a:t>Pro</a:t>
            </a:r>
            <a:r>
              <a:rPr lang="pl-PL" sz="1200" dirty="0" err="1" smtClean="0">
                <a:solidFill>
                  <a:schemeClr val="tx2"/>
                </a:solidFill>
                <a:latin typeface="Arial" charset="0"/>
              </a:rPr>
              <a:t>ducent</a:t>
            </a:r>
            <a:endParaRPr lang="fr-FR" sz="1300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6" name="Text Box 1111"/>
          <p:cNvSpPr txBox="1">
            <a:spLocks noChangeArrowheads="1"/>
          </p:cNvSpPr>
          <p:nvPr/>
        </p:nvSpPr>
        <p:spPr bwMode="auto">
          <a:xfrm>
            <a:off x="879243" y="2266504"/>
            <a:ext cx="837089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pl-PL" sz="1200" dirty="0" smtClean="0">
                <a:solidFill>
                  <a:schemeClr val="tx2"/>
                </a:solidFill>
              </a:rPr>
              <a:t>Dostawca</a:t>
            </a:r>
            <a:endParaRPr lang="fr-FR" sz="1200" dirty="0">
              <a:solidFill>
                <a:schemeClr val="tx2"/>
              </a:solidFill>
              <a:latin typeface="Arial" charset="0"/>
            </a:endParaRPr>
          </a:p>
        </p:txBody>
      </p:sp>
      <p:grpSp>
        <p:nvGrpSpPr>
          <p:cNvPr id="49" name="Group 1112"/>
          <p:cNvGrpSpPr>
            <a:grpSpLocks/>
          </p:cNvGrpSpPr>
          <p:nvPr/>
        </p:nvGrpSpPr>
        <p:grpSpPr bwMode="auto">
          <a:xfrm>
            <a:off x="5940152" y="1685479"/>
            <a:ext cx="1162050" cy="525462"/>
            <a:chOff x="3618" y="2831"/>
            <a:chExt cx="2078" cy="703"/>
          </a:xfrm>
        </p:grpSpPr>
        <p:sp>
          <p:nvSpPr>
            <p:cNvPr id="98" name="Freeform 1113"/>
            <p:cNvSpPr>
              <a:spLocks/>
            </p:cNvSpPr>
            <p:nvPr/>
          </p:nvSpPr>
          <p:spPr bwMode="auto">
            <a:xfrm>
              <a:off x="3755" y="2896"/>
              <a:ext cx="1826" cy="549"/>
            </a:xfrm>
            <a:custGeom>
              <a:avLst/>
              <a:gdLst>
                <a:gd name="T0" fmla="*/ 0 w 774"/>
                <a:gd name="T1" fmla="*/ 5031 h 262"/>
                <a:gd name="T2" fmla="*/ 0 w 774"/>
                <a:gd name="T3" fmla="*/ 0 h 262"/>
                <a:gd name="T4" fmla="*/ 23950 w 774"/>
                <a:gd name="T5" fmla="*/ 0 h 262"/>
                <a:gd name="T6" fmla="*/ 23950 w 774"/>
                <a:gd name="T7" fmla="*/ 5014 h 262"/>
                <a:gd name="T8" fmla="*/ 0 w 774"/>
                <a:gd name="T9" fmla="*/ 5031 h 2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74"/>
                <a:gd name="T16" fmla="*/ 0 h 262"/>
                <a:gd name="T17" fmla="*/ 774 w 774"/>
                <a:gd name="T18" fmla="*/ 262 h 26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74" h="262">
                  <a:moveTo>
                    <a:pt x="0" y="261"/>
                  </a:moveTo>
                  <a:lnTo>
                    <a:pt x="0" y="0"/>
                  </a:lnTo>
                  <a:lnTo>
                    <a:pt x="773" y="0"/>
                  </a:lnTo>
                  <a:lnTo>
                    <a:pt x="773" y="260"/>
                  </a:lnTo>
                  <a:lnTo>
                    <a:pt x="0" y="261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333333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0" name="Group 1114"/>
            <p:cNvGrpSpPr>
              <a:grpSpLocks/>
            </p:cNvGrpSpPr>
            <p:nvPr/>
          </p:nvGrpSpPr>
          <p:grpSpPr bwMode="auto">
            <a:xfrm>
              <a:off x="3812" y="2741"/>
              <a:ext cx="1802" cy="466"/>
              <a:chOff x="4795" y="1923"/>
              <a:chExt cx="761" cy="233"/>
            </a:xfrm>
          </p:grpSpPr>
          <p:sp>
            <p:nvSpPr>
              <p:cNvPr id="122" name="Rectangle 1115"/>
              <p:cNvSpPr>
                <a:spLocks noChangeArrowheads="1"/>
              </p:cNvSpPr>
              <p:nvPr/>
            </p:nvSpPr>
            <p:spPr bwMode="auto">
              <a:xfrm>
                <a:off x="5523" y="1929"/>
                <a:ext cx="19" cy="3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3" name="Rectangle 1116"/>
              <p:cNvSpPr>
                <a:spLocks noChangeArrowheads="1"/>
              </p:cNvSpPr>
              <p:nvPr/>
            </p:nvSpPr>
            <p:spPr bwMode="auto">
              <a:xfrm>
                <a:off x="5515" y="2042"/>
                <a:ext cx="19" cy="3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4" name="Rectangle 1117"/>
              <p:cNvSpPr>
                <a:spLocks noChangeArrowheads="1"/>
              </p:cNvSpPr>
              <p:nvPr/>
            </p:nvSpPr>
            <p:spPr bwMode="auto">
              <a:xfrm>
                <a:off x="5447" y="2027"/>
                <a:ext cx="19" cy="2"/>
              </a:xfrm>
              <a:prstGeom prst="rect">
                <a:avLst/>
              </a:prstGeom>
              <a:solidFill>
                <a:srgbClr val="2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5" name="Rectangle 1118"/>
              <p:cNvSpPr>
                <a:spLocks noChangeArrowheads="1"/>
              </p:cNvSpPr>
              <p:nvPr/>
            </p:nvSpPr>
            <p:spPr bwMode="auto">
              <a:xfrm>
                <a:off x="5528" y="1981"/>
                <a:ext cx="19" cy="2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6" name="Rectangle 1119"/>
              <p:cNvSpPr>
                <a:spLocks noChangeArrowheads="1"/>
              </p:cNvSpPr>
              <p:nvPr/>
            </p:nvSpPr>
            <p:spPr bwMode="auto">
              <a:xfrm>
                <a:off x="5509" y="1965"/>
                <a:ext cx="19" cy="3"/>
              </a:xfrm>
              <a:prstGeom prst="rect">
                <a:avLst/>
              </a:prstGeom>
              <a:solidFill>
                <a:srgbClr val="2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7" name="Rectangle 1120"/>
              <p:cNvSpPr>
                <a:spLocks noChangeArrowheads="1"/>
              </p:cNvSpPr>
              <p:nvPr/>
            </p:nvSpPr>
            <p:spPr bwMode="auto">
              <a:xfrm>
                <a:off x="5528" y="2099"/>
                <a:ext cx="19" cy="2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8" name="Rectangle 1121"/>
              <p:cNvSpPr>
                <a:spLocks noChangeArrowheads="1"/>
              </p:cNvSpPr>
              <p:nvPr/>
            </p:nvSpPr>
            <p:spPr bwMode="auto">
              <a:xfrm>
                <a:off x="5505" y="2122"/>
                <a:ext cx="19" cy="2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29" name="Rectangle 1122"/>
              <p:cNvSpPr>
                <a:spLocks noChangeArrowheads="1"/>
              </p:cNvSpPr>
              <p:nvPr/>
            </p:nvSpPr>
            <p:spPr bwMode="auto">
              <a:xfrm>
                <a:off x="5451" y="2140"/>
                <a:ext cx="19" cy="2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0" name="Rectangle 1123"/>
              <p:cNvSpPr>
                <a:spLocks noChangeArrowheads="1"/>
              </p:cNvSpPr>
              <p:nvPr/>
            </p:nvSpPr>
            <p:spPr bwMode="auto">
              <a:xfrm>
                <a:off x="5537" y="2154"/>
                <a:ext cx="19" cy="2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1" name="Rectangle 1124"/>
              <p:cNvSpPr>
                <a:spLocks noChangeArrowheads="1"/>
              </p:cNvSpPr>
              <p:nvPr/>
            </p:nvSpPr>
            <p:spPr bwMode="auto">
              <a:xfrm>
                <a:off x="5458" y="2087"/>
                <a:ext cx="19" cy="2"/>
              </a:xfrm>
              <a:prstGeom prst="rect">
                <a:avLst/>
              </a:prstGeom>
              <a:solidFill>
                <a:srgbClr val="2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2" name="Rectangle 1125"/>
              <p:cNvSpPr>
                <a:spLocks noChangeArrowheads="1"/>
              </p:cNvSpPr>
              <p:nvPr/>
            </p:nvSpPr>
            <p:spPr bwMode="auto">
              <a:xfrm>
                <a:off x="5532" y="2051"/>
                <a:ext cx="19" cy="3"/>
              </a:xfrm>
              <a:prstGeom prst="rect">
                <a:avLst/>
              </a:prstGeom>
              <a:solidFill>
                <a:srgbClr val="2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3" name="Rectangle 1126"/>
              <p:cNvSpPr>
                <a:spLocks noChangeArrowheads="1"/>
              </p:cNvSpPr>
              <p:nvPr/>
            </p:nvSpPr>
            <p:spPr bwMode="auto">
              <a:xfrm>
                <a:off x="4835" y="1923"/>
                <a:ext cx="20" cy="3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4" name="Rectangle 1127"/>
              <p:cNvSpPr>
                <a:spLocks noChangeArrowheads="1"/>
              </p:cNvSpPr>
              <p:nvPr/>
            </p:nvSpPr>
            <p:spPr bwMode="auto">
              <a:xfrm>
                <a:off x="4819" y="1980"/>
                <a:ext cx="19" cy="3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5" name="Rectangle 1128"/>
              <p:cNvSpPr>
                <a:spLocks noChangeArrowheads="1"/>
              </p:cNvSpPr>
              <p:nvPr/>
            </p:nvSpPr>
            <p:spPr bwMode="auto">
              <a:xfrm>
                <a:off x="4839" y="2012"/>
                <a:ext cx="20" cy="2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6" name="Rectangle 1129"/>
              <p:cNvSpPr>
                <a:spLocks noChangeArrowheads="1"/>
              </p:cNvSpPr>
              <p:nvPr/>
            </p:nvSpPr>
            <p:spPr bwMode="auto">
              <a:xfrm>
                <a:off x="4806" y="2075"/>
                <a:ext cx="19" cy="3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7" name="Rectangle 1130"/>
              <p:cNvSpPr>
                <a:spLocks noChangeArrowheads="1"/>
              </p:cNvSpPr>
              <p:nvPr/>
            </p:nvSpPr>
            <p:spPr bwMode="auto">
              <a:xfrm>
                <a:off x="4887" y="2113"/>
                <a:ext cx="19" cy="2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8" name="Rectangle 1131"/>
              <p:cNvSpPr>
                <a:spLocks noChangeArrowheads="1"/>
              </p:cNvSpPr>
              <p:nvPr/>
            </p:nvSpPr>
            <p:spPr bwMode="auto">
              <a:xfrm>
                <a:off x="4826" y="2126"/>
                <a:ext cx="19" cy="3"/>
              </a:xfrm>
              <a:prstGeom prst="rect">
                <a:avLst/>
              </a:prstGeom>
              <a:solidFill>
                <a:srgbClr val="4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39" name="Rectangle 1132"/>
              <p:cNvSpPr>
                <a:spLocks noChangeArrowheads="1"/>
              </p:cNvSpPr>
              <p:nvPr/>
            </p:nvSpPr>
            <p:spPr bwMode="auto">
              <a:xfrm>
                <a:off x="4837" y="2096"/>
                <a:ext cx="19" cy="3"/>
              </a:xfrm>
              <a:prstGeom prst="rect">
                <a:avLst/>
              </a:prstGeom>
              <a:solidFill>
                <a:srgbClr val="2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0" name="Rectangle 1133"/>
              <p:cNvSpPr>
                <a:spLocks noChangeArrowheads="1"/>
              </p:cNvSpPr>
              <p:nvPr/>
            </p:nvSpPr>
            <p:spPr bwMode="auto">
              <a:xfrm>
                <a:off x="4860" y="2023"/>
                <a:ext cx="19" cy="2"/>
              </a:xfrm>
              <a:prstGeom prst="rect">
                <a:avLst/>
              </a:prstGeom>
              <a:solidFill>
                <a:srgbClr val="2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41" name="Rectangle 1134"/>
              <p:cNvSpPr>
                <a:spLocks noChangeArrowheads="1"/>
              </p:cNvSpPr>
              <p:nvPr/>
            </p:nvSpPr>
            <p:spPr bwMode="auto">
              <a:xfrm>
                <a:off x="4795" y="1951"/>
                <a:ext cx="19" cy="2"/>
              </a:xfrm>
              <a:prstGeom prst="rect">
                <a:avLst/>
              </a:prstGeom>
              <a:solidFill>
                <a:srgbClr val="200000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0" name="Rectangle 1135"/>
            <p:cNvSpPr>
              <a:spLocks noChangeArrowheads="1"/>
            </p:cNvSpPr>
            <p:nvPr/>
          </p:nvSpPr>
          <p:spPr bwMode="auto">
            <a:xfrm>
              <a:off x="3618" y="3441"/>
              <a:ext cx="2078" cy="93"/>
            </a:xfrm>
            <a:prstGeom prst="rect">
              <a:avLst/>
            </a:prstGeom>
            <a:solidFill>
              <a:srgbClr val="A0A0A0"/>
            </a:solidFill>
            <a:ln w="12700">
              <a:solidFill>
                <a:srgbClr val="333333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1" name="Freeform 1136"/>
            <p:cNvSpPr>
              <a:spLocks/>
            </p:cNvSpPr>
            <p:nvPr/>
          </p:nvSpPr>
          <p:spPr bwMode="auto">
            <a:xfrm>
              <a:off x="3957" y="2831"/>
              <a:ext cx="1421" cy="612"/>
            </a:xfrm>
            <a:custGeom>
              <a:avLst/>
              <a:gdLst>
                <a:gd name="T0" fmla="*/ 1433 w 602"/>
                <a:gd name="T1" fmla="*/ 2781 h 292"/>
                <a:gd name="T2" fmla="*/ 0 w 602"/>
                <a:gd name="T3" fmla="*/ 2253 h 292"/>
                <a:gd name="T4" fmla="*/ 0 w 602"/>
                <a:gd name="T5" fmla="*/ 0 h 292"/>
                <a:gd name="T6" fmla="*/ 18659 w 602"/>
                <a:gd name="T7" fmla="*/ 0 h 292"/>
                <a:gd name="T8" fmla="*/ 18659 w 602"/>
                <a:gd name="T9" fmla="*/ 2184 h 292"/>
                <a:gd name="T10" fmla="*/ 17295 w 602"/>
                <a:gd name="T11" fmla="*/ 2890 h 292"/>
                <a:gd name="T12" fmla="*/ 17295 w 602"/>
                <a:gd name="T13" fmla="*/ 4915 h 292"/>
                <a:gd name="T14" fmla="*/ 11361 w 602"/>
                <a:gd name="T15" fmla="*/ 4915 h 292"/>
                <a:gd name="T16" fmla="*/ 11361 w 602"/>
                <a:gd name="T17" fmla="*/ 5596 h 292"/>
                <a:gd name="T18" fmla="*/ 7299 w 602"/>
                <a:gd name="T19" fmla="*/ 5615 h 292"/>
                <a:gd name="T20" fmla="*/ 7261 w 602"/>
                <a:gd name="T21" fmla="*/ 4963 h 292"/>
                <a:gd name="T22" fmla="*/ 1433 w 602"/>
                <a:gd name="T23" fmla="*/ 4963 h 292"/>
                <a:gd name="T24" fmla="*/ 1433 w 602"/>
                <a:gd name="T25" fmla="*/ 2781 h 292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02"/>
                <a:gd name="T40" fmla="*/ 0 h 292"/>
                <a:gd name="T41" fmla="*/ 602 w 602"/>
                <a:gd name="T42" fmla="*/ 292 h 292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02" h="292">
                  <a:moveTo>
                    <a:pt x="46" y="144"/>
                  </a:moveTo>
                  <a:lnTo>
                    <a:pt x="0" y="117"/>
                  </a:lnTo>
                  <a:lnTo>
                    <a:pt x="0" y="0"/>
                  </a:lnTo>
                  <a:lnTo>
                    <a:pt x="601" y="0"/>
                  </a:lnTo>
                  <a:lnTo>
                    <a:pt x="601" y="113"/>
                  </a:lnTo>
                  <a:lnTo>
                    <a:pt x="557" y="150"/>
                  </a:lnTo>
                  <a:lnTo>
                    <a:pt x="557" y="255"/>
                  </a:lnTo>
                  <a:lnTo>
                    <a:pt x="366" y="255"/>
                  </a:lnTo>
                  <a:lnTo>
                    <a:pt x="366" y="290"/>
                  </a:lnTo>
                  <a:lnTo>
                    <a:pt x="235" y="291"/>
                  </a:lnTo>
                  <a:lnTo>
                    <a:pt x="234" y="257"/>
                  </a:lnTo>
                  <a:lnTo>
                    <a:pt x="46" y="257"/>
                  </a:lnTo>
                  <a:lnTo>
                    <a:pt x="46" y="144"/>
                  </a:lnTo>
                </a:path>
              </a:pathLst>
            </a:custGeom>
            <a:solidFill>
              <a:srgbClr val="402000">
                <a:alpha val="50195"/>
              </a:srgbClr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2" name="Freeform 1137"/>
            <p:cNvSpPr>
              <a:spLocks/>
            </p:cNvSpPr>
            <p:nvPr/>
          </p:nvSpPr>
          <p:spPr bwMode="auto">
            <a:xfrm>
              <a:off x="3978" y="3080"/>
              <a:ext cx="67" cy="28"/>
            </a:xfrm>
            <a:custGeom>
              <a:avLst/>
              <a:gdLst>
                <a:gd name="T0" fmla="*/ 0 w 28"/>
                <a:gd name="T1" fmla="*/ 0 h 13"/>
                <a:gd name="T2" fmla="*/ 893 w 28"/>
                <a:gd name="T3" fmla="*/ 0 h 13"/>
                <a:gd name="T4" fmla="*/ 893 w 28"/>
                <a:gd name="T5" fmla="*/ 261 h 13"/>
                <a:gd name="T6" fmla="*/ 0 w 28"/>
                <a:gd name="T7" fmla="*/ 0 h 1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"/>
                <a:gd name="T13" fmla="*/ 0 h 13"/>
                <a:gd name="T14" fmla="*/ 28 w 28"/>
                <a:gd name="T15" fmla="*/ 13 h 1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" h="13">
                  <a:moveTo>
                    <a:pt x="0" y="0"/>
                  </a:moveTo>
                  <a:lnTo>
                    <a:pt x="27" y="0"/>
                  </a:lnTo>
                  <a:lnTo>
                    <a:pt x="27" y="12"/>
                  </a:lnTo>
                  <a:lnTo>
                    <a:pt x="0" y="0"/>
                  </a:lnTo>
                </a:path>
              </a:pathLst>
            </a:custGeom>
            <a:solidFill>
              <a:srgbClr val="603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3" name="Freeform 1138"/>
            <p:cNvSpPr>
              <a:spLocks/>
            </p:cNvSpPr>
            <p:nvPr/>
          </p:nvSpPr>
          <p:spPr bwMode="auto">
            <a:xfrm>
              <a:off x="5292" y="3080"/>
              <a:ext cx="59" cy="39"/>
            </a:xfrm>
            <a:custGeom>
              <a:avLst/>
              <a:gdLst>
                <a:gd name="T0" fmla="*/ 665 w 26"/>
                <a:gd name="T1" fmla="*/ 0 h 18"/>
                <a:gd name="T2" fmla="*/ 0 w 26"/>
                <a:gd name="T3" fmla="*/ 0 h 18"/>
                <a:gd name="T4" fmla="*/ 0 w 26"/>
                <a:gd name="T5" fmla="*/ 375 h 18"/>
                <a:gd name="T6" fmla="*/ 665 w 26"/>
                <a:gd name="T7" fmla="*/ 0 h 1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6"/>
                <a:gd name="T13" fmla="*/ 0 h 18"/>
                <a:gd name="T14" fmla="*/ 26 w 26"/>
                <a:gd name="T15" fmla="*/ 18 h 1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6" h="18">
                  <a:moveTo>
                    <a:pt x="25" y="0"/>
                  </a:moveTo>
                  <a:lnTo>
                    <a:pt x="0" y="0"/>
                  </a:lnTo>
                  <a:lnTo>
                    <a:pt x="0" y="17"/>
                  </a:lnTo>
                  <a:lnTo>
                    <a:pt x="25" y="0"/>
                  </a:lnTo>
                </a:path>
              </a:pathLst>
            </a:custGeom>
            <a:solidFill>
              <a:srgbClr val="603000"/>
            </a:solidFill>
            <a:ln w="12700" cap="rnd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04" name="Rectangle 1139"/>
            <p:cNvSpPr>
              <a:spLocks noChangeArrowheads="1"/>
            </p:cNvSpPr>
            <p:nvPr/>
          </p:nvSpPr>
          <p:spPr bwMode="auto">
            <a:xfrm>
              <a:off x="4002" y="2862"/>
              <a:ext cx="1334" cy="183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5" name="Freeform 1140"/>
            <p:cNvSpPr>
              <a:spLocks/>
            </p:cNvSpPr>
            <p:nvPr/>
          </p:nvSpPr>
          <p:spPr bwMode="auto">
            <a:xfrm>
              <a:off x="4069" y="3139"/>
              <a:ext cx="1211" cy="310"/>
            </a:xfrm>
            <a:custGeom>
              <a:avLst/>
              <a:gdLst>
                <a:gd name="T0" fmla="*/ 16001 w 512"/>
                <a:gd name="T1" fmla="*/ 2813 h 148"/>
                <a:gd name="T2" fmla="*/ 16001 w 512"/>
                <a:gd name="T3" fmla="*/ 0 h 148"/>
                <a:gd name="T4" fmla="*/ 0 w 512"/>
                <a:gd name="T5" fmla="*/ 0 h 148"/>
                <a:gd name="T6" fmla="*/ 0 w 512"/>
                <a:gd name="T7" fmla="*/ 2830 h 1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12"/>
                <a:gd name="T13" fmla="*/ 0 h 148"/>
                <a:gd name="T14" fmla="*/ 512 w 512"/>
                <a:gd name="T15" fmla="*/ 148 h 1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12" h="148">
                  <a:moveTo>
                    <a:pt x="511" y="146"/>
                  </a:moveTo>
                  <a:lnTo>
                    <a:pt x="511" y="0"/>
                  </a:lnTo>
                  <a:lnTo>
                    <a:pt x="0" y="0"/>
                  </a:lnTo>
                  <a:lnTo>
                    <a:pt x="0" y="147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grpSp>
          <p:nvGrpSpPr>
            <p:cNvPr id="53" name="Group 1141"/>
            <p:cNvGrpSpPr>
              <a:grpSpLocks/>
            </p:cNvGrpSpPr>
            <p:nvPr/>
          </p:nvGrpSpPr>
          <p:grpSpPr bwMode="auto">
            <a:xfrm>
              <a:off x="4495" y="3166"/>
              <a:ext cx="251" cy="248"/>
              <a:chOff x="5122" y="2035"/>
              <a:chExt cx="107" cy="118"/>
            </a:xfrm>
          </p:grpSpPr>
          <p:grpSp>
            <p:nvGrpSpPr>
              <p:cNvPr id="54" name="Group 1142"/>
              <p:cNvGrpSpPr>
                <a:grpSpLocks/>
              </p:cNvGrpSpPr>
              <p:nvPr/>
            </p:nvGrpSpPr>
            <p:grpSpPr bwMode="auto">
              <a:xfrm>
                <a:off x="5122" y="2040"/>
                <a:ext cx="43" cy="78"/>
                <a:chOff x="5122" y="2040"/>
                <a:chExt cx="43" cy="78"/>
              </a:xfrm>
            </p:grpSpPr>
            <p:sp>
              <p:nvSpPr>
                <p:cNvPr id="119" name="Rectangle 1143"/>
                <p:cNvSpPr>
                  <a:spLocks noChangeArrowheads="1"/>
                </p:cNvSpPr>
                <p:nvPr/>
              </p:nvSpPr>
              <p:spPr bwMode="auto">
                <a:xfrm>
                  <a:off x="5130" y="2040"/>
                  <a:ext cx="29" cy="7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20" name="Freeform 1144"/>
                <p:cNvSpPr>
                  <a:spLocks/>
                </p:cNvSpPr>
                <p:nvPr/>
              </p:nvSpPr>
              <p:spPr bwMode="auto">
                <a:xfrm>
                  <a:off x="5122" y="2102"/>
                  <a:ext cx="43" cy="2"/>
                </a:xfrm>
                <a:custGeom>
                  <a:avLst/>
                  <a:gdLst>
                    <a:gd name="T0" fmla="*/ 0 w 43"/>
                    <a:gd name="T1" fmla="*/ 1 h 2"/>
                    <a:gd name="T2" fmla="*/ 24 w 43"/>
                    <a:gd name="T3" fmla="*/ 1 h 2"/>
                    <a:gd name="T4" fmla="*/ 24 w 43"/>
                    <a:gd name="T5" fmla="*/ 1 h 2"/>
                    <a:gd name="T6" fmla="*/ 24 w 43"/>
                    <a:gd name="T7" fmla="*/ 1 h 2"/>
                    <a:gd name="T8" fmla="*/ 26 w 43"/>
                    <a:gd name="T9" fmla="*/ 1 h 2"/>
                    <a:gd name="T10" fmla="*/ 40 w 43"/>
                    <a:gd name="T11" fmla="*/ 1 h 2"/>
                    <a:gd name="T12" fmla="*/ 42 w 43"/>
                    <a:gd name="T13" fmla="*/ 1 h 2"/>
                    <a:gd name="T14" fmla="*/ 42 w 43"/>
                    <a:gd name="T15" fmla="*/ 1 h 2"/>
                    <a:gd name="T16" fmla="*/ 42 w 43"/>
                    <a:gd name="T17" fmla="*/ 0 h 2"/>
                    <a:gd name="T18" fmla="*/ 42 w 43"/>
                    <a:gd name="T19" fmla="*/ 0 h 2"/>
                    <a:gd name="T20" fmla="*/ 24 w 43"/>
                    <a:gd name="T21" fmla="*/ 0 h 2"/>
                    <a:gd name="T22" fmla="*/ 24 w 43"/>
                    <a:gd name="T23" fmla="*/ 0 h 2"/>
                    <a:gd name="T24" fmla="*/ 24 w 43"/>
                    <a:gd name="T25" fmla="*/ 0 h 2"/>
                    <a:gd name="T26" fmla="*/ 0 w 43"/>
                    <a:gd name="T27" fmla="*/ 0 h 2"/>
                    <a:gd name="T28" fmla="*/ 0 w 43"/>
                    <a:gd name="T29" fmla="*/ 1 h 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"/>
                    <a:gd name="T46" fmla="*/ 0 h 2"/>
                    <a:gd name="T47" fmla="*/ 43 w 43"/>
                    <a:gd name="T48" fmla="*/ 2 h 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" h="2">
                      <a:moveTo>
                        <a:pt x="0" y="1"/>
                      </a:moveTo>
                      <a:lnTo>
                        <a:pt x="24" y="1"/>
                      </a:lnTo>
                      <a:lnTo>
                        <a:pt x="26" y="1"/>
                      </a:lnTo>
                      <a:lnTo>
                        <a:pt x="40" y="1"/>
                      </a:lnTo>
                      <a:lnTo>
                        <a:pt x="42" y="1"/>
                      </a:lnTo>
                      <a:lnTo>
                        <a:pt x="42" y="0"/>
                      </a:lnTo>
                      <a:lnTo>
                        <a:pt x="24" y="0"/>
                      </a:lnTo>
                      <a:lnTo>
                        <a:pt x="0" y="0"/>
                      </a:lnTo>
                      <a:lnTo>
                        <a:pt x="0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21" name="Rectangle 1145"/>
                <p:cNvSpPr>
                  <a:spLocks noChangeArrowheads="1"/>
                </p:cNvSpPr>
                <p:nvPr/>
              </p:nvSpPr>
              <p:spPr bwMode="auto">
                <a:xfrm flipV="1">
                  <a:off x="5153" y="2100"/>
                  <a:ext cx="9" cy="5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grpSp>
            <p:nvGrpSpPr>
              <p:cNvPr id="55" name="Group 1146"/>
              <p:cNvGrpSpPr>
                <a:grpSpLocks/>
              </p:cNvGrpSpPr>
              <p:nvPr/>
            </p:nvGrpSpPr>
            <p:grpSpPr bwMode="auto">
              <a:xfrm>
                <a:off x="5186" y="2040"/>
                <a:ext cx="43" cy="78"/>
                <a:chOff x="5186" y="2040"/>
                <a:chExt cx="43" cy="78"/>
              </a:xfrm>
            </p:grpSpPr>
            <p:sp>
              <p:nvSpPr>
                <p:cNvPr id="116" name="Rectangle 1147"/>
                <p:cNvSpPr>
                  <a:spLocks noChangeArrowheads="1"/>
                </p:cNvSpPr>
                <p:nvPr/>
              </p:nvSpPr>
              <p:spPr bwMode="auto">
                <a:xfrm>
                  <a:off x="5191" y="2040"/>
                  <a:ext cx="29" cy="78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  <p:sp>
              <p:nvSpPr>
                <p:cNvPr id="117" name="Freeform 1148"/>
                <p:cNvSpPr>
                  <a:spLocks/>
                </p:cNvSpPr>
                <p:nvPr/>
              </p:nvSpPr>
              <p:spPr bwMode="auto">
                <a:xfrm>
                  <a:off x="5186" y="2102"/>
                  <a:ext cx="43" cy="2"/>
                </a:xfrm>
                <a:custGeom>
                  <a:avLst/>
                  <a:gdLst>
                    <a:gd name="T0" fmla="*/ 42 w 43"/>
                    <a:gd name="T1" fmla="*/ 1 h 2"/>
                    <a:gd name="T2" fmla="*/ 18 w 43"/>
                    <a:gd name="T3" fmla="*/ 1 h 2"/>
                    <a:gd name="T4" fmla="*/ 18 w 43"/>
                    <a:gd name="T5" fmla="*/ 1 h 2"/>
                    <a:gd name="T6" fmla="*/ 17 w 43"/>
                    <a:gd name="T7" fmla="*/ 1 h 2"/>
                    <a:gd name="T8" fmla="*/ 16 w 43"/>
                    <a:gd name="T9" fmla="*/ 1 h 2"/>
                    <a:gd name="T10" fmla="*/ 2 w 43"/>
                    <a:gd name="T11" fmla="*/ 1 h 2"/>
                    <a:gd name="T12" fmla="*/ 0 w 43"/>
                    <a:gd name="T13" fmla="*/ 1 h 2"/>
                    <a:gd name="T14" fmla="*/ 0 w 43"/>
                    <a:gd name="T15" fmla="*/ 1 h 2"/>
                    <a:gd name="T16" fmla="*/ 0 w 43"/>
                    <a:gd name="T17" fmla="*/ 0 h 2"/>
                    <a:gd name="T18" fmla="*/ 0 w 43"/>
                    <a:gd name="T19" fmla="*/ 0 h 2"/>
                    <a:gd name="T20" fmla="*/ 18 w 43"/>
                    <a:gd name="T21" fmla="*/ 0 h 2"/>
                    <a:gd name="T22" fmla="*/ 18 w 43"/>
                    <a:gd name="T23" fmla="*/ 0 h 2"/>
                    <a:gd name="T24" fmla="*/ 18 w 43"/>
                    <a:gd name="T25" fmla="*/ 0 h 2"/>
                    <a:gd name="T26" fmla="*/ 42 w 43"/>
                    <a:gd name="T27" fmla="*/ 0 h 2"/>
                    <a:gd name="T28" fmla="*/ 42 w 43"/>
                    <a:gd name="T29" fmla="*/ 1 h 2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w 43"/>
                    <a:gd name="T46" fmla="*/ 0 h 2"/>
                    <a:gd name="T47" fmla="*/ 43 w 43"/>
                    <a:gd name="T48" fmla="*/ 2 h 2"/>
                  </a:gdLst>
                  <a:ahLst/>
                  <a:cxnLst>
                    <a:cxn ang="T30">
                      <a:pos x="T0" y="T1"/>
                    </a:cxn>
                    <a:cxn ang="T31">
                      <a:pos x="T2" y="T3"/>
                    </a:cxn>
                    <a:cxn ang="T32">
                      <a:pos x="T4" y="T5"/>
                    </a:cxn>
                    <a:cxn ang="T33">
                      <a:pos x="T6" y="T7"/>
                    </a:cxn>
                    <a:cxn ang="T34">
                      <a:pos x="T8" y="T9"/>
                    </a:cxn>
                    <a:cxn ang="T35">
                      <a:pos x="T10" y="T11"/>
                    </a:cxn>
                    <a:cxn ang="T36">
                      <a:pos x="T12" y="T13"/>
                    </a:cxn>
                    <a:cxn ang="T37">
                      <a:pos x="T14" y="T15"/>
                    </a:cxn>
                    <a:cxn ang="T38">
                      <a:pos x="T16" y="T17"/>
                    </a:cxn>
                    <a:cxn ang="T39">
                      <a:pos x="T18" y="T19"/>
                    </a:cxn>
                    <a:cxn ang="T40">
                      <a:pos x="T20" y="T21"/>
                    </a:cxn>
                    <a:cxn ang="T41">
                      <a:pos x="T22" y="T23"/>
                    </a:cxn>
                    <a:cxn ang="T42">
                      <a:pos x="T24" y="T25"/>
                    </a:cxn>
                    <a:cxn ang="T43">
                      <a:pos x="T26" y="T27"/>
                    </a:cxn>
                    <a:cxn ang="T44">
                      <a:pos x="T28" y="T29"/>
                    </a:cxn>
                  </a:cxnLst>
                  <a:rect l="T45" t="T46" r="T47" b="T48"/>
                  <a:pathLst>
                    <a:path w="43" h="2">
                      <a:moveTo>
                        <a:pt x="42" y="1"/>
                      </a:moveTo>
                      <a:lnTo>
                        <a:pt x="18" y="1"/>
                      </a:lnTo>
                      <a:lnTo>
                        <a:pt x="17" y="1"/>
                      </a:lnTo>
                      <a:lnTo>
                        <a:pt x="16" y="1"/>
                      </a:lnTo>
                      <a:lnTo>
                        <a:pt x="2" y="1"/>
                      </a:lnTo>
                      <a:lnTo>
                        <a:pt x="0" y="1"/>
                      </a:lnTo>
                      <a:lnTo>
                        <a:pt x="0" y="0"/>
                      </a:lnTo>
                      <a:lnTo>
                        <a:pt x="18" y="0"/>
                      </a:lnTo>
                      <a:lnTo>
                        <a:pt x="42" y="0"/>
                      </a:lnTo>
                      <a:lnTo>
                        <a:pt x="42" y="1"/>
                      </a:lnTo>
                    </a:path>
                  </a:pathLst>
                </a:cu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 cap="rnd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de-DE"/>
                </a:p>
              </p:txBody>
            </p:sp>
            <p:sp>
              <p:nvSpPr>
                <p:cNvPr id="118" name="Rectangle 1149"/>
                <p:cNvSpPr>
                  <a:spLocks noChangeArrowheads="1"/>
                </p:cNvSpPr>
                <p:nvPr/>
              </p:nvSpPr>
              <p:spPr bwMode="auto">
                <a:xfrm flipV="1">
                  <a:off x="5189" y="2100"/>
                  <a:ext cx="8" cy="5"/>
                </a:xfrm>
                <a:prstGeom prst="rect">
                  <a:avLst/>
                </a:prstGeom>
                <a:gradFill rotWithShape="0">
                  <a:gsLst>
                    <a:gs pos="0">
                      <a:srgbClr val="FFFF99"/>
                    </a:gs>
                    <a:gs pos="100000">
                      <a:srgbClr val="FFFFFF"/>
                    </a:gs>
                  </a:gsLst>
                  <a:lin ang="5400000" scaled="1"/>
                </a:gra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de-DE"/>
                </a:p>
              </p:txBody>
            </p:sp>
          </p:grpSp>
          <p:sp>
            <p:nvSpPr>
              <p:cNvPr id="114" name="Rectangle 1150"/>
              <p:cNvSpPr>
                <a:spLocks noChangeArrowheads="1"/>
              </p:cNvSpPr>
              <p:nvPr/>
            </p:nvSpPr>
            <p:spPr bwMode="auto">
              <a:xfrm>
                <a:off x="5125" y="2035"/>
                <a:ext cx="39" cy="118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  <p:sp>
            <p:nvSpPr>
              <p:cNvPr id="115" name="Rectangle 1151"/>
              <p:cNvSpPr>
                <a:spLocks noChangeArrowheads="1"/>
              </p:cNvSpPr>
              <p:nvPr/>
            </p:nvSpPr>
            <p:spPr bwMode="auto">
              <a:xfrm>
                <a:off x="5186" y="2035"/>
                <a:ext cx="39" cy="118"/>
              </a:xfrm>
              <a:prstGeom prst="rect">
                <a:avLst/>
              </a:prstGeom>
              <a:gradFill rotWithShape="0">
                <a:gsLst>
                  <a:gs pos="0">
                    <a:srgbClr val="FFFF99"/>
                  </a:gs>
                  <a:gs pos="100000">
                    <a:srgbClr val="FFFFFF"/>
                  </a:gs>
                </a:gsLst>
                <a:lin ang="5400000" scaled="1"/>
              </a:gradFill>
              <a:ln w="1270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de-DE"/>
              </a:p>
            </p:txBody>
          </p:sp>
        </p:grpSp>
        <p:sp>
          <p:nvSpPr>
            <p:cNvPr id="107" name="Rectangle 1152"/>
            <p:cNvSpPr>
              <a:spLocks noChangeArrowheads="1"/>
            </p:cNvSpPr>
            <p:nvPr/>
          </p:nvSpPr>
          <p:spPr bwMode="auto">
            <a:xfrm>
              <a:off x="4115" y="3166"/>
              <a:ext cx="124" cy="94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8" name="Rectangle 1153"/>
            <p:cNvSpPr>
              <a:spLocks noChangeArrowheads="1"/>
            </p:cNvSpPr>
            <p:nvPr/>
          </p:nvSpPr>
          <p:spPr bwMode="auto">
            <a:xfrm>
              <a:off x="4312" y="3166"/>
              <a:ext cx="182" cy="9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09" name="Rectangle 1154"/>
            <p:cNvSpPr>
              <a:spLocks noChangeArrowheads="1"/>
            </p:cNvSpPr>
            <p:nvPr/>
          </p:nvSpPr>
          <p:spPr bwMode="auto">
            <a:xfrm>
              <a:off x="4841" y="3166"/>
              <a:ext cx="183" cy="92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0" name="Rectangle 1155"/>
            <p:cNvSpPr>
              <a:spLocks noChangeArrowheads="1"/>
            </p:cNvSpPr>
            <p:nvPr/>
          </p:nvSpPr>
          <p:spPr bwMode="auto">
            <a:xfrm>
              <a:off x="5099" y="3166"/>
              <a:ext cx="124" cy="95"/>
            </a:xfrm>
            <a:prstGeom prst="rect">
              <a:avLst/>
            </a:prstGeom>
            <a:gradFill rotWithShape="0">
              <a:gsLst>
                <a:gs pos="0">
                  <a:srgbClr val="FFFF99"/>
                </a:gs>
                <a:gs pos="100000">
                  <a:srgbClr val="FFFFFF"/>
                </a:gs>
              </a:gsLst>
              <a:lin ang="5400000" scaled="1"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11" name="Text Box 1156"/>
            <p:cNvSpPr txBox="1">
              <a:spLocks noChangeArrowheads="1"/>
            </p:cNvSpPr>
            <p:nvPr/>
          </p:nvSpPr>
          <p:spPr bwMode="auto">
            <a:xfrm>
              <a:off x="4158" y="2986"/>
              <a:ext cx="1281" cy="304"/>
            </a:xfrm>
            <a:prstGeom prst="rect">
              <a:avLst/>
            </a:prstGeom>
            <a:solidFill>
              <a:srgbClr val="FFFF99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GB" sz="800" dirty="0">
                  <a:latin typeface="Arial" charset="0"/>
                </a:rPr>
                <a:t>S  U  P  E  R</a:t>
              </a:r>
            </a:p>
          </p:txBody>
        </p:sp>
      </p:grpSp>
      <p:grpSp>
        <p:nvGrpSpPr>
          <p:cNvPr id="56" name="Group 1157"/>
          <p:cNvGrpSpPr>
            <a:grpSpLocks/>
          </p:cNvGrpSpPr>
          <p:nvPr/>
        </p:nvGrpSpPr>
        <p:grpSpPr bwMode="auto">
          <a:xfrm>
            <a:off x="2262014" y="1647379"/>
            <a:ext cx="1085850" cy="592137"/>
            <a:chOff x="623" y="1269"/>
            <a:chExt cx="1578" cy="997"/>
          </a:xfrm>
        </p:grpSpPr>
        <p:sp>
          <p:nvSpPr>
            <p:cNvPr id="143" name="Freeform 1158"/>
            <p:cNvSpPr>
              <a:spLocks/>
            </p:cNvSpPr>
            <p:nvPr/>
          </p:nvSpPr>
          <p:spPr bwMode="auto">
            <a:xfrm>
              <a:off x="1778" y="1269"/>
              <a:ext cx="85" cy="671"/>
            </a:xfrm>
            <a:custGeom>
              <a:avLst/>
              <a:gdLst>
                <a:gd name="T0" fmla="*/ 640 w 43"/>
                <a:gd name="T1" fmla="*/ 5328 h 336"/>
                <a:gd name="T2" fmla="*/ 548 w 43"/>
                <a:gd name="T3" fmla="*/ 32 h 336"/>
                <a:gd name="T4" fmla="*/ 457 w 43"/>
                <a:gd name="T5" fmla="*/ 16 h 336"/>
                <a:gd name="T6" fmla="*/ 380 w 43"/>
                <a:gd name="T7" fmla="*/ 0 h 336"/>
                <a:gd name="T8" fmla="*/ 277 w 43"/>
                <a:gd name="T9" fmla="*/ 0 h 336"/>
                <a:gd name="T10" fmla="*/ 200 w 43"/>
                <a:gd name="T11" fmla="*/ 0 h 336"/>
                <a:gd name="T12" fmla="*/ 109 w 43"/>
                <a:gd name="T13" fmla="*/ 32 h 336"/>
                <a:gd name="T14" fmla="*/ 79 w 43"/>
                <a:gd name="T15" fmla="*/ 32 h 336"/>
                <a:gd name="T16" fmla="*/ 0 w 43"/>
                <a:gd name="T17" fmla="*/ 5328 h 336"/>
                <a:gd name="T18" fmla="*/ 640 w 43"/>
                <a:gd name="T19" fmla="*/ 5328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36"/>
                <a:gd name="T32" fmla="*/ 43 w 43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36">
                  <a:moveTo>
                    <a:pt x="42" y="335"/>
                  </a:moveTo>
                  <a:lnTo>
                    <a:pt x="36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0"/>
                  </a:lnTo>
                  <a:lnTo>
                    <a:pt x="7" y="2"/>
                  </a:lnTo>
                  <a:lnTo>
                    <a:pt x="5" y="2"/>
                  </a:lnTo>
                  <a:lnTo>
                    <a:pt x="0" y="335"/>
                  </a:lnTo>
                  <a:lnTo>
                    <a:pt x="42" y="33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4" name="Freeform 1159"/>
            <p:cNvSpPr>
              <a:spLocks/>
            </p:cNvSpPr>
            <p:nvPr/>
          </p:nvSpPr>
          <p:spPr bwMode="auto">
            <a:xfrm>
              <a:off x="1618" y="1269"/>
              <a:ext cx="88" cy="671"/>
            </a:xfrm>
            <a:custGeom>
              <a:avLst/>
              <a:gdLst>
                <a:gd name="T0" fmla="*/ 688 w 44"/>
                <a:gd name="T1" fmla="*/ 5328 h 336"/>
                <a:gd name="T2" fmla="*/ 576 w 44"/>
                <a:gd name="T3" fmla="*/ 32 h 336"/>
                <a:gd name="T4" fmla="*/ 480 w 44"/>
                <a:gd name="T5" fmla="*/ 16 h 336"/>
                <a:gd name="T6" fmla="*/ 384 w 44"/>
                <a:gd name="T7" fmla="*/ 0 h 336"/>
                <a:gd name="T8" fmla="*/ 272 w 44"/>
                <a:gd name="T9" fmla="*/ 0 h 336"/>
                <a:gd name="T10" fmla="*/ 208 w 44"/>
                <a:gd name="T11" fmla="*/ 0 h 336"/>
                <a:gd name="T12" fmla="*/ 96 w 44"/>
                <a:gd name="T13" fmla="*/ 32 h 336"/>
                <a:gd name="T14" fmla="*/ 80 w 44"/>
                <a:gd name="T15" fmla="*/ 32 h 336"/>
                <a:gd name="T16" fmla="*/ 0 w 44"/>
                <a:gd name="T17" fmla="*/ 5328 h 336"/>
                <a:gd name="T18" fmla="*/ 688 w 44"/>
                <a:gd name="T19" fmla="*/ 5328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4"/>
                <a:gd name="T31" fmla="*/ 0 h 336"/>
                <a:gd name="T32" fmla="*/ 44 w 44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4" h="336">
                  <a:moveTo>
                    <a:pt x="43" y="335"/>
                  </a:moveTo>
                  <a:lnTo>
                    <a:pt x="36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0" y="335"/>
                  </a:lnTo>
                  <a:lnTo>
                    <a:pt x="43" y="33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5" name="Freeform 1160"/>
            <p:cNvSpPr>
              <a:spLocks/>
            </p:cNvSpPr>
            <p:nvPr/>
          </p:nvSpPr>
          <p:spPr bwMode="auto">
            <a:xfrm>
              <a:off x="1462" y="1269"/>
              <a:ext cx="86" cy="671"/>
            </a:xfrm>
            <a:custGeom>
              <a:avLst/>
              <a:gdLst>
                <a:gd name="T0" fmla="*/ 672 w 43"/>
                <a:gd name="T1" fmla="*/ 5328 h 336"/>
                <a:gd name="T2" fmla="*/ 576 w 43"/>
                <a:gd name="T3" fmla="*/ 32 h 336"/>
                <a:gd name="T4" fmla="*/ 480 w 43"/>
                <a:gd name="T5" fmla="*/ 16 h 336"/>
                <a:gd name="T6" fmla="*/ 400 w 43"/>
                <a:gd name="T7" fmla="*/ 0 h 336"/>
                <a:gd name="T8" fmla="*/ 272 w 43"/>
                <a:gd name="T9" fmla="*/ 0 h 336"/>
                <a:gd name="T10" fmla="*/ 208 w 43"/>
                <a:gd name="T11" fmla="*/ 0 h 336"/>
                <a:gd name="T12" fmla="*/ 96 w 43"/>
                <a:gd name="T13" fmla="*/ 32 h 336"/>
                <a:gd name="T14" fmla="*/ 80 w 43"/>
                <a:gd name="T15" fmla="*/ 32 h 336"/>
                <a:gd name="T16" fmla="*/ 0 w 43"/>
                <a:gd name="T17" fmla="*/ 5328 h 336"/>
                <a:gd name="T18" fmla="*/ 672 w 43"/>
                <a:gd name="T19" fmla="*/ 5328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3"/>
                <a:gd name="T31" fmla="*/ 0 h 336"/>
                <a:gd name="T32" fmla="*/ 43 w 43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3" h="336">
                  <a:moveTo>
                    <a:pt x="42" y="335"/>
                  </a:moveTo>
                  <a:lnTo>
                    <a:pt x="36" y="2"/>
                  </a:lnTo>
                  <a:lnTo>
                    <a:pt x="30" y="1"/>
                  </a:lnTo>
                  <a:lnTo>
                    <a:pt x="25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0" y="335"/>
                  </a:lnTo>
                  <a:lnTo>
                    <a:pt x="42" y="33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6" name="Freeform 1161"/>
            <p:cNvSpPr>
              <a:spLocks/>
            </p:cNvSpPr>
            <p:nvPr/>
          </p:nvSpPr>
          <p:spPr bwMode="auto">
            <a:xfrm>
              <a:off x="1308" y="1269"/>
              <a:ext cx="84" cy="671"/>
            </a:xfrm>
            <a:custGeom>
              <a:avLst/>
              <a:gdLst>
                <a:gd name="T0" fmla="*/ 656 w 42"/>
                <a:gd name="T1" fmla="*/ 5328 h 336"/>
                <a:gd name="T2" fmla="*/ 560 w 42"/>
                <a:gd name="T3" fmla="*/ 32 h 336"/>
                <a:gd name="T4" fmla="*/ 480 w 42"/>
                <a:gd name="T5" fmla="*/ 16 h 336"/>
                <a:gd name="T6" fmla="*/ 384 w 42"/>
                <a:gd name="T7" fmla="*/ 0 h 336"/>
                <a:gd name="T8" fmla="*/ 272 w 42"/>
                <a:gd name="T9" fmla="*/ 0 h 336"/>
                <a:gd name="T10" fmla="*/ 208 w 42"/>
                <a:gd name="T11" fmla="*/ 0 h 336"/>
                <a:gd name="T12" fmla="*/ 96 w 42"/>
                <a:gd name="T13" fmla="*/ 32 h 336"/>
                <a:gd name="T14" fmla="*/ 80 w 42"/>
                <a:gd name="T15" fmla="*/ 32 h 336"/>
                <a:gd name="T16" fmla="*/ 0 w 42"/>
                <a:gd name="T17" fmla="*/ 5328 h 336"/>
                <a:gd name="T18" fmla="*/ 656 w 42"/>
                <a:gd name="T19" fmla="*/ 5328 h 3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w 42"/>
                <a:gd name="T31" fmla="*/ 0 h 336"/>
                <a:gd name="T32" fmla="*/ 42 w 42"/>
                <a:gd name="T33" fmla="*/ 336 h 336"/>
              </a:gdLst>
              <a:ahLst/>
              <a:cxnLst>
                <a:cxn ang="T20">
                  <a:pos x="T0" y="T1"/>
                </a:cxn>
                <a:cxn ang="T21">
                  <a:pos x="T2" y="T3"/>
                </a:cxn>
                <a:cxn ang="T22">
                  <a:pos x="T4" y="T5"/>
                </a:cxn>
                <a:cxn ang="T23">
                  <a:pos x="T6" y="T7"/>
                </a:cxn>
                <a:cxn ang="T24">
                  <a:pos x="T8" y="T9"/>
                </a:cxn>
                <a:cxn ang="T25">
                  <a:pos x="T10" y="T11"/>
                </a:cxn>
                <a:cxn ang="T26">
                  <a:pos x="T12" y="T13"/>
                </a:cxn>
                <a:cxn ang="T27">
                  <a:pos x="T14" y="T15"/>
                </a:cxn>
                <a:cxn ang="T28">
                  <a:pos x="T16" y="T17"/>
                </a:cxn>
                <a:cxn ang="T29">
                  <a:pos x="T18" y="T19"/>
                </a:cxn>
              </a:cxnLst>
              <a:rect l="T30" t="T31" r="T32" b="T33"/>
              <a:pathLst>
                <a:path w="42" h="336">
                  <a:moveTo>
                    <a:pt x="41" y="335"/>
                  </a:moveTo>
                  <a:lnTo>
                    <a:pt x="35" y="2"/>
                  </a:lnTo>
                  <a:lnTo>
                    <a:pt x="30" y="1"/>
                  </a:lnTo>
                  <a:lnTo>
                    <a:pt x="24" y="0"/>
                  </a:lnTo>
                  <a:lnTo>
                    <a:pt x="17" y="0"/>
                  </a:lnTo>
                  <a:lnTo>
                    <a:pt x="13" y="0"/>
                  </a:lnTo>
                  <a:lnTo>
                    <a:pt x="6" y="2"/>
                  </a:lnTo>
                  <a:lnTo>
                    <a:pt x="5" y="2"/>
                  </a:lnTo>
                  <a:lnTo>
                    <a:pt x="0" y="335"/>
                  </a:lnTo>
                  <a:lnTo>
                    <a:pt x="41" y="33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7" name="Freeform 1162"/>
            <p:cNvSpPr>
              <a:spLocks/>
            </p:cNvSpPr>
            <p:nvPr/>
          </p:nvSpPr>
          <p:spPr bwMode="auto">
            <a:xfrm>
              <a:off x="2161" y="1946"/>
              <a:ext cx="40" cy="50"/>
            </a:xfrm>
            <a:custGeom>
              <a:avLst/>
              <a:gdLst>
                <a:gd name="T0" fmla="*/ 224 w 20"/>
                <a:gd name="T1" fmla="*/ 384 h 25"/>
                <a:gd name="T2" fmla="*/ 304 w 20"/>
                <a:gd name="T3" fmla="*/ 384 h 25"/>
                <a:gd name="T4" fmla="*/ 48 w 20"/>
                <a:gd name="T5" fmla="*/ 0 h 25"/>
                <a:gd name="T6" fmla="*/ 0 w 20"/>
                <a:gd name="T7" fmla="*/ 64 h 25"/>
                <a:gd name="T8" fmla="*/ 224 w 20"/>
                <a:gd name="T9" fmla="*/ 38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0"/>
                <a:gd name="T16" fmla="*/ 0 h 25"/>
                <a:gd name="T17" fmla="*/ 20 w 20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0" h="25">
                  <a:moveTo>
                    <a:pt x="14" y="24"/>
                  </a:moveTo>
                  <a:lnTo>
                    <a:pt x="19" y="24"/>
                  </a:lnTo>
                  <a:lnTo>
                    <a:pt x="3" y="0"/>
                  </a:lnTo>
                  <a:lnTo>
                    <a:pt x="0" y="4"/>
                  </a:lnTo>
                  <a:lnTo>
                    <a:pt x="14" y="24"/>
                  </a:lnTo>
                </a:path>
              </a:pathLst>
            </a:custGeom>
            <a:solidFill>
              <a:srgbClr val="00000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8" name="Freeform 1163"/>
            <p:cNvSpPr>
              <a:spLocks/>
            </p:cNvSpPr>
            <p:nvPr/>
          </p:nvSpPr>
          <p:spPr bwMode="auto">
            <a:xfrm>
              <a:off x="801" y="1907"/>
              <a:ext cx="1122" cy="47"/>
            </a:xfrm>
            <a:custGeom>
              <a:avLst/>
              <a:gdLst>
                <a:gd name="T0" fmla="*/ 8800 w 562"/>
                <a:gd name="T1" fmla="*/ 12126 h 7"/>
                <a:gd name="T2" fmla="*/ 0 w 562"/>
                <a:gd name="T3" fmla="*/ 12126 h 7"/>
                <a:gd name="T4" fmla="*/ 192 w 562"/>
                <a:gd name="T5" fmla="*/ 0 h 7"/>
                <a:gd name="T6" fmla="*/ 8912 w 562"/>
                <a:gd name="T7" fmla="*/ 0 h 7"/>
                <a:gd name="T8" fmla="*/ 8800 w 562"/>
                <a:gd name="T9" fmla="*/ 12126 h 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62"/>
                <a:gd name="T16" fmla="*/ 0 h 7"/>
                <a:gd name="T17" fmla="*/ 562 w 562"/>
                <a:gd name="T18" fmla="*/ 7 h 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62" h="7">
                  <a:moveTo>
                    <a:pt x="554" y="6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561" y="0"/>
                  </a:lnTo>
                  <a:lnTo>
                    <a:pt x="554" y="6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49" name="Freeform 1164"/>
            <p:cNvSpPr>
              <a:spLocks/>
            </p:cNvSpPr>
            <p:nvPr/>
          </p:nvSpPr>
          <p:spPr bwMode="auto">
            <a:xfrm>
              <a:off x="801" y="1950"/>
              <a:ext cx="1108" cy="30"/>
            </a:xfrm>
            <a:custGeom>
              <a:avLst/>
              <a:gdLst>
                <a:gd name="T0" fmla="*/ 8800 w 555"/>
                <a:gd name="T1" fmla="*/ 0 h 15"/>
                <a:gd name="T2" fmla="*/ 0 w 555"/>
                <a:gd name="T3" fmla="*/ 0 h 15"/>
                <a:gd name="T4" fmla="*/ 0 w 555"/>
                <a:gd name="T5" fmla="*/ 224 h 15"/>
                <a:gd name="T6" fmla="*/ 8800 w 555"/>
                <a:gd name="T7" fmla="*/ 224 h 15"/>
                <a:gd name="T8" fmla="*/ 8800 w 555"/>
                <a:gd name="T9" fmla="*/ 0 h 1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55"/>
                <a:gd name="T16" fmla="*/ 0 h 15"/>
                <a:gd name="T17" fmla="*/ 555 w 555"/>
                <a:gd name="T18" fmla="*/ 15 h 1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55" h="15">
                  <a:moveTo>
                    <a:pt x="554" y="0"/>
                  </a:moveTo>
                  <a:lnTo>
                    <a:pt x="0" y="0"/>
                  </a:lnTo>
                  <a:lnTo>
                    <a:pt x="0" y="14"/>
                  </a:lnTo>
                  <a:lnTo>
                    <a:pt x="554" y="14"/>
                  </a:lnTo>
                  <a:lnTo>
                    <a:pt x="554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0" name="Freeform 1165"/>
            <p:cNvSpPr>
              <a:spLocks/>
            </p:cNvSpPr>
            <p:nvPr/>
          </p:nvSpPr>
          <p:spPr bwMode="auto">
            <a:xfrm>
              <a:off x="1971" y="1946"/>
              <a:ext cx="198" cy="50"/>
            </a:xfrm>
            <a:custGeom>
              <a:avLst/>
              <a:gdLst>
                <a:gd name="T0" fmla="*/ 1328 w 99"/>
                <a:gd name="T1" fmla="*/ 384 h 25"/>
                <a:gd name="T2" fmla="*/ 0 w 99"/>
                <a:gd name="T3" fmla="*/ 384 h 25"/>
                <a:gd name="T4" fmla="*/ 352 w 99"/>
                <a:gd name="T5" fmla="*/ 0 h 25"/>
                <a:gd name="T6" fmla="*/ 1568 w 99"/>
                <a:gd name="T7" fmla="*/ 0 h 25"/>
                <a:gd name="T8" fmla="*/ 1328 w 99"/>
                <a:gd name="T9" fmla="*/ 384 h 2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99"/>
                <a:gd name="T16" fmla="*/ 0 h 25"/>
                <a:gd name="T17" fmla="*/ 99 w 99"/>
                <a:gd name="T18" fmla="*/ 25 h 25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99" h="25">
                  <a:moveTo>
                    <a:pt x="83" y="24"/>
                  </a:moveTo>
                  <a:lnTo>
                    <a:pt x="0" y="24"/>
                  </a:lnTo>
                  <a:lnTo>
                    <a:pt x="22" y="0"/>
                  </a:lnTo>
                  <a:lnTo>
                    <a:pt x="98" y="0"/>
                  </a:lnTo>
                  <a:lnTo>
                    <a:pt x="83" y="24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1" name="Freeform 1166"/>
            <p:cNvSpPr>
              <a:spLocks/>
            </p:cNvSpPr>
            <p:nvPr/>
          </p:nvSpPr>
          <p:spPr bwMode="auto">
            <a:xfrm>
              <a:off x="2121" y="1954"/>
              <a:ext cx="70" cy="312"/>
            </a:xfrm>
            <a:custGeom>
              <a:avLst/>
              <a:gdLst>
                <a:gd name="T0" fmla="*/ 544 w 35"/>
                <a:gd name="T1" fmla="*/ 304 h 156"/>
                <a:gd name="T2" fmla="*/ 320 w 35"/>
                <a:gd name="T3" fmla="*/ 0 h 156"/>
                <a:gd name="T4" fmla="*/ 128 w 35"/>
                <a:gd name="T5" fmla="*/ 304 h 156"/>
                <a:gd name="T6" fmla="*/ 0 w 35"/>
                <a:gd name="T7" fmla="*/ 304 h 156"/>
                <a:gd name="T8" fmla="*/ 0 w 35"/>
                <a:gd name="T9" fmla="*/ 2480 h 156"/>
                <a:gd name="T10" fmla="*/ 544 w 35"/>
                <a:gd name="T11" fmla="*/ 2272 h 156"/>
                <a:gd name="T12" fmla="*/ 544 w 35"/>
                <a:gd name="T13" fmla="*/ 304 h 15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w 35"/>
                <a:gd name="T22" fmla="*/ 0 h 156"/>
                <a:gd name="T23" fmla="*/ 35 w 35"/>
                <a:gd name="T24" fmla="*/ 156 h 15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T21" t="T22" r="T23" b="T24"/>
              <a:pathLst>
                <a:path w="35" h="156">
                  <a:moveTo>
                    <a:pt x="34" y="19"/>
                  </a:moveTo>
                  <a:lnTo>
                    <a:pt x="20" y="0"/>
                  </a:lnTo>
                  <a:lnTo>
                    <a:pt x="8" y="19"/>
                  </a:lnTo>
                  <a:lnTo>
                    <a:pt x="0" y="19"/>
                  </a:lnTo>
                  <a:lnTo>
                    <a:pt x="0" y="155"/>
                  </a:lnTo>
                  <a:lnTo>
                    <a:pt x="34" y="142"/>
                  </a:lnTo>
                  <a:lnTo>
                    <a:pt x="34" y="19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2" name="Freeform 1167"/>
            <p:cNvSpPr>
              <a:spLocks/>
            </p:cNvSpPr>
            <p:nvPr/>
          </p:nvSpPr>
          <p:spPr bwMode="auto">
            <a:xfrm>
              <a:off x="623" y="1964"/>
              <a:ext cx="1382" cy="52"/>
            </a:xfrm>
            <a:custGeom>
              <a:avLst/>
              <a:gdLst>
                <a:gd name="T0" fmla="*/ 10992 w 692"/>
                <a:gd name="T1" fmla="*/ 288 h 26"/>
                <a:gd name="T2" fmla="*/ 10992 w 692"/>
                <a:gd name="T3" fmla="*/ 240 h 26"/>
                <a:gd name="T4" fmla="*/ 10736 w 692"/>
                <a:gd name="T5" fmla="*/ 240 h 26"/>
                <a:gd name="T6" fmla="*/ 10944 w 692"/>
                <a:gd name="T7" fmla="*/ 0 h 26"/>
                <a:gd name="T8" fmla="*/ 10369 w 692"/>
                <a:gd name="T9" fmla="*/ 0 h 26"/>
                <a:gd name="T10" fmla="*/ 10227 w 692"/>
                <a:gd name="T11" fmla="*/ 128 h 26"/>
                <a:gd name="T12" fmla="*/ 1400 w 692"/>
                <a:gd name="T13" fmla="*/ 128 h 26"/>
                <a:gd name="T14" fmla="*/ 1400 w 692"/>
                <a:gd name="T15" fmla="*/ 48 h 26"/>
                <a:gd name="T16" fmla="*/ 431 w 692"/>
                <a:gd name="T17" fmla="*/ 48 h 26"/>
                <a:gd name="T18" fmla="*/ 0 w 692"/>
                <a:gd name="T19" fmla="*/ 400 h 26"/>
                <a:gd name="T20" fmla="*/ 224 w 692"/>
                <a:gd name="T21" fmla="*/ 400 h 26"/>
                <a:gd name="T22" fmla="*/ 10784 w 692"/>
                <a:gd name="T23" fmla="*/ 400 h 26"/>
                <a:gd name="T24" fmla="*/ 10992 w 692"/>
                <a:gd name="T25" fmla="*/ 288 h 2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w 692"/>
                <a:gd name="T40" fmla="*/ 0 h 26"/>
                <a:gd name="T41" fmla="*/ 692 w 692"/>
                <a:gd name="T42" fmla="*/ 26 h 26"/>
              </a:gdLst>
              <a:ahLst/>
              <a:cxnLst>
                <a:cxn ang="T26">
                  <a:pos x="T0" y="T1"/>
                </a:cxn>
                <a:cxn ang="T27">
                  <a:pos x="T2" y="T3"/>
                </a:cxn>
                <a:cxn ang="T28">
                  <a:pos x="T4" y="T5"/>
                </a:cxn>
                <a:cxn ang="T29">
                  <a:pos x="T6" y="T7"/>
                </a:cxn>
                <a:cxn ang="T30">
                  <a:pos x="T8" y="T9"/>
                </a:cxn>
                <a:cxn ang="T31">
                  <a:pos x="T10" y="T11"/>
                </a:cxn>
                <a:cxn ang="T32">
                  <a:pos x="T12" y="T13"/>
                </a:cxn>
                <a:cxn ang="T33">
                  <a:pos x="T14" y="T15"/>
                </a:cxn>
                <a:cxn ang="T34">
                  <a:pos x="T16" y="T17"/>
                </a:cxn>
                <a:cxn ang="T35">
                  <a:pos x="T18" y="T19"/>
                </a:cxn>
                <a:cxn ang="T36">
                  <a:pos x="T20" y="T21"/>
                </a:cxn>
                <a:cxn ang="T37">
                  <a:pos x="T22" y="T23"/>
                </a:cxn>
                <a:cxn ang="T38">
                  <a:pos x="T24" y="T25"/>
                </a:cxn>
              </a:cxnLst>
              <a:rect l="T39" t="T40" r="T41" b="T42"/>
              <a:pathLst>
                <a:path w="692" h="26">
                  <a:moveTo>
                    <a:pt x="691" y="18"/>
                  </a:moveTo>
                  <a:lnTo>
                    <a:pt x="691" y="15"/>
                  </a:lnTo>
                  <a:lnTo>
                    <a:pt x="675" y="15"/>
                  </a:lnTo>
                  <a:lnTo>
                    <a:pt x="688" y="0"/>
                  </a:lnTo>
                  <a:lnTo>
                    <a:pt x="652" y="0"/>
                  </a:lnTo>
                  <a:lnTo>
                    <a:pt x="643" y="8"/>
                  </a:lnTo>
                  <a:lnTo>
                    <a:pt x="88" y="8"/>
                  </a:lnTo>
                  <a:lnTo>
                    <a:pt x="88" y="3"/>
                  </a:lnTo>
                  <a:lnTo>
                    <a:pt x="27" y="3"/>
                  </a:lnTo>
                  <a:lnTo>
                    <a:pt x="0" y="25"/>
                  </a:lnTo>
                  <a:lnTo>
                    <a:pt x="14" y="25"/>
                  </a:lnTo>
                  <a:lnTo>
                    <a:pt x="678" y="25"/>
                  </a:lnTo>
                  <a:lnTo>
                    <a:pt x="691" y="18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3" name="Freeform 1168"/>
            <p:cNvSpPr>
              <a:spLocks/>
            </p:cNvSpPr>
            <p:nvPr/>
          </p:nvSpPr>
          <p:spPr bwMode="auto">
            <a:xfrm>
              <a:off x="2003" y="1994"/>
              <a:ext cx="120" cy="272"/>
            </a:xfrm>
            <a:custGeom>
              <a:avLst/>
              <a:gdLst>
                <a:gd name="T0" fmla="*/ 944 w 60"/>
                <a:gd name="T1" fmla="*/ 2160 h 136"/>
                <a:gd name="T2" fmla="*/ 944 w 60"/>
                <a:gd name="T3" fmla="*/ 0 h 136"/>
                <a:gd name="T4" fmla="*/ 0 w 60"/>
                <a:gd name="T5" fmla="*/ 0 h 136"/>
                <a:gd name="T6" fmla="*/ 0 w 60"/>
                <a:gd name="T7" fmla="*/ 2160 h 136"/>
                <a:gd name="T8" fmla="*/ 944 w 60"/>
                <a:gd name="T9" fmla="*/ 2160 h 13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"/>
                <a:gd name="T16" fmla="*/ 0 h 136"/>
                <a:gd name="T17" fmla="*/ 60 w 60"/>
                <a:gd name="T18" fmla="*/ 136 h 1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" h="136">
                  <a:moveTo>
                    <a:pt x="59" y="135"/>
                  </a:moveTo>
                  <a:lnTo>
                    <a:pt x="59" y="0"/>
                  </a:lnTo>
                  <a:lnTo>
                    <a:pt x="0" y="0"/>
                  </a:lnTo>
                  <a:lnTo>
                    <a:pt x="0" y="135"/>
                  </a:lnTo>
                  <a:lnTo>
                    <a:pt x="59" y="135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4" name="Freeform 1169"/>
            <p:cNvSpPr>
              <a:spLocks/>
            </p:cNvSpPr>
            <p:nvPr/>
          </p:nvSpPr>
          <p:spPr bwMode="auto">
            <a:xfrm>
              <a:off x="649" y="2014"/>
              <a:ext cx="1356" cy="252"/>
            </a:xfrm>
            <a:custGeom>
              <a:avLst/>
              <a:gdLst>
                <a:gd name="T0" fmla="*/ 10592 w 679"/>
                <a:gd name="T1" fmla="*/ 0 h 126"/>
                <a:gd name="T2" fmla="*/ 10592 w 679"/>
                <a:gd name="T3" fmla="*/ 2000 h 126"/>
                <a:gd name="T4" fmla="*/ 10784 w 679"/>
                <a:gd name="T5" fmla="*/ 2000 h 126"/>
                <a:gd name="T6" fmla="*/ 0 w 679"/>
                <a:gd name="T7" fmla="*/ 2000 h 126"/>
                <a:gd name="T8" fmla="*/ 0 w 679"/>
                <a:gd name="T9" fmla="*/ 0 h 126"/>
                <a:gd name="T10" fmla="*/ 10592 w 679"/>
                <a:gd name="T11" fmla="*/ 0 h 1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679"/>
                <a:gd name="T19" fmla="*/ 0 h 126"/>
                <a:gd name="T20" fmla="*/ 679 w 679"/>
                <a:gd name="T21" fmla="*/ 126 h 12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679" h="126">
                  <a:moveTo>
                    <a:pt x="666" y="0"/>
                  </a:moveTo>
                  <a:lnTo>
                    <a:pt x="666" y="125"/>
                  </a:lnTo>
                  <a:lnTo>
                    <a:pt x="678" y="125"/>
                  </a:lnTo>
                  <a:lnTo>
                    <a:pt x="0" y="125"/>
                  </a:lnTo>
                  <a:lnTo>
                    <a:pt x="0" y="0"/>
                  </a:lnTo>
                  <a:lnTo>
                    <a:pt x="666" y="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5" name="Freeform 1170"/>
            <p:cNvSpPr>
              <a:spLocks/>
            </p:cNvSpPr>
            <p:nvPr/>
          </p:nvSpPr>
          <p:spPr bwMode="auto">
            <a:xfrm>
              <a:off x="807" y="2050"/>
              <a:ext cx="50" cy="36"/>
            </a:xfrm>
            <a:custGeom>
              <a:avLst/>
              <a:gdLst>
                <a:gd name="T0" fmla="*/ 0 w 25"/>
                <a:gd name="T1" fmla="*/ 272 h 18"/>
                <a:gd name="T2" fmla="*/ 384 w 25"/>
                <a:gd name="T3" fmla="*/ 272 h 18"/>
                <a:gd name="T4" fmla="*/ 384 w 25"/>
                <a:gd name="T5" fmla="*/ 0 h 18"/>
                <a:gd name="T6" fmla="*/ 0 w 25"/>
                <a:gd name="T7" fmla="*/ 0 h 18"/>
                <a:gd name="T8" fmla="*/ 0 w 25"/>
                <a:gd name="T9" fmla="*/ 27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8"/>
                <a:gd name="T17" fmla="*/ 25 w 2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8">
                  <a:moveTo>
                    <a:pt x="0" y="17"/>
                  </a:moveTo>
                  <a:lnTo>
                    <a:pt x="24" y="1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6" name="Freeform 1171"/>
            <p:cNvSpPr>
              <a:spLocks/>
            </p:cNvSpPr>
            <p:nvPr/>
          </p:nvSpPr>
          <p:spPr bwMode="auto">
            <a:xfrm>
              <a:off x="927" y="2050"/>
              <a:ext cx="52" cy="36"/>
            </a:xfrm>
            <a:custGeom>
              <a:avLst/>
              <a:gdLst>
                <a:gd name="T0" fmla="*/ 0 w 26"/>
                <a:gd name="T1" fmla="*/ 272 h 18"/>
                <a:gd name="T2" fmla="*/ 400 w 26"/>
                <a:gd name="T3" fmla="*/ 272 h 18"/>
                <a:gd name="T4" fmla="*/ 400 w 26"/>
                <a:gd name="T5" fmla="*/ 0 h 18"/>
                <a:gd name="T6" fmla="*/ 0 w 26"/>
                <a:gd name="T7" fmla="*/ 0 h 18"/>
                <a:gd name="T8" fmla="*/ 0 w 26"/>
                <a:gd name="T9" fmla="*/ 27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0" y="17"/>
                  </a:moveTo>
                  <a:lnTo>
                    <a:pt x="25" y="1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7" name="Freeform 1172"/>
            <p:cNvSpPr>
              <a:spLocks/>
            </p:cNvSpPr>
            <p:nvPr/>
          </p:nvSpPr>
          <p:spPr bwMode="auto">
            <a:xfrm>
              <a:off x="1048" y="2050"/>
              <a:ext cx="50" cy="36"/>
            </a:xfrm>
            <a:custGeom>
              <a:avLst/>
              <a:gdLst>
                <a:gd name="T0" fmla="*/ 0 w 25"/>
                <a:gd name="T1" fmla="*/ 272 h 18"/>
                <a:gd name="T2" fmla="*/ 384 w 25"/>
                <a:gd name="T3" fmla="*/ 272 h 18"/>
                <a:gd name="T4" fmla="*/ 384 w 25"/>
                <a:gd name="T5" fmla="*/ 0 h 18"/>
                <a:gd name="T6" fmla="*/ 0 w 25"/>
                <a:gd name="T7" fmla="*/ 0 h 18"/>
                <a:gd name="T8" fmla="*/ 0 w 25"/>
                <a:gd name="T9" fmla="*/ 27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8"/>
                <a:gd name="T17" fmla="*/ 25 w 2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8">
                  <a:moveTo>
                    <a:pt x="0" y="17"/>
                  </a:moveTo>
                  <a:lnTo>
                    <a:pt x="24" y="1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8" name="Freeform 1173"/>
            <p:cNvSpPr>
              <a:spLocks/>
            </p:cNvSpPr>
            <p:nvPr/>
          </p:nvSpPr>
          <p:spPr bwMode="auto">
            <a:xfrm>
              <a:off x="1288" y="2050"/>
              <a:ext cx="50" cy="36"/>
            </a:xfrm>
            <a:custGeom>
              <a:avLst/>
              <a:gdLst>
                <a:gd name="T0" fmla="*/ 0 w 25"/>
                <a:gd name="T1" fmla="*/ 272 h 18"/>
                <a:gd name="T2" fmla="*/ 384 w 25"/>
                <a:gd name="T3" fmla="*/ 272 h 18"/>
                <a:gd name="T4" fmla="*/ 384 w 25"/>
                <a:gd name="T5" fmla="*/ 0 h 18"/>
                <a:gd name="T6" fmla="*/ 0 w 25"/>
                <a:gd name="T7" fmla="*/ 0 h 18"/>
                <a:gd name="T8" fmla="*/ 0 w 25"/>
                <a:gd name="T9" fmla="*/ 27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8"/>
                <a:gd name="T17" fmla="*/ 25 w 2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8">
                  <a:moveTo>
                    <a:pt x="0" y="17"/>
                  </a:moveTo>
                  <a:lnTo>
                    <a:pt x="24" y="1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59" name="Freeform 1174"/>
            <p:cNvSpPr>
              <a:spLocks/>
            </p:cNvSpPr>
            <p:nvPr/>
          </p:nvSpPr>
          <p:spPr bwMode="auto">
            <a:xfrm>
              <a:off x="1168" y="2050"/>
              <a:ext cx="50" cy="36"/>
            </a:xfrm>
            <a:custGeom>
              <a:avLst/>
              <a:gdLst>
                <a:gd name="T0" fmla="*/ 0 w 25"/>
                <a:gd name="T1" fmla="*/ 272 h 18"/>
                <a:gd name="T2" fmla="*/ 384 w 25"/>
                <a:gd name="T3" fmla="*/ 272 h 18"/>
                <a:gd name="T4" fmla="*/ 384 w 25"/>
                <a:gd name="T5" fmla="*/ 0 h 18"/>
                <a:gd name="T6" fmla="*/ 0 w 25"/>
                <a:gd name="T7" fmla="*/ 0 h 18"/>
                <a:gd name="T8" fmla="*/ 0 w 25"/>
                <a:gd name="T9" fmla="*/ 27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8"/>
                <a:gd name="T17" fmla="*/ 25 w 2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8">
                  <a:moveTo>
                    <a:pt x="0" y="17"/>
                  </a:moveTo>
                  <a:lnTo>
                    <a:pt x="24" y="1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0" name="Freeform 1175"/>
            <p:cNvSpPr>
              <a:spLocks/>
            </p:cNvSpPr>
            <p:nvPr/>
          </p:nvSpPr>
          <p:spPr bwMode="auto">
            <a:xfrm>
              <a:off x="1410" y="2050"/>
              <a:ext cx="50" cy="36"/>
            </a:xfrm>
            <a:custGeom>
              <a:avLst/>
              <a:gdLst>
                <a:gd name="T0" fmla="*/ 0 w 25"/>
                <a:gd name="T1" fmla="*/ 272 h 18"/>
                <a:gd name="T2" fmla="*/ 384 w 25"/>
                <a:gd name="T3" fmla="*/ 272 h 18"/>
                <a:gd name="T4" fmla="*/ 384 w 25"/>
                <a:gd name="T5" fmla="*/ 0 h 18"/>
                <a:gd name="T6" fmla="*/ 0 w 25"/>
                <a:gd name="T7" fmla="*/ 0 h 18"/>
                <a:gd name="T8" fmla="*/ 0 w 25"/>
                <a:gd name="T9" fmla="*/ 27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8"/>
                <a:gd name="T17" fmla="*/ 25 w 2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8">
                  <a:moveTo>
                    <a:pt x="0" y="17"/>
                  </a:moveTo>
                  <a:lnTo>
                    <a:pt x="24" y="1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1" name="Freeform 1176"/>
            <p:cNvSpPr>
              <a:spLocks/>
            </p:cNvSpPr>
            <p:nvPr/>
          </p:nvSpPr>
          <p:spPr bwMode="auto">
            <a:xfrm>
              <a:off x="1530" y="2050"/>
              <a:ext cx="52" cy="36"/>
            </a:xfrm>
            <a:custGeom>
              <a:avLst/>
              <a:gdLst>
                <a:gd name="T0" fmla="*/ 0 w 26"/>
                <a:gd name="T1" fmla="*/ 272 h 18"/>
                <a:gd name="T2" fmla="*/ 400 w 26"/>
                <a:gd name="T3" fmla="*/ 272 h 18"/>
                <a:gd name="T4" fmla="*/ 400 w 26"/>
                <a:gd name="T5" fmla="*/ 0 h 18"/>
                <a:gd name="T6" fmla="*/ 0 w 26"/>
                <a:gd name="T7" fmla="*/ 0 h 18"/>
                <a:gd name="T8" fmla="*/ 0 w 26"/>
                <a:gd name="T9" fmla="*/ 27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0" y="17"/>
                  </a:moveTo>
                  <a:lnTo>
                    <a:pt x="25" y="1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2" name="Freeform 1177"/>
            <p:cNvSpPr>
              <a:spLocks/>
            </p:cNvSpPr>
            <p:nvPr/>
          </p:nvSpPr>
          <p:spPr bwMode="auto">
            <a:xfrm>
              <a:off x="1652" y="2050"/>
              <a:ext cx="52" cy="36"/>
            </a:xfrm>
            <a:custGeom>
              <a:avLst/>
              <a:gdLst>
                <a:gd name="T0" fmla="*/ 0 w 26"/>
                <a:gd name="T1" fmla="*/ 272 h 18"/>
                <a:gd name="T2" fmla="*/ 400 w 26"/>
                <a:gd name="T3" fmla="*/ 272 h 18"/>
                <a:gd name="T4" fmla="*/ 400 w 26"/>
                <a:gd name="T5" fmla="*/ 0 h 18"/>
                <a:gd name="T6" fmla="*/ 0 w 26"/>
                <a:gd name="T7" fmla="*/ 0 h 18"/>
                <a:gd name="T8" fmla="*/ 0 w 26"/>
                <a:gd name="T9" fmla="*/ 27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6"/>
                <a:gd name="T16" fmla="*/ 0 h 18"/>
                <a:gd name="T17" fmla="*/ 26 w 26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6" h="18">
                  <a:moveTo>
                    <a:pt x="0" y="17"/>
                  </a:moveTo>
                  <a:lnTo>
                    <a:pt x="25" y="17"/>
                  </a:lnTo>
                  <a:lnTo>
                    <a:pt x="25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3" name="Freeform 1178"/>
            <p:cNvSpPr>
              <a:spLocks/>
            </p:cNvSpPr>
            <p:nvPr/>
          </p:nvSpPr>
          <p:spPr bwMode="auto">
            <a:xfrm>
              <a:off x="1895" y="2050"/>
              <a:ext cx="50" cy="36"/>
            </a:xfrm>
            <a:custGeom>
              <a:avLst/>
              <a:gdLst>
                <a:gd name="T0" fmla="*/ 0 w 25"/>
                <a:gd name="T1" fmla="*/ 272 h 18"/>
                <a:gd name="T2" fmla="*/ 384 w 25"/>
                <a:gd name="T3" fmla="*/ 272 h 18"/>
                <a:gd name="T4" fmla="*/ 384 w 25"/>
                <a:gd name="T5" fmla="*/ 0 h 18"/>
                <a:gd name="T6" fmla="*/ 0 w 25"/>
                <a:gd name="T7" fmla="*/ 0 h 18"/>
                <a:gd name="T8" fmla="*/ 0 w 25"/>
                <a:gd name="T9" fmla="*/ 27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8"/>
                <a:gd name="T17" fmla="*/ 25 w 2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8">
                  <a:moveTo>
                    <a:pt x="0" y="17"/>
                  </a:moveTo>
                  <a:lnTo>
                    <a:pt x="24" y="1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4" name="Freeform 1179"/>
            <p:cNvSpPr>
              <a:spLocks/>
            </p:cNvSpPr>
            <p:nvPr/>
          </p:nvSpPr>
          <p:spPr bwMode="auto">
            <a:xfrm>
              <a:off x="1774" y="2050"/>
              <a:ext cx="49" cy="36"/>
            </a:xfrm>
            <a:custGeom>
              <a:avLst/>
              <a:gdLst>
                <a:gd name="T0" fmla="*/ 0 w 25"/>
                <a:gd name="T1" fmla="*/ 272 h 18"/>
                <a:gd name="T2" fmla="*/ 353 w 25"/>
                <a:gd name="T3" fmla="*/ 272 h 18"/>
                <a:gd name="T4" fmla="*/ 353 w 25"/>
                <a:gd name="T5" fmla="*/ 0 h 18"/>
                <a:gd name="T6" fmla="*/ 0 w 25"/>
                <a:gd name="T7" fmla="*/ 0 h 18"/>
                <a:gd name="T8" fmla="*/ 0 w 25"/>
                <a:gd name="T9" fmla="*/ 272 h 1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5"/>
                <a:gd name="T16" fmla="*/ 0 h 18"/>
                <a:gd name="T17" fmla="*/ 25 w 25"/>
                <a:gd name="T18" fmla="*/ 18 h 1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5" h="18">
                  <a:moveTo>
                    <a:pt x="0" y="17"/>
                  </a:moveTo>
                  <a:lnTo>
                    <a:pt x="24" y="17"/>
                  </a:lnTo>
                  <a:lnTo>
                    <a:pt x="24" y="0"/>
                  </a:lnTo>
                  <a:lnTo>
                    <a:pt x="0" y="0"/>
                  </a:lnTo>
                  <a:lnTo>
                    <a:pt x="0" y="17"/>
                  </a:lnTo>
                </a:path>
              </a:pathLst>
            </a:custGeom>
            <a:solidFill>
              <a:srgbClr val="FFFF99"/>
            </a:solidFill>
            <a:ln w="127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5" name="Freeform 1180"/>
            <p:cNvSpPr>
              <a:spLocks/>
            </p:cNvSpPr>
            <p:nvPr/>
          </p:nvSpPr>
          <p:spPr bwMode="auto">
            <a:xfrm>
              <a:off x="1979" y="1994"/>
              <a:ext cx="27" cy="270"/>
            </a:xfrm>
            <a:custGeom>
              <a:avLst/>
              <a:gdLst>
                <a:gd name="T0" fmla="*/ 0 w 27"/>
                <a:gd name="T1" fmla="*/ 20 h 270"/>
                <a:gd name="T2" fmla="*/ 0 w 27"/>
                <a:gd name="T3" fmla="*/ 270 h 270"/>
                <a:gd name="T4" fmla="*/ 27 w 27"/>
                <a:gd name="T5" fmla="*/ 270 h 270"/>
                <a:gd name="T6" fmla="*/ 27 w 27"/>
                <a:gd name="T7" fmla="*/ 0 h 270"/>
                <a:gd name="T8" fmla="*/ 0 w 27"/>
                <a:gd name="T9" fmla="*/ 2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7"/>
                <a:gd name="T16" fmla="*/ 0 h 270"/>
                <a:gd name="T17" fmla="*/ 27 w 27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7" h="270">
                  <a:moveTo>
                    <a:pt x="0" y="20"/>
                  </a:moveTo>
                  <a:lnTo>
                    <a:pt x="0" y="270"/>
                  </a:lnTo>
                  <a:lnTo>
                    <a:pt x="27" y="270"/>
                  </a:lnTo>
                  <a:lnTo>
                    <a:pt x="27" y="0"/>
                  </a:lnTo>
                  <a:lnTo>
                    <a:pt x="0" y="20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166" name="Freeform 1181"/>
            <p:cNvSpPr>
              <a:spLocks/>
            </p:cNvSpPr>
            <p:nvPr/>
          </p:nvSpPr>
          <p:spPr bwMode="auto">
            <a:xfrm>
              <a:off x="1907" y="1907"/>
              <a:ext cx="16" cy="69"/>
            </a:xfrm>
            <a:custGeom>
              <a:avLst/>
              <a:gdLst>
                <a:gd name="T0" fmla="*/ 0 w 16"/>
                <a:gd name="T1" fmla="*/ 69 h 69"/>
                <a:gd name="T2" fmla="*/ 0 w 16"/>
                <a:gd name="T3" fmla="*/ 40 h 69"/>
                <a:gd name="T4" fmla="*/ 16 w 16"/>
                <a:gd name="T5" fmla="*/ 0 h 69"/>
                <a:gd name="T6" fmla="*/ 16 w 16"/>
                <a:gd name="T7" fmla="*/ 55 h 69"/>
                <a:gd name="T8" fmla="*/ 0 w 16"/>
                <a:gd name="T9" fmla="*/ 69 h 6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"/>
                <a:gd name="T16" fmla="*/ 0 h 69"/>
                <a:gd name="T17" fmla="*/ 16 w 16"/>
                <a:gd name="T18" fmla="*/ 69 h 6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" h="69">
                  <a:moveTo>
                    <a:pt x="0" y="69"/>
                  </a:moveTo>
                  <a:lnTo>
                    <a:pt x="0" y="40"/>
                  </a:lnTo>
                  <a:lnTo>
                    <a:pt x="16" y="0"/>
                  </a:lnTo>
                  <a:lnTo>
                    <a:pt x="16" y="55"/>
                  </a:lnTo>
                  <a:lnTo>
                    <a:pt x="0" y="69"/>
                  </a:lnTo>
                  <a:close/>
                </a:path>
              </a:pathLst>
            </a:cu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167" name="Rectangle 1182"/>
            <p:cNvSpPr>
              <a:spLocks noChangeArrowheads="1"/>
            </p:cNvSpPr>
            <p:nvPr/>
          </p:nvSpPr>
          <p:spPr bwMode="auto">
            <a:xfrm>
              <a:off x="2036" y="2148"/>
              <a:ext cx="53" cy="116"/>
            </a:xfrm>
            <a:prstGeom prst="rect">
              <a:avLst/>
            </a:prstGeom>
            <a:solidFill>
              <a:srgbClr val="80808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grpSp>
        <p:nvGrpSpPr>
          <p:cNvPr id="59" name="Group 1223"/>
          <p:cNvGrpSpPr>
            <a:grpSpLocks/>
          </p:cNvGrpSpPr>
          <p:nvPr/>
        </p:nvGrpSpPr>
        <p:grpSpPr bwMode="auto">
          <a:xfrm>
            <a:off x="3779912" y="1785491"/>
            <a:ext cx="1771650" cy="454025"/>
            <a:chOff x="3075" y="960"/>
            <a:chExt cx="1208" cy="286"/>
          </a:xfrm>
        </p:grpSpPr>
        <p:sp>
          <p:nvSpPr>
            <p:cNvPr id="209" name="Freeform 1224"/>
            <p:cNvSpPr>
              <a:spLocks/>
            </p:cNvSpPr>
            <p:nvPr/>
          </p:nvSpPr>
          <p:spPr bwMode="auto">
            <a:xfrm>
              <a:off x="3102" y="989"/>
              <a:ext cx="807" cy="232"/>
            </a:xfrm>
            <a:custGeom>
              <a:avLst/>
              <a:gdLst>
                <a:gd name="T0" fmla="*/ 1671 w 633"/>
                <a:gd name="T1" fmla="*/ 136 h 203"/>
                <a:gd name="T2" fmla="*/ 1247 w 633"/>
                <a:gd name="T3" fmla="*/ 3 h 203"/>
                <a:gd name="T4" fmla="*/ 694 w 633"/>
                <a:gd name="T5" fmla="*/ 168 h 203"/>
                <a:gd name="T6" fmla="*/ 669 w 633"/>
                <a:gd name="T7" fmla="*/ 177 h 203"/>
                <a:gd name="T8" fmla="*/ 382 w 633"/>
                <a:gd name="T9" fmla="*/ 144 h 203"/>
                <a:gd name="T10" fmla="*/ 344 w 633"/>
                <a:gd name="T11" fmla="*/ 139 h 203"/>
                <a:gd name="T12" fmla="*/ 330 w 633"/>
                <a:gd name="T13" fmla="*/ 128 h 203"/>
                <a:gd name="T14" fmla="*/ 386 w 633"/>
                <a:gd name="T15" fmla="*/ 106 h 203"/>
                <a:gd name="T16" fmla="*/ 166 w 633"/>
                <a:gd name="T17" fmla="*/ 106 h 203"/>
                <a:gd name="T18" fmla="*/ 129 w 633"/>
                <a:gd name="T19" fmla="*/ 106 h 203"/>
                <a:gd name="T20" fmla="*/ 31 w 633"/>
                <a:gd name="T21" fmla="*/ 0 h 203"/>
                <a:gd name="T22" fmla="*/ 0 w 633"/>
                <a:gd name="T23" fmla="*/ 80 h 203"/>
                <a:gd name="T24" fmla="*/ 0 w 633"/>
                <a:gd name="T25" fmla="*/ 103 h 203"/>
                <a:gd name="T26" fmla="*/ 0 w 633"/>
                <a:gd name="T27" fmla="*/ 273 h 203"/>
                <a:gd name="T28" fmla="*/ 166 w 633"/>
                <a:gd name="T29" fmla="*/ 296 h 203"/>
                <a:gd name="T30" fmla="*/ 382 w 633"/>
                <a:gd name="T31" fmla="*/ 296 h 203"/>
                <a:gd name="T32" fmla="*/ 694 w 633"/>
                <a:gd name="T33" fmla="*/ 345 h 203"/>
                <a:gd name="T34" fmla="*/ 1671 w 633"/>
                <a:gd name="T35" fmla="*/ 310 h 203"/>
                <a:gd name="T36" fmla="*/ 1671 w 633"/>
                <a:gd name="T37" fmla="*/ 275 h 203"/>
                <a:gd name="T38" fmla="*/ 1671 w 633"/>
                <a:gd name="T39" fmla="*/ 136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w 633"/>
                <a:gd name="T61" fmla="*/ 0 h 203"/>
                <a:gd name="T62" fmla="*/ 633 w 633"/>
                <a:gd name="T63" fmla="*/ 203 h 203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T60" t="T61" r="T62" b="T63"/>
              <a:pathLst>
                <a:path w="633" h="203">
                  <a:moveTo>
                    <a:pt x="632" y="80"/>
                  </a:moveTo>
                  <a:lnTo>
                    <a:pt x="472" y="3"/>
                  </a:lnTo>
                  <a:lnTo>
                    <a:pt x="263" y="99"/>
                  </a:lnTo>
                  <a:lnTo>
                    <a:pt x="253" y="104"/>
                  </a:lnTo>
                  <a:lnTo>
                    <a:pt x="144" y="84"/>
                  </a:lnTo>
                  <a:lnTo>
                    <a:pt x="130" y="82"/>
                  </a:lnTo>
                  <a:lnTo>
                    <a:pt x="125" y="75"/>
                  </a:lnTo>
                  <a:lnTo>
                    <a:pt x="147" y="62"/>
                  </a:lnTo>
                  <a:lnTo>
                    <a:pt x="63" y="62"/>
                  </a:lnTo>
                  <a:lnTo>
                    <a:pt x="49" y="62"/>
                  </a:lnTo>
                  <a:lnTo>
                    <a:pt x="12" y="0"/>
                  </a:lnTo>
                  <a:lnTo>
                    <a:pt x="0" y="46"/>
                  </a:lnTo>
                  <a:lnTo>
                    <a:pt x="0" y="60"/>
                  </a:lnTo>
                  <a:lnTo>
                    <a:pt x="0" y="160"/>
                  </a:lnTo>
                  <a:lnTo>
                    <a:pt x="63" y="174"/>
                  </a:lnTo>
                  <a:lnTo>
                    <a:pt x="144" y="174"/>
                  </a:lnTo>
                  <a:lnTo>
                    <a:pt x="263" y="202"/>
                  </a:lnTo>
                  <a:lnTo>
                    <a:pt x="632" y="181"/>
                  </a:lnTo>
                  <a:lnTo>
                    <a:pt x="632" y="162"/>
                  </a:lnTo>
                  <a:lnTo>
                    <a:pt x="632" y="80"/>
                  </a:lnTo>
                </a:path>
              </a:pathLst>
            </a:custGeom>
            <a:solidFill>
              <a:srgbClr val="DDDDDD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0" name="Freeform 1225"/>
            <p:cNvSpPr>
              <a:spLocks/>
            </p:cNvSpPr>
            <p:nvPr/>
          </p:nvSpPr>
          <p:spPr bwMode="auto">
            <a:xfrm>
              <a:off x="3081" y="974"/>
              <a:ext cx="37" cy="84"/>
            </a:xfrm>
            <a:custGeom>
              <a:avLst/>
              <a:gdLst>
                <a:gd name="T0" fmla="*/ 75 w 29"/>
                <a:gd name="T1" fmla="*/ 22 h 74"/>
                <a:gd name="T2" fmla="*/ 55 w 29"/>
                <a:gd name="T3" fmla="*/ 0 h 74"/>
                <a:gd name="T4" fmla="*/ 0 w 29"/>
                <a:gd name="T5" fmla="*/ 121 h 74"/>
                <a:gd name="T6" fmla="*/ 0 60000 65536"/>
                <a:gd name="T7" fmla="*/ 0 60000 65536"/>
                <a:gd name="T8" fmla="*/ 0 60000 65536"/>
                <a:gd name="T9" fmla="*/ 0 w 29"/>
                <a:gd name="T10" fmla="*/ 0 h 74"/>
                <a:gd name="T11" fmla="*/ 29 w 29"/>
                <a:gd name="T12" fmla="*/ 74 h 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9" h="74">
                  <a:moveTo>
                    <a:pt x="28" y="13"/>
                  </a:moveTo>
                  <a:lnTo>
                    <a:pt x="21" y="0"/>
                  </a:lnTo>
                  <a:lnTo>
                    <a:pt x="0" y="73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1" name="Freeform 1226"/>
            <p:cNvSpPr>
              <a:spLocks/>
            </p:cNvSpPr>
            <p:nvPr/>
          </p:nvSpPr>
          <p:spPr bwMode="auto">
            <a:xfrm>
              <a:off x="3107" y="960"/>
              <a:ext cx="194" cy="95"/>
            </a:xfrm>
            <a:custGeom>
              <a:avLst/>
              <a:gdLst>
                <a:gd name="T0" fmla="*/ 401 w 152"/>
                <a:gd name="T1" fmla="*/ 142 h 83"/>
                <a:gd name="T2" fmla="*/ 130 w 152"/>
                <a:gd name="T3" fmla="*/ 142 h 83"/>
                <a:gd name="T4" fmla="*/ 0 w 152"/>
                <a:gd name="T5" fmla="*/ 0 h 83"/>
                <a:gd name="T6" fmla="*/ 0 60000 65536"/>
                <a:gd name="T7" fmla="*/ 0 60000 65536"/>
                <a:gd name="T8" fmla="*/ 0 60000 65536"/>
                <a:gd name="T9" fmla="*/ 0 w 152"/>
                <a:gd name="T10" fmla="*/ 0 h 83"/>
                <a:gd name="T11" fmla="*/ 152 w 152"/>
                <a:gd name="T12" fmla="*/ 83 h 8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152" h="83">
                  <a:moveTo>
                    <a:pt x="151" y="82"/>
                  </a:moveTo>
                  <a:lnTo>
                    <a:pt x="49" y="82"/>
                  </a:lnTo>
                  <a:lnTo>
                    <a:pt x="0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2" name="Line 1227"/>
            <p:cNvSpPr>
              <a:spLocks noChangeShapeType="1"/>
            </p:cNvSpPr>
            <p:nvPr/>
          </p:nvSpPr>
          <p:spPr bwMode="auto">
            <a:xfrm flipH="1">
              <a:off x="3283" y="1056"/>
              <a:ext cx="25" cy="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3" name="Freeform 1228"/>
            <p:cNvSpPr>
              <a:spLocks noChangeArrowheads="1"/>
            </p:cNvSpPr>
            <p:nvPr/>
          </p:nvSpPr>
          <p:spPr bwMode="auto">
            <a:xfrm>
              <a:off x="3283" y="1082"/>
              <a:ext cx="1" cy="108"/>
            </a:xfrm>
            <a:custGeom>
              <a:avLst/>
              <a:gdLst>
                <a:gd name="T0" fmla="*/ 0 w 1"/>
                <a:gd name="T1" fmla="*/ 0 h 188"/>
                <a:gd name="T2" fmla="*/ 0 w 1"/>
                <a:gd name="T3" fmla="*/ 21 h 188"/>
                <a:gd name="T4" fmla="*/ 0 60000 65536"/>
                <a:gd name="T5" fmla="*/ 0 60000 65536"/>
                <a:gd name="T6" fmla="*/ 0 w 1"/>
                <a:gd name="T7" fmla="*/ 0 h 188"/>
                <a:gd name="T8" fmla="*/ 1 w 1"/>
                <a:gd name="T9" fmla="*/ 188 h 1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8">
                  <a:moveTo>
                    <a:pt x="0" y="0"/>
                  </a:moveTo>
                  <a:lnTo>
                    <a:pt x="0" y="18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4" name="Freeform 1229"/>
            <p:cNvSpPr>
              <a:spLocks noChangeArrowheads="1"/>
            </p:cNvSpPr>
            <p:nvPr/>
          </p:nvSpPr>
          <p:spPr bwMode="auto">
            <a:xfrm>
              <a:off x="3435" y="1104"/>
              <a:ext cx="0" cy="118"/>
            </a:xfrm>
            <a:custGeom>
              <a:avLst/>
              <a:gdLst>
                <a:gd name="T0" fmla="*/ 0 w 1"/>
                <a:gd name="T1" fmla="*/ 22 h 205"/>
                <a:gd name="T2" fmla="*/ 0 w 1"/>
                <a:gd name="T3" fmla="*/ 0 h 205"/>
                <a:gd name="T4" fmla="*/ 0 60000 65536"/>
                <a:gd name="T5" fmla="*/ 0 60000 65536"/>
                <a:gd name="T6" fmla="*/ 0 w 1"/>
                <a:gd name="T7" fmla="*/ 0 h 205"/>
                <a:gd name="T8" fmla="*/ 0 w 1"/>
                <a:gd name="T9" fmla="*/ 205 h 20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205">
                  <a:moveTo>
                    <a:pt x="0" y="205"/>
                  </a:moveTo>
                  <a:lnTo>
                    <a:pt x="0" y="0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15" name="Freeform 1230"/>
            <p:cNvSpPr>
              <a:spLocks/>
            </p:cNvSpPr>
            <p:nvPr/>
          </p:nvSpPr>
          <p:spPr bwMode="auto">
            <a:xfrm>
              <a:off x="3306" y="982"/>
              <a:ext cx="329" cy="73"/>
            </a:xfrm>
            <a:custGeom>
              <a:avLst/>
              <a:gdLst>
                <a:gd name="T0" fmla="*/ 0 w 258"/>
                <a:gd name="T1" fmla="*/ 107 h 64"/>
                <a:gd name="T2" fmla="*/ 278 w 258"/>
                <a:gd name="T3" fmla="*/ 3 h 64"/>
                <a:gd name="T4" fmla="*/ 680 w 258"/>
                <a:gd name="T5" fmla="*/ 0 h 64"/>
                <a:gd name="T6" fmla="*/ 0 60000 65536"/>
                <a:gd name="T7" fmla="*/ 0 60000 65536"/>
                <a:gd name="T8" fmla="*/ 0 60000 65536"/>
                <a:gd name="T9" fmla="*/ 0 w 258"/>
                <a:gd name="T10" fmla="*/ 0 h 64"/>
                <a:gd name="T11" fmla="*/ 258 w 258"/>
                <a:gd name="T12" fmla="*/ 64 h 6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58" h="64">
                  <a:moveTo>
                    <a:pt x="0" y="63"/>
                  </a:moveTo>
                  <a:lnTo>
                    <a:pt x="105" y="3"/>
                  </a:lnTo>
                  <a:lnTo>
                    <a:pt x="257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6" name="Freeform 1231"/>
            <p:cNvSpPr>
              <a:spLocks/>
            </p:cNvSpPr>
            <p:nvPr/>
          </p:nvSpPr>
          <p:spPr bwMode="auto">
            <a:xfrm>
              <a:off x="3262" y="981"/>
              <a:ext cx="441" cy="118"/>
            </a:xfrm>
            <a:custGeom>
              <a:avLst/>
              <a:gdLst>
                <a:gd name="T0" fmla="*/ 911 w 346"/>
                <a:gd name="T1" fmla="*/ 0 h 103"/>
                <a:gd name="T2" fmla="*/ 326 w 346"/>
                <a:gd name="T3" fmla="*/ 176 h 103"/>
                <a:gd name="T4" fmla="*/ 0 w 346"/>
                <a:gd name="T5" fmla="*/ 141 h 103"/>
                <a:gd name="T6" fmla="*/ 0 60000 65536"/>
                <a:gd name="T7" fmla="*/ 0 60000 65536"/>
                <a:gd name="T8" fmla="*/ 0 60000 65536"/>
                <a:gd name="T9" fmla="*/ 0 w 346"/>
                <a:gd name="T10" fmla="*/ 0 h 103"/>
                <a:gd name="T11" fmla="*/ 346 w 346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6" h="103">
                  <a:moveTo>
                    <a:pt x="345" y="0"/>
                  </a:moveTo>
                  <a:lnTo>
                    <a:pt x="124" y="102"/>
                  </a:lnTo>
                  <a:lnTo>
                    <a:pt x="0" y="8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7" name="Freeform 1232"/>
            <p:cNvSpPr>
              <a:spLocks/>
            </p:cNvSpPr>
            <p:nvPr/>
          </p:nvSpPr>
          <p:spPr bwMode="auto">
            <a:xfrm>
              <a:off x="3075" y="960"/>
              <a:ext cx="874" cy="147"/>
            </a:xfrm>
            <a:custGeom>
              <a:avLst/>
              <a:gdLst>
                <a:gd name="T0" fmla="*/ 1 w 1486"/>
                <a:gd name="T1" fmla="*/ 18 h 257"/>
                <a:gd name="T2" fmla="*/ 1 w 1486"/>
                <a:gd name="T3" fmla="*/ 16 h 257"/>
                <a:gd name="T4" fmla="*/ 6 w 1486"/>
                <a:gd name="T5" fmla="*/ 0 h 257"/>
                <a:gd name="T6" fmla="*/ 107 w 1486"/>
                <a:gd name="T7" fmla="*/ 0 h 257"/>
                <a:gd name="T8" fmla="*/ 112 w 1486"/>
                <a:gd name="T9" fmla="*/ 4 h 257"/>
                <a:gd name="T10" fmla="*/ 128 w 1486"/>
                <a:gd name="T11" fmla="*/ 4 h 257"/>
                <a:gd name="T12" fmla="*/ 178 w 1486"/>
                <a:gd name="T13" fmla="*/ 24 h 257"/>
                <a:gd name="T14" fmla="*/ 177 w 1486"/>
                <a:gd name="T15" fmla="*/ 26 h 257"/>
                <a:gd name="T16" fmla="*/ 129 w 1486"/>
                <a:gd name="T17" fmla="*/ 6 h 257"/>
                <a:gd name="T18" fmla="*/ 71 w 1486"/>
                <a:gd name="T19" fmla="*/ 27 h 257"/>
                <a:gd name="T20" fmla="*/ 38 w 1486"/>
                <a:gd name="T21" fmla="*/ 22 h 257"/>
                <a:gd name="T22" fmla="*/ 38 w 1486"/>
                <a:gd name="T23" fmla="*/ 21 h 257"/>
                <a:gd name="T24" fmla="*/ 43 w 1486"/>
                <a:gd name="T25" fmla="*/ 18 h 257"/>
                <a:gd name="T26" fmla="*/ 18 w 1486"/>
                <a:gd name="T27" fmla="*/ 18 h 257"/>
                <a:gd name="T28" fmla="*/ 9 w 1486"/>
                <a:gd name="T29" fmla="*/ 6 h 257"/>
                <a:gd name="T30" fmla="*/ 5 w 1486"/>
                <a:gd name="T31" fmla="*/ 15 h 257"/>
                <a:gd name="T32" fmla="*/ 5 w 1486"/>
                <a:gd name="T33" fmla="*/ 18 h 257"/>
                <a:gd name="T34" fmla="*/ 0 w 1486"/>
                <a:gd name="T35" fmla="*/ 18 h 257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86"/>
                <a:gd name="T55" fmla="*/ 0 h 257"/>
                <a:gd name="T56" fmla="*/ 1486 w 1486"/>
                <a:gd name="T57" fmla="*/ 257 h 257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86" h="257">
                  <a:moveTo>
                    <a:pt x="3" y="169"/>
                  </a:moveTo>
                  <a:lnTo>
                    <a:pt x="4" y="151"/>
                  </a:lnTo>
                  <a:lnTo>
                    <a:pt x="50" y="0"/>
                  </a:lnTo>
                  <a:lnTo>
                    <a:pt x="896" y="0"/>
                  </a:lnTo>
                  <a:lnTo>
                    <a:pt x="939" y="38"/>
                  </a:lnTo>
                  <a:lnTo>
                    <a:pt x="1069" y="38"/>
                  </a:lnTo>
                  <a:lnTo>
                    <a:pt x="1486" y="223"/>
                  </a:lnTo>
                  <a:lnTo>
                    <a:pt x="1477" y="237"/>
                  </a:lnTo>
                  <a:lnTo>
                    <a:pt x="1076" y="54"/>
                  </a:lnTo>
                  <a:lnTo>
                    <a:pt x="590" y="257"/>
                  </a:lnTo>
                  <a:lnTo>
                    <a:pt x="321" y="211"/>
                  </a:lnTo>
                  <a:lnTo>
                    <a:pt x="317" y="195"/>
                  </a:lnTo>
                  <a:lnTo>
                    <a:pt x="358" y="171"/>
                  </a:lnTo>
                  <a:lnTo>
                    <a:pt x="147" y="171"/>
                  </a:lnTo>
                  <a:lnTo>
                    <a:pt x="72" y="52"/>
                  </a:lnTo>
                  <a:lnTo>
                    <a:pt x="46" y="137"/>
                  </a:lnTo>
                  <a:lnTo>
                    <a:pt x="46" y="168"/>
                  </a:lnTo>
                  <a:lnTo>
                    <a:pt x="0" y="165"/>
                  </a:lnTo>
                </a:path>
              </a:pathLst>
            </a:custGeom>
            <a:solidFill>
              <a:srgbClr val="808080"/>
            </a:solidFill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8" name="Freeform 1233"/>
            <p:cNvSpPr>
              <a:spLocks/>
            </p:cNvSpPr>
            <p:nvPr/>
          </p:nvSpPr>
          <p:spPr bwMode="auto">
            <a:xfrm>
              <a:off x="3258" y="983"/>
              <a:ext cx="368" cy="91"/>
            </a:xfrm>
            <a:custGeom>
              <a:avLst/>
              <a:gdLst>
                <a:gd name="T0" fmla="*/ 0 w 625"/>
                <a:gd name="T1" fmla="*/ 17 h 158"/>
                <a:gd name="T2" fmla="*/ 35 w 625"/>
                <a:gd name="T3" fmla="*/ 1 h 158"/>
                <a:gd name="T4" fmla="*/ 75 w 625"/>
                <a:gd name="T5" fmla="*/ 0 h 158"/>
                <a:gd name="T6" fmla="*/ 0 60000 65536"/>
                <a:gd name="T7" fmla="*/ 0 60000 65536"/>
                <a:gd name="T8" fmla="*/ 0 60000 65536"/>
                <a:gd name="T9" fmla="*/ 0 w 625"/>
                <a:gd name="T10" fmla="*/ 0 h 158"/>
                <a:gd name="T11" fmla="*/ 625 w 625"/>
                <a:gd name="T12" fmla="*/ 158 h 15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625" h="158">
                  <a:moveTo>
                    <a:pt x="0" y="158"/>
                  </a:moveTo>
                  <a:lnTo>
                    <a:pt x="296" y="6"/>
                  </a:lnTo>
                  <a:lnTo>
                    <a:pt x="625" y="0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19" name="Freeform 1234"/>
            <p:cNvSpPr>
              <a:spLocks/>
            </p:cNvSpPr>
            <p:nvPr/>
          </p:nvSpPr>
          <p:spPr bwMode="auto">
            <a:xfrm>
              <a:off x="3258" y="984"/>
              <a:ext cx="442" cy="118"/>
            </a:xfrm>
            <a:custGeom>
              <a:avLst/>
              <a:gdLst>
                <a:gd name="T0" fmla="*/ 918 w 346"/>
                <a:gd name="T1" fmla="*/ 0 h 103"/>
                <a:gd name="T2" fmla="*/ 330 w 346"/>
                <a:gd name="T3" fmla="*/ 176 h 103"/>
                <a:gd name="T4" fmla="*/ 0 w 346"/>
                <a:gd name="T5" fmla="*/ 141 h 103"/>
                <a:gd name="T6" fmla="*/ 0 60000 65536"/>
                <a:gd name="T7" fmla="*/ 0 60000 65536"/>
                <a:gd name="T8" fmla="*/ 0 60000 65536"/>
                <a:gd name="T9" fmla="*/ 0 w 346"/>
                <a:gd name="T10" fmla="*/ 0 h 103"/>
                <a:gd name="T11" fmla="*/ 346 w 346"/>
                <a:gd name="T12" fmla="*/ 103 h 103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46" h="103">
                  <a:moveTo>
                    <a:pt x="345" y="0"/>
                  </a:moveTo>
                  <a:lnTo>
                    <a:pt x="124" y="102"/>
                  </a:lnTo>
                  <a:lnTo>
                    <a:pt x="0" y="81"/>
                  </a:lnTo>
                </a:path>
              </a:pathLst>
            </a:custGeom>
            <a:noFill/>
            <a:ln w="12700" cap="rnd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20" name="Rectangle 1235"/>
            <p:cNvSpPr>
              <a:spLocks noChangeArrowheads="1"/>
            </p:cNvSpPr>
            <p:nvPr/>
          </p:nvSpPr>
          <p:spPr bwMode="auto">
            <a:xfrm>
              <a:off x="3620" y="1183"/>
              <a:ext cx="147" cy="28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1" name="Rectangle 1236"/>
            <p:cNvSpPr>
              <a:spLocks noChangeArrowheads="1"/>
            </p:cNvSpPr>
            <p:nvPr/>
          </p:nvSpPr>
          <p:spPr bwMode="auto">
            <a:xfrm>
              <a:off x="3620" y="1047"/>
              <a:ext cx="145" cy="27"/>
            </a:xfrm>
            <a:prstGeom prst="rect">
              <a:avLst/>
            </a:prstGeom>
            <a:solidFill>
              <a:srgbClr val="DDDDDD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  <p:sp>
          <p:nvSpPr>
            <p:cNvPr id="222" name="Rectangle 1237"/>
            <p:cNvSpPr>
              <a:spLocks noChangeArrowheads="1"/>
            </p:cNvSpPr>
            <p:nvPr/>
          </p:nvSpPr>
          <p:spPr bwMode="auto">
            <a:xfrm>
              <a:off x="3620" y="1062"/>
              <a:ext cx="145" cy="132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 sz="1200">
                <a:latin typeface="Arial" charset="0"/>
              </a:endParaRPr>
            </a:p>
          </p:txBody>
        </p:sp>
        <p:grpSp>
          <p:nvGrpSpPr>
            <p:cNvPr id="61" name="Group 1238"/>
            <p:cNvGrpSpPr>
              <a:grpSpLocks/>
            </p:cNvGrpSpPr>
            <p:nvPr/>
          </p:nvGrpSpPr>
          <p:grpSpPr bwMode="auto">
            <a:xfrm>
              <a:off x="3728" y="1096"/>
              <a:ext cx="550" cy="139"/>
              <a:chOff x="1835" y="3192"/>
              <a:chExt cx="1033" cy="268"/>
            </a:xfrm>
          </p:grpSpPr>
          <p:sp>
            <p:nvSpPr>
              <p:cNvPr id="225" name="Freeform 1239"/>
              <p:cNvSpPr>
                <a:spLocks/>
              </p:cNvSpPr>
              <p:nvPr/>
            </p:nvSpPr>
            <p:spPr bwMode="auto">
              <a:xfrm>
                <a:off x="2756" y="3414"/>
                <a:ext cx="43" cy="39"/>
              </a:xfrm>
              <a:custGeom>
                <a:avLst/>
                <a:gdLst>
                  <a:gd name="T0" fmla="*/ 0 w 18"/>
                  <a:gd name="T1" fmla="*/ 201 h 18"/>
                  <a:gd name="T2" fmla="*/ 98 w 18"/>
                  <a:gd name="T3" fmla="*/ 61 h 18"/>
                  <a:gd name="T4" fmla="*/ 303 w 18"/>
                  <a:gd name="T5" fmla="*/ 0 h 18"/>
                  <a:gd name="T6" fmla="*/ 490 w 18"/>
                  <a:gd name="T7" fmla="*/ 61 h 18"/>
                  <a:gd name="T8" fmla="*/ 559 w 18"/>
                  <a:gd name="T9" fmla="*/ 201 h 18"/>
                  <a:gd name="T10" fmla="*/ 490 w 18"/>
                  <a:gd name="T11" fmla="*/ 325 h 18"/>
                  <a:gd name="T12" fmla="*/ 303 w 18"/>
                  <a:gd name="T13" fmla="*/ 375 h 18"/>
                  <a:gd name="T14" fmla="*/ 98 w 18"/>
                  <a:gd name="T15" fmla="*/ 325 h 18"/>
                  <a:gd name="T16" fmla="*/ 0 w 18"/>
                  <a:gd name="T17" fmla="*/ 20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0" y="9"/>
                    </a:moveTo>
                    <a:lnTo>
                      <a:pt x="3" y="3"/>
                    </a:lnTo>
                    <a:lnTo>
                      <a:pt x="9" y="0"/>
                    </a:lnTo>
                    <a:lnTo>
                      <a:pt x="15" y="3"/>
                    </a:lnTo>
                    <a:lnTo>
                      <a:pt x="17" y="9"/>
                    </a:lnTo>
                    <a:lnTo>
                      <a:pt x="15" y="15"/>
                    </a:lnTo>
                    <a:lnTo>
                      <a:pt x="9" y="17"/>
                    </a:lnTo>
                    <a:lnTo>
                      <a:pt x="3" y="15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6" name="Freeform 1240"/>
              <p:cNvSpPr>
                <a:spLocks/>
              </p:cNvSpPr>
              <p:nvPr/>
            </p:nvSpPr>
            <p:spPr bwMode="auto">
              <a:xfrm>
                <a:off x="2519" y="3416"/>
                <a:ext cx="43" cy="40"/>
              </a:xfrm>
              <a:custGeom>
                <a:avLst/>
                <a:gdLst>
                  <a:gd name="T0" fmla="*/ 0 w 18"/>
                  <a:gd name="T1" fmla="*/ 198 h 18"/>
                  <a:gd name="T2" fmla="*/ 98 w 18"/>
                  <a:gd name="T3" fmla="*/ 44 h 18"/>
                  <a:gd name="T4" fmla="*/ 303 w 18"/>
                  <a:gd name="T5" fmla="*/ 0 h 18"/>
                  <a:gd name="T6" fmla="*/ 490 w 18"/>
                  <a:gd name="T7" fmla="*/ 44 h 18"/>
                  <a:gd name="T8" fmla="*/ 559 w 18"/>
                  <a:gd name="T9" fmla="*/ 198 h 18"/>
                  <a:gd name="T10" fmla="*/ 490 w 18"/>
                  <a:gd name="T11" fmla="*/ 360 h 18"/>
                  <a:gd name="T12" fmla="*/ 303 w 18"/>
                  <a:gd name="T13" fmla="*/ 416 h 18"/>
                  <a:gd name="T14" fmla="*/ 98 w 18"/>
                  <a:gd name="T15" fmla="*/ 360 h 18"/>
                  <a:gd name="T16" fmla="*/ 0 w 18"/>
                  <a:gd name="T17" fmla="*/ 198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0" y="8"/>
                    </a:moveTo>
                    <a:lnTo>
                      <a:pt x="3" y="2"/>
                    </a:lnTo>
                    <a:lnTo>
                      <a:pt x="9" y="0"/>
                    </a:lnTo>
                    <a:lnTo>
                      <a:pt x="15" y="2"/>
                    </a:lnTo>
                    <a:lnTo>
                      <a:pt x="17" y="8"/>
                    </a:lnTo>
                    <a:lnTo>
                      <a:pt x="15" y="15"/>
                    </a:lnTo>
                    <a:lnTo>
                      <a:pt x="9" y="17"/>
                    </a:lnTo>
                    <a:lnTo>
                      <a:pt x="3" y="1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7" name="Freeform 1241"/>
              <p:cNvSpPr>
                <a:spLocks/>
              </p:cNvSpPr>
              <p:nvPr/>
            </p:nvSpPr>
            <p:spPr bwMode="auto">
              <a:xfrm>
                <a:off x="2431" y="3414"/>
                <a:ext cx="43" cy="42"/>
              </a:xfrm>
              <a:custGeom>
                <a:avLst/>
                <a:gdLst>
                  <a:gd name="T0" fmla="*/ 0 w 18"/>
                  <a:gd name="T1" fmla="*/ 214 h 19"/>
                  <a:gd name="T2" fmla="*/ 69 w 18"/>
                  <a:gd name="T3" fmla="*/ 73 h 19"/>
                  <a:gd name="T4" fmla="*/ 256 w 18"/>
                  <a:gd name="T5" fmla="*/ 0 h 19"/>
                  <a:gd name="T6" fmla="*/ 490 w 18"/>
                  <a:gd name="T7" fmla="*/ 73 h 19"/>
                  <a:gd name="T8" fmla="*/ 559 w 18"/>
                  <a:gd name="T9" fmla="*/ 214 h 19"/>
                  <a:gd name="T10" fmla="*/ 490 w 18"/>
                  <a:gd name="T11" fmla="*/ 356 h 19"/>
                  <a:gd name="T12" fmla="*/ 256 w 18"/>
                  <a:gd name="T13" fmla="*/ 431 h 19"/>
                  <a:gd name="T14" fmla="*/ 69 w 18"/>
                  <a:gd name="T15" fmla="*/ 356 h 19"/>
                  <a:gd name="T16" fmla="*/ 0 w 18"/>
                  <a:gd name="T17" fmla="*/ 214 h 1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9"/>
                  <a:gd name="T29" fmla="*/ 18 w 18"/>
                  <a:gd name="T30" fmla="*/ 19 h 19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9">
                    <a:moveTo>
                      <a:pt x="0" y="9"/>
                    </a:moveTo>
                    <a:lnTo>
                      <a:pt x="2" y="3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17" y="9"/>
                    </a:lnTo>
                    <a:lnTo>
                      <a:pt x="15" y="15"/>
                    </a:lnTo>
                    <a:lnTo>
                      <a:pt x="8" y="18"/>
                    </a:lnTo>
                    <a:lnTo>
                      <a:pt x="2" y="15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8" name="Freeform 1242"/>
              <p:cNvSpPr>
                <a:spLocks/>
              </p:cNvSpPr>
              <p:nvPr/>
            </p:nvSpPr>
            <p:spPr bwMode="auto">
              <a:xfrm>
                <a:off x="2484" y="3379"/>
                <a:ext cx="47" cy="13"/>
              </a:xfrm>
              <a:custGeom>
                <a:avLst/>
                <a:gdLst>
                  <a:gd name="T0" fmla="*/ 0 w 20"/>
                  <a:gd name="T1" fmla="*/ 113 h 6"/>
                  <a:gd name="T2" fmla="*/ 0 w 20"/>
                  <a:gd name="T3" fmla="*/ 0 h 6"/>
                  <a:gd name="T4" fmla="*/ 585 w 20"/>
                  <a:gd name="T5" fmla="*/ 0 h 6"/>
                  <a:gd name="T6" fmla="*/ 585 w 20"/>
                  <a:gd name="T7" fmla="*/ 69 h 6"/>
                  <a:gd name="T8" fmla="*/ 0 w 20"/>
                  <a:gd name="T9" fmla="*/ 113 h 6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6"/>
                  <a:gd name="T17" fmla="*/ 20 w 20"/>
                  <a:gd name="T18" fmla="*/ 6 h 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6">
                    <a:moveTo>
                      <a:pt x="0" y="5"/>
                    </a:moveTo>
                    <a:lnTo>
                      <a:pt x="0" y="0"/>
                    </a:lnTo>
                    <a:lnTo>
                      <a:pt x="19" y="0"/>
                    </a:lnTo>
                    <a:lnTo>
                      <a:pt x="19" y="3"/>
                    </a:lnTo>
                    <a:lnTo>
                      <a:pt x="0" y="5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2121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29" name="Freeform 1243"/>
              <p:cNvSpPr>
                <a:spLocks/>
              </p:cNvSpPr>
              <p:nvPr/>
            </p:nvSpPr>
            <p:spPr bwMode="auto">
              <a:xfrm>
                <a:off x="2403" y="3403"/>
                <a:ext cx="2" cy="46"/>
              </a:xfrm>
              <a:custGeom>
                <a:avLst/>
                <a:gdLst>
                  <a:gd name="T0" fmla="*/ 0 w 1"/>
                  <a:gd name="T1" fmla="*/ 460 h 21"/>
                  <a:gd name="T2" fmla="*/ 0 w 1"/>
                  <a:gd name="T3" fmla="*/ 0 h 21"/>
                  <a:gd name="T4" fmla="*/ 0 w 1"/>
                  <a:gd name="T5" fmla="*/ 44 h 21"/>
                  <a:gd name="T6" fmla="*/ 0 w 1"/>
                  <a:gd name="T7" fmla="*/ 72 h 21"/>
                  <a:gd name="T8" fmla="*/ 0 w 1"/>
                  <a:gd name="T9" fmla="*/ 116 h 21"/>
                  <a:gd name="T10" fmla="*/ 0 w 1"/>
                  <a:gd name="T11" fmla="*/ 134 h 21"/>
                  <a:gd name="T12" fmla="*/ 0 w 1"/>
                  <a:gd name="T13" fmla="*/ 460 h 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w 1"/>
                  <a:gd name="T22" fmla="*/ 0 h 21"/>
                  <a:gd name="T23" fmla="*/ 1 w 1"/>
                  <a:gd name="T24" fmla="*/ 21 h 21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T21" t="T22" r="T23" b="T24"/>
                <a:pathLst>
                  <a:path w="1" h="21">
                    <a:moveTo>
                      <a:pt x="0" y="2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20"/>
                    </a:lnTo>
                  </a:path>
                </a:pathLst>
              </a:custGeom>
              <a:solidFill>
                <a:srgbClr val="DDDDD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0" name="Freeform 1244"/>
              <p:cNvSpPr>
                <a:spLocks/>
              </p:cNvSpPr>
              <p:nvPr/>
            </p:nvSpPr>
            <p:spPr bwMode="auto">
              <a:xfrm>
                <a:off x="2474" y="3375"/>
                <a:ext cx="88" cy="52"/>
              </a:xfrm>
              <a:custGeom>
                <a:avLst/>
                <a:gdLst>
                  <a:gd name="T0" fmla="*/ 0 w 30"/>
                  <a:gd name="T1" fmla="*/ 168 h 17"/>
                  <a:gd name="T2" fmla="*/ 0 w 30"/>
                  <a:gd name="T3" fmla="*/ 346 h 17"/>
                  <a:gd name="T4" fmla="*/ 155 w 30"/>
                  <a:gd name="T5" fmla="*/ 514 h 17"/>
                  <a:gd name="T6" fmla="*/ 223 w 30"/>
                  <a:gd name="T7" fmla="*/ 600 h 17"/>
                  <a:gd name="T8" fmla="*/ 378 w 30"/>
                  <a:gd name="T9" fmla="*/ 682 h 17"/>
                  <a:gd name="T10" fmla="*/ 455 w 30"/>
                  <a:gd name="T11" fmla="*/ 890 h 17"/>
                  <a:gd name="T12" fmla="*/ 578 w 30"/>
                  <a:gd name="T13" fmla="*/ 1058 h 17"/>
                  <a:gd name="T14" fmla="*/ 578 w 30"/>
                  <a:gd name="T15" fmla="*/ 1236 h 17"/>
                  <a:gd name="T16" fmla="*/ 654 w 30"/>
                  <a:gd name="T17" fmla="*/ 1404 h 17"/>
                  <a:gd name="T18" fmla="*/ 730 w 30"/>
                  <a:gd name="T19" fmla="*/ 1236 h 17"/>
                  <a:gd name="T20" fmla="*/ 810 w 30"/>
                  <a:gd name="T21" fmla="*/ 1058 h 17"/>
                  <a:gd name="T22" fmla="*/ 886 w 30"/>
                  <a:gd name="T23" fmla="*/ 890 h 17"/>
                  <a:gd name="T24" fmla="*/ 956 w 30"/>
                  <a:gd name="T25" fmla="*/ 682 h 17"/>
                  <a:gd name="T26" fmla="*/ 1109 w 30"/>
                  <a:gd name="T27" fmla="*/ 600 h 17"/>
                  <a:gd name="T28" fmla="*/ 1264 w 30"/>
                  <a:gd name="T29" fmla="*/ 514 h 17"/>
                  <a:gd name="T30" fmla="*/ 1335 w 30"/>
                  <a:gd name="T31" fmla="*/ 431 h 17"/>
                  <a:gd name="T32" fmla="*/ 1487 w 30"/>
                  <a:gd name="T33" fmla="*/ 346 h 17"/>
                  <a:gd name="T34" fmla="*/ 1643 w 30"/>
                  <a:gd name="T35" fmla="*/ 263 h 17"/>
                  <a:gd name="T36" fmla="*/ 1842 w 30"/>
                  <a:gd name="T37" fmla="*/ 168 h 17"/>
                  <a:gd name="T38" fmla="*/ 1998 w 30"/>
                  <a:gd name="T39" fmla="*/ 168 h 17"/>
                  <a:gd name="T40" fmla="*/ 2141 w 30"/>
                  <a:gd name="T41" fmla="*/ 168 h 17"/>
                  <a:gd name="T42" fmla="*/ 2141 w 30"/>
                  <a:gd name="T43" fmla="*/ 0 h 17"/>
                  <a:gd name="T44" fmla="*/ 0 w 30"/>
                  <a:gd name="T45" fmla="*/ 168 h 17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0"/>
                  <a:gd name="T70" fmla="*/ 0 h 17"/>
                  <a:gd name="T71" fmla="*/ 30 w 30"/>
                  <a:gd name="T72" fmla="*/ 17 h 17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0" h="17">
                    <a:moveTo>
                      <a:pt x="0" y="2"/>
                    </a:moveTo>
                    <a:lnTo>
                      <a:pt x="0" y="4"/>
                    </a:lnTo>
                    <a:lnTo>
                      <a:pt x="2" y="6"/>
                    </a:lnTo>
                    <a:lnTo>
                      <a:pt x="3" y="7"/>
                    </a:lnTo>
                    <a:lnTo>
                      <a:pt x="5" y="8"/>
                    </a:lnTo>
                    <a:lnTo>
                      <a:pt x="6" y="10"/>
                    </a:lnTo>
                    <a:lnTo>
                      <a:pt x="8" y="12"/>
                    </a:lnTo>
                    <a:lnTo>
                      <a:pt x="8" y="14"/>
                    </a:lnTo>
                    <a:lnTo>
                      <a:pt x="9" y="16"/>
                    </a:lnTo>
                    <a:lnTo>
                      <a:pt x="10" y="14"/>
                    </a:lnTo>
                    <a:lnTo>
                      <a:pt x="11" y="12"/>
                    </a:lnTo>
                    <a:lnTo>
                      <a:pt x="12" y="10"/>
                    </a:lnTo>
                    <a:lnTo>
                      <a:pt x="13" y="8"/>
                    </a:lnTo>
                    <a:lnTo>
                      <a:pt x="15" y="7"/>
                    </a:lnTo>
                    <a:lnTo>
                      <a:pt x="17" y="6"/>
                    </a:lnTo>
                    <a:lnTo>
                      <a:pt x="18" y="5"/>
                    </a:lnTo>
                    <a:lnTo>
                      <a:pt x="20" y="4"/>
                    </a:lnTo>
                    <a:lnTo>
                      <a:pt x="22" y="3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9" y="2"/>
                    </a:lnTo>
                    <a:lnTo>
                      <a:pt x="29" y="0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2121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1" name="Freeform 1245"/>
              <p:cNvSpPr>
                <a:spLocks/>
              </p:cNvSpPr>
              <p:nvPr/>
            </p:nvSpPr>
            <p:spPr bwMode="auto">
              <a:xfrm>
                <a:off x="2443" y="3427"/>
                <a:ext cx="5" cy="2"/>
              </a:xfrm>
              <a:custGeom>
                <a:avLst/>
                <a:gdLst>
                  <a:gd name="T0" fmla="*/ 42 w 2"/>
                  <a:gd name="T1" fmla="*/ 0 h 1"/>
                  <a:gd name="T2" fmla="*/ 0 w 2"/>
                  <a:gd name="T3" fmla="*/ 0 h 1"/>
                  <a:gd name="T4" fmla="*/ 4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2" name="Freeform 1246"/>
              <p:cNvSpPr>
                <a:spLocks/>
              </p:cNvSpPr>
              <p:nvPr/>
            </p:nvSpPr>
            <p:spPr bwMode="auto">
              <a:xfrm>
                <a:off x="2421" y="3396"/>
                <a:ext cx="66" cy="64"/>
              </a:xfrm>
              <a:custGeom>
                <a:avLst/>
                <a:gdLst>
                  <a:gd name="T0" fmla="*/ 222 w 28"/>
                  <a:gd name="T1" fmla="*/ 355 h 29"/>
                  <a:gd name="T2" fmla="*/ 222 w 28"/>
                  <a:gd name="T3" fmla="*/ 408 h 29"/>
                  <a:gd name="T4" fmla="*/ 250 w 28"/>
                  <a:gd name="T5" fmla="*/ 452 h 29"/>
                  <a:gd name="T6" fmla="*/ 339 w 28"/>
                  <a:gd name="T7" fmla="*/ 497 h 29"/>
                  <a:gd name="T8" fmla="*/ 434 w 28"/>
                  <a:gd name="T9" fmla="*/ 497 h 29"/>
                  <a:gd name="T10" fmla="*/ 500 w 28"/>
                  <a:gd name="T11" fmla="*/ 497 h 29"/>
                  <a:gd name="T12" fmla="*/ 549 w 28"/>
                  <a:gd name="T13" fmla="*/ 472 h 29"/>
                  <a:gd name="T14" fmla="*/ 618 w 28"/>
                  <a:gd name="T15" fmla="*/ 408 h 29"/>
                  <a:gd name="T16" fmla="*/ 618 w 28"/>
                  <a:gd name="T17" fmla="*/ 331 h 29"/>
                  <a:gd name="T18" fmla="*/ 618 w 28"/>
                  <a:gd name="T19" fmla="*/ 278 h 29"/>
                  <a:gd name="T20" fmla="*/ 589 w 28"/>
                  <a:gd name="T21" fmla="*/ 238 h 29"/>
                  <a:gd name="T22" fmla="*/ 523 w 28"/>
                  <a:gd name="T23" fmla="*/ 194 h 29"/>
                  <a:gd name="T24" fmla="*/ 434 w 28"/>
                  <a:gd name="T25" fmla="*/ 161 h 29"/>
                  <a:gd name="T26" fmla="*/ 339 w 28"/>
                  <a:gd name="T27" fmla="*/ 161 h 29"/>
                  <a:gd name="T28" fmla="*/ 278 w 28"/>
                  <a:gd name="T29" fmla="*/ 214 h 29"/>
                  <a:gd name="T30" fmla="*/ 222 w 28"/>
                  <a:gd name="T31" fmla="*/ 258 h 29"/>
                  <a:gd name="T32" fmla="*/ 222 w 28"/>
                  <a:gd name="T33" fmla="*/ 311 h 29"/>
                  <a:gd name="T34" fmla="*/ 0 w 28"/>
                  <a:gd name="T35" fmla="*/ 331 h 29"/>
                  <a:gd name="T36" fmla="*/ 0 w 28"/>
                  <a:gd name="T37" fmla="*/ 258 h 29"/>
                  <a:gd name="T38" fmla="*/ 66 w 28"/>
                  <a:gd name="T39" fmla="*/ 161 h 29"/>
                  <a:gd name="T40" fmla="*/ 118 w 28"/>
                  <a:gd name="T41" fmla="*/ 97 h 29"/>
                  <a:gd name="T42" fmla="*/ 222 w 28"/>
                  <a:gd name="T43" fmla="*/ 44 h 29"/>
                  <a:gd name="T44" fmla="*/ 316 w 28"/>
                  <a:gd name="T45" fmla="*/ 20 h 29"/>
                  <a:gd name="T46" fmla="*/ 405 w 28"/>
                  <a:gd name="T47" fmla="*/ 0 h 29"/>
                  <a:gd name="T48" fmla="*/ 500 w 28"/>
                  <a:gd name="T49" fmla="*/ 20 h 29"/>
                  <a:gd name="T50" fmla="*/ 618 w 28"/>
                  <a:gd name="T51" fmla="*/ 44 h 29"/>
                  <a:gd name="T52" fmla="*/ 745 w 28"/>
                  <a:gd name="T53" fmla="*/ 117 h 29"/>
                  <a:gd name="T54" fmla="*/ 773 w 28"/>
                  <a:gd name="T55" fmla="*/ 161 h 29"/>
                  <a:gd name="T56" fmla="*/ 839 w 28"/>
                  <a:gd name="T57" fmla="*/ 238 h 29"/>
                  <a:gd name="T58" fmla="*/ 839 w 28"/>
                  <a:gd name="T59" fmla="*/ 311 h 29"/>
                  <a:gd name="T60" fmla="*/ 839 w 28"/>
                  <a:gd name="T61" fmla="*/ 375 h 29"/>
                  <a:gd name="T62" fmla="*/ 799 w 28"/>
                  <a:gd name="T63" fmla="*/ 472 h 29"/>
                  <a:gd name="T64" fmla="*/ 745 w 28"/>
                  <a:gd name="T65" fmla="*/ 525 h 29"/>
                  <a:gd name="T66" fmla="*/ 684 w 28"/>
                  <a:gd name="T67" fmla="*/ 589 h 29"/>
                  <a:gd name="T68" fmla="*/ 589 w 28"/>
                  <a:gd name="T69" fmla="*/ 614 h 29"/>
                  <a:gd name="T70" fmla="*/ 500 w 28"/>
                  <a:gd name="T71" fmla="*/ 666 h 29"/>
                  <a:gd name="T72" fmla="*/ 368 w 28"/>
                  <a:gd name="T73" fmla="*/ 666 h 29"/>
                  <a:gd name="T74" fmla="*/ 316 w 28"/>
                  <a:gd name="T75" fmla="*/ 642 h 29"/>
                  <a:gd name="T76" fmla="*/ 222 w 28"/>
                  <a:gd name="T77" fmla="*/ 614 h 29"/>
                  <a:gd name="T78" fmla="*/ 118 w 28"/>
                  <a:gd name="T79" fmla="*/ 569 h 29"/>
                  <a:gd name="T80" fmla="*/ 66 w 28"/>
                  <a:gd name="T81" fmla="*/ 497 h 29"/>
                  <a:gd name="T82" fmla="*/ 28 w 28"/>
                  <a:gd name="T83" fmla="*/ 452 h 29"/>
                  <a:gd name="T84" fmla="*/ 0 w 28"/>
                  <a:gd name="T85" fmla="*/ 375 h 29"/>
                  <a:gd name="T86" fmla="*/ 222 w 28"/>
                  <a:gd name="T87" fmla="*/ 331 h 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"/>
                  <a:gd name="T133" fmla="*/ 0 h 29"/>
                  <a:gd name="T134" fmla="*/ 28 w 28"/>
                  <a:gd name="T135" fmla="*/ 29 h 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" h="29">
                    <a:moveTo>
                      <a:pt x="7" y="14"/>
                    </a:moveTo>
                    <a:lnTo>
                      <a:pt x="7" y="15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8" y="19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2" y="21"/>
                    </a:lnTo>
                    <a:lnTo>
                      <a:pt x="14" y="21"/>
                    </a:lnTo>
                    <a:lnTo>
                      <a:pt x="15" y="21"/>
                    </a:lnTo>
                    <a:lnTo>
                      <a:pt x="16" y="21"/>
                    </a:lnTo>
                    <a:lnTo>
                      <a:pt x="17" y="20"/>
                    </a:lnTo>
                    <a:lnTo>
                      <a:pt x="18" y="20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19" y="10"/>
                    </a:lnTo>
                    <a:lnTo>
                      <a:pt x="18" y="9"/>
                    </a:lnTo>
                    <a:lnTo>
                      <a:pt x="17" y="8"/>
                    </a:lnTo>
                    <a:lnTo>
                      <a:pt x="16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3" y="5"/>
                    </a:lnTo>
                    <a:lnTo>
                      <a:pt x="4" y="4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2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3" y="0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2" y="3"/>
                    </a:lnTo>
                    <a:lnTo>
                      <a:pt x="24" y="5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9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6" y="18"/>
                    </a:lnTo>
                    <a:lnTo>
                      <a:pt x="26" y="20"/>
                    </a:lnTo>
                    <a:lnTo>
                      <a:pt x="25" y="21"/>
                    </a:lnTo>
                    <a:lnTo>
                      <a:pt x="24" y="22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0" y="26"/>
                    </a:lnTo>
                    <a:lnTo>
                      <a:pt x="19" y="26"/>
                    </a:lnTo>
                    <a:lnTo>
                      <a:pt x="17" y="27"/>
                    </a:lnTo>
                    <a:lnTo>
                      <a:pt x="16" y="28"/>
                    </a:lnTo>
                    <a:lnTo>
                      <a:pt x="15" y="28"/>
                    </a:lnTo>
                    <a:lnTo>
                      <a:pt x="12" y="28"/>
                    </a:lnTo>
                    <a:lnTo>
                      <a:pt x="11" y="28"/>
                    </a:lnTo>
                    <a:lnTo>
                      <a:pt x="10" y="27"/>
                    </a:lnTo>
                    <a:lnTo>
                      <a:pt x="8" y="27"/>
                    </a:lnTo>
                    <a:lnTo>
                      <a:pt x="7" y="26"/>
                    </a:lnTo>
                    <a:lnTo>
                      <a:pt x="5" y="25"/>
                    </a:lnTo>
                    <a:lnTo>
                      <a:pt x="4" y="24"/>
                    </a:lnTo>
                    <a:lnTo>
                      <a:pt x="3" y="23"/>
                    </a:lnTo>
                    <a:lnTo>
                      <a:pt x="2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0" y="17"/>
                    </a:lnTo>
                    <a:lnTo>
                      <a:pt x="0" y="16"/>
                    </a:lnTo>
                    <a:lnTo>
                      <a:pt x="0" y="14"/>
                    </a:lnTo>
                    <a:lnTo>
                      <a:pt x="7" y="14"/>
                    </a:lnTo>
                  </a:path>
                </a:pathLst>
              </a:custGeom>
              <a:solidFill>
                <a:srgbClr val="DDDDD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3" name="Freeform 1247"/>
              <p:cNvSpPr>
                <a:spLocks/>
              </p:cNvSpPr>
              <p:nvPr/>
            </p:nvSpPr>
            <p:spPr bwMode="auto">
              <a:xfrm>
                <a:off x="2534" y="3427"/>
                <a:ext cx="3" cy="4"/>
              </a:xfrm>
              <a:custGeom>
                <a:avLst/>
                <a:gdLst>
                  <a:gd name="T0" fmla="*/ 0 w 1"/>
                  <a:gd name="T1" fmla="*/ 16 h 2"/>
                  <a:gd name="T2" fmla="*/ 0 w 1"/>
                  <a:gd name="T3" fmla="*/ 0 h 2"/>
                  <a:gd name="T4" fmla="*/ 0 w 1"/>
                  <a:gd name="T5" fmla="*/ 16 h 2"/>
                  <a:gd name="T6" fmla="*/ 0 60000 65536"/>
                  <a:gd name="T7" fmla="*/ 0 60000 65536"/>
                  <a:gd name="T8" fmla="*/ 0 60000 65536"/>
                  <a:gd name="T9" fmla="*/ 0 w 1"/>
                  <a:gd name="T10" fmla="*/ 0 h 2"/>
                  <a:gd name="T11" fmla="*/ 1 w 1"/>
                  <a:gd name="T12" fmla="*/ 2 h 2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1" h="2">
                    <a:moveTo>
                      <a:pt x="0" y="1"/>
                    </a:moveTo>
                    <a:lnTo>
                      <a:pt x="0" y="0"/>
                    </a:lnTo>
                    <a:lnTo>
                      <a:pt x="0" y="1"/>
                    </a:lnTo>
                  </a:path>
                </a:pathLst>
              </a:custGeom>
              <a:solidFill>
                <a:srgbClr val="DDDDD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4" name="Freeform 1248"/>
              <p:cNvSpPr>
                <a:spLocks/>
              </p:cNvSpPr>
              <p:nvPr/>
            </p:nvSpPr>
            <p:spPr bwMode="auto">
              <a:xfrm>
                <a:off x="2512" y="3398"/>
                <a:ext cx="69" cy="62"/>
              </a:xfrm>
              <a:custGeom>
                <a:avLst/>
                <a:gdLst>
                  <a:gd name="T0" fmla="*/ 226 w 29"/>
                  <a:gd name="T1" fmla="*/ 359 h 28"/>
                  <a:gd name="T2" fmla="*/ 255 w 29"/>
                  <a:gd name="T3" fmla="*/ 436 h 28"/>
                  <a:gd name="T4" fmla="*/ 324 w 29"/>
                  <a:gd name="T5" fmla="*/ 476 h 28"/>
                  <a:gd name="T6" fmla="*/ 390 w 29"/>
                  <a:gd name="T7" fmla="*/ 476 h 28"/>
                  <a:gd name="T8" fmla="*/ 447 w 29"/>
                  <a:gd name="T9" fmla="*/ 476 h 28"/>
                  <a:gd name="T10" fmla="*/ 538 w 29"/>
                  <a:gd name="T11" fmla="*/ 476 h 28"/>
                  <a:gd name="T12" fmla="*/ 607 w 29"/>
                  <a:gd name="T13" fmla="*/ 436 h 28"/>
                  <a:gd name="T14" fmla="*/ 673 w 29"/>
                  <a:gd name="T15" fmla="*/ 383 h 28"/>
                  <a:gd name="T16" fmla="*/ 673 w 29"/>
                  <a:gd name="T17" fmla="*/ 339 h 28"/>
                  <a:gd name="T18" fmla="*/ 673 w 29"/>
                  <a:gd name="T19" fmla="*/ 259 h 28"/>
                  <a:gd name="T20" fmla="*/ 645 w 29"/>
                  <a:gd name="T21" fmla="*/ 215 h 28"/>
                  <a:gd name="T22" fmla="*/ 538 w 29"/>
                  <a:gd name="T23" fmla="*/ 173 h 28"/>
                  <a:gd name="T24" fmla="*/ 488 w 29"/>
                  <a:gd name="T25" fmla="*/ 173 h 28"/>
                  <a:gd name="T26" fmla="*/ 390 w 29"/>
                  <a:gd name="T27" fmla="*/ 173 h 28"/>
                  <a:gd name="T28" fmla="*/ 324 w 29"/>
                  <a:gd name="T29" fmla="*/ 173 h 28"/>
                  <a:gd name="T30" fmla="*/ 255 w 29"/>
                  <a:gd name="T31" fmla="*/ 215 h 28"/>
                  <a:gd name="T32" fmla="*/ 226 w 29"/>
                  <a:gd name="T33" fmla="*/ 259 h 28"/>
                  <a:gd name="T34" fmla="*/ 226 w 29"/>
                  <a:gd name="T35" fmla="*/ 314 h 28"/>
                  <a:gd name="T36" fmla="*/ 0 w 29"/>
                  <a:gd name="T37" fmla="*/ 295 h 28"/>
                  <a:gd name="T38" fmla="*/ 29 w 29"/>
                  <a:gd name="T39" fmla="*/ 197 h 28"/>
                  <a:gd name="T40" fmla="*/ 69 w 29"/>
                  <a:gd name="T41" fmla="*/ 142 h 28"/>
                  <a:gd name="T42" fmla="*/ 164 w 29"/>
                  <a:gd name="T43" fmla="*/ 78 h 28"/>
                  <a:gd name="T44" fmla="*/ 226 w 29"/>
                  <a:gd name="T45" fmla="*/ 44 h 28"/>
                  <a:gd name="T46" fmla="*/ 324 w 29"/>
                  <a:gd name="T47" fmla="*/ 0 h 28"/>
                  <a:gd name="T48" fmla="*/ 419 w 29"/>
                  <a:gd name="T49" fmla="*/ 0 h 28"/>
                  <a:gd name="T50" fmla="*/ 509 w 29"/>
                  <a:gd name="T51" fmla="*/ 0 h 28"/>
                  <a:gd name="T52" fmla="*/ 645 w 29"/>
                  <a:gd name="T53" fmla="*/ 20 h 28"/>
                  <a:gd name="T54" fmla="*/ 702 w 29"/>
                  <a:gd name="T55" fmla="*/ 78 h 28"/>
                  <a:gd name="T56" fmla="*/ 792 w 29"/>
                  <a:gd name="T57" fmla="*/ 117 h 28"/>
                  <a:gd name="T58" fmla="*/ 838 w 29"/>
                  <a:gd name="T59" fmla="*/ 197 h 28"/>
                  <a:gd name="T60" fmla="*/ 861 w 29"/>
                  <a:gd name="T61" fmla="*/ 259 h 28"/>
                  <a:gd name="T62" fmla="*/ 861 w 29"/>
                  <a:gd name="T63" fmla="*/ 359 h 28"/>
                  <a:gd name="T64" fmla="*/ 861 w 29"/>
                  <a:gd name="T65" fmla="*/ 412 h 28"/>
                  <a:gd name="T66" fmla="*/ 792 w 29"/>
                  <a:gd name="T67" fmla="*/ 534 h 28"/>
                  <a:gd name="T68" fmla="*/ 702 w 29"/>
                  <a:gd name="T69" fmla="*/ 574 h 28"/>
                  <a:gd name="T70" fmla="*/ 645 w 29"/>
                  <a:gd name="T71" fmla="*/ 627 h 28"/>
                  <a:gd name="T72" fmla="*/ 509 w 29"/>
                  <a:gd name="T73" fmla="*/ 653 h 28"/>
                  <a:gd name="T74" fmla="*/ 419 w 29"/>
                  <a:gd name="T75" fmla="*/ 653 h 28"/>
                  <a:gd name="T76" fmla="*/ 324 w 29"/>
                  <a:gd name="T77" fmla="*/ 653 h 28"/>
                  <a:gd name="T78" fmla="*/ 226 w 29"/>
                  <a:gd name="T79" fmla="*/ 598 h 28"/>
                  <a:gd name="T80" fmla="*/ 136 w 29"/>
                  <a:gd name="T81" fmla="*/ 574 h 28"/>
                  <a:gd name="T82" fmla="*/ 69 w 29"/>
                  <a:gd name="T83" fmla="*/ 476 h 28"/>
                  <a:gd name="T84" fmla="*/ 29 w 29"/>
                  <a:gd name="T85" fmla="*/ 383 h 28"/>
                  <a:gd name="T86" fmla="*/ 0 w 29"/>
                  <a:gd name="T87" fmla="*/ 314 h 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"/>
                  <a:gd name="T133" fmla="*/ 0 h 28"/>
                  <a:gd name="T134" fmla="*/ 29 w 29"/>
                  <a:gd name="T135" fmla="*/ 28 h 2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" h="28">
                    <a:moveTo>
                      <a:pt x="7" y="13"/>
                    </a:moveTo>
                    <a:lnTo>
                      <a:pt x="7" y="15"/>
                    </a:lnTo>
                    <a:lnTo>
                      <a:pt x="7" y="16"/>
                    </a:lnTo>
                    <a:lnTo>
                      <a:pt x="8" y="18"/>
                    </a:lnTo>
                    <a:lnTo>
                      <a:pt x="9" y="19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7" y="20"/>
                    </a:lnTo>
                    <a:lnTo>
                      <a:pt x="18" y="19"/>
                    </a:lnTo>
                    <a:lnTo>
                      <a:pt x="19" y="18"/>
                    </a:lnTo>
                    <a:lnTo>
                      <a:pt x="20" y="17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1" y="14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0" y="10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0" y="0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7" y="10"/>
                    </a:lnTo>
                    <a:lnTo>
                      <a:pt x="27" y="11"/>
                    </a:lnTo>
                    <a:lnTo>
                      <a:pt x="28" y="12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7" y="17"/>
                    </a:lnTo>
                    <a:lnTo>
                      <a:pt x="26" y="20"/>
                    </a:lnTo>
                    <a:lnTo>
                      <a:pt x="25" y="22"/>
                    </a:lnTo>
                    <a:lnTo>
                      <a:pt x="24" y="23"/>
                    </a:lnTo>
                    <a:lnTo>
                      <a:pt x="22" y="24"/>
                    </a:lnTo>
                    <a:lnTo>
                      <a:pt x="21" y="25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8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7" y="13"/>
                    </a:lnTo>
                  </a:path>
                </a:pathLst>
              </a:custGeom>
              <a:solidFill>
                <a:srgbClr val="DDDDD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5" name="Freeform 1249"/>
              <p:cNvSpPr>
                <a:spLocks/>
              </p:cNvSpPr>
              <p:nvPr/>
            </p:nvSpPr>
            <p:spPr bwMode="auto">
              <a:xfrm>
                <a:off x="2744" y="3396"/>
                <a:ext cx="69" cy="62"/>
              </a:xfrm>
              <a:custGeom>
                <a:avLst/>
                <a:gdLst>
                  <a:gd name="T0" fmla="*/ 226 w 29"/>
                  <a:gd name="T1" fmla="*/ 359 h 28"/>
                  <a:gd name="T2" fmla="*/ 226 w 29"/>
                  <a:gd name="T3" fmla="*/ 412 h 28"/>
                  <a:gd name="T4" fmla="*/ 283 w 29"/>
                  <a:gd name="T5" fmla="*/ 456 h 28"/>
                  <a:gd name="T6" fmla="*/ 352 w 29"/>
                  <a:gd name="T7" fmla="*/ 476 h 28"/>
                  <a:gd name="T8" fmla="*/ 419 w 29"/>
                  <a:gd name="T9" fmla="*/ 476 h 28"/>
                  <a:gd name="T10" fmla="*/ 509 w 29"/>
                  <a:gd name="T11" fmla="*/ 476 h 28"/>
                  <a:gd name="T12" fmla="*/ 607 w 29"/>
                  <a:gd name="T13" fmla="*/ 456 h 28"/>
                  <a:gd name="T14" fmla="*/ 673 w 29"/>
                  <a:gd name="T15" fmla="*/ 412 h 28"/>
                  <a:gd name="T16" fmla="*/ 673 w 29"/>
                  <a:gd name="T17" fmla="*/ 359 h 28"/>
                  <a:gd name="T18" fmla="*/ 673 w 29"/>
                  <a:gd name="T19" fmla="*/ 295 h 28"/>
                  <a:gd name="T20" fmla="*/ 673 w 29"/>
                  <a:gd name="T21" fmla="*/ 241 h 28"/>
                  <a:gd name="T22" fmla="*/ 607 w 29"/>
                  <a:gd name="T23" fmla="*/ 197 h 28"/>
                  <a:gd name="T24" fmla="*/ 509 w 29"/>
                  <a:gd name="T25" fmla="*/ 173 h 28"/>
                  <a:gd name="T26" fmla="*/ 419 w 29"/>
                  <a:gd name="T27" fmla="*/ 173 h 28"/>
                  <a:gd name="T28" fmla="*/ 324 w 29"/>
                  <a:gd name="T29" fmla="*/ 173 h 28"/>
                  <a:gd name="T30" fmla="*/ 255 w 29"/>
                  <a:gd name="T31" fmla="*/ 215 h 28"/>
                  <a:gd name="T32" fmla="*/ 226 w 29"/>
                  <a:gd name="T33" fmla="*/ 259 h 28"/>
                  <a:gd name="T34" fmla="*/ 226 w 29"/>
                  <a:gd name="T35" fmla="*/ 314 h 28"/>
                  <a:gd name="T36" fmla="*/ 0 w 29"/>
                  <a:gd name="T37" fmla="*/ 295 h 28"/>
                  <a:gd name="T38" fmla="*/ 29 w 29"/>
                  <a:gd name="T39" fmla="*/ 215 h 28"/>
                  <a:gd name="T40" fmla="*/ 69 w 29"/>
                  <a:gd name="T41" fmla="*/ 142 h 28"/>
                  <a:gd name="T42" fmla="*/ 164 w 29"/>
                  <a:gd name="T43" fmla="*/ 78 h 28"/>
                  <a:gd name="T44" fmla="*/ 226 w 29"/>
                  <a:gd name="T45" fmla="*/ 44 h 28"/>
                  <a:gd name="T46" fmla="*/ 352 w 29"/>
                  <a:gd name="T47" fmla="*/ 0 h 28"/>
                  <a:gd name="T48" fmla="*/ 447 w 29"/>
                  <a:gd name="T49" fmla="*/ 0 h 28"/>
                  <a:gd name="T50" fmla="*/ 607 w 29"/>
                  <a:gd name="T51" fmla="*/ 20 h 28"/>
                  <a:gd name="T52" fmla="*/ 673 w 29"/>
                  <a:gd name="T53" fmla="*/ 44 h 28"/>
                  <a:gd name="T54" fmla="*/ 771 w 29"/>
                  <a:gd name="T55" fmla="*/ 97 h 28"/>
                  <a:gd name="T56" fmla="*/ 838 w 29"/>
                  <a:gd name="T57" fmla="*/ 173 h 28"/>
                  <a:gd name="T58" fmla="*/ 861 w 29"/>
                  <a:gd name="T59" fmla="*/ 241 h 28"/>
                  <a:gd name="T60" fmla="*/ 899 w 29"/>
                  <a:gd name="T61" fmla="*/ 314 h 28"/>
                  <a:gd name="T62" fmla="*/ 899 w 29"/>
                  <a:gd name="T63" fmla="*/ 383 h 28"/>
                  <a:gd name="T64" fmla="*/ 838 w 29"/>
                  <a:gd name="T65" fmla="*/ 456 h 28"/>
                  <a:gd name="T66" fmla="*/ 792 w 29"/>
                  <a:gd name="T67" fmla="*/ 534 h 28"/>
                  <a:gd name="T68" fmla="*/ 702 w 29"/>
                  <a:gd name="T69" fmla="*/ 598 h 28"/>
                  <a:gd name="T70" fmla="*/ 645 w 29"/>
                  <a:gd name="T71" fmla="*/ 627 h 28"/>
                  <a:gd name="T72" fmla="*/ 509 w 29"/>
                  <a:gd name="T73" fmla="*/ 653 h 28"/>
                  <a:gd name="T74" fmla="*/ 419 w 29"/>
                  <a:gd name="T75" fmla="*/ 653 h 28"/>
                  <a:gd name="T76" fmla="*/ 324 w 29"/>
                  <a:gd name="T77" fmla="*/ 653 h 28"/>
                  <a:gd name="T78" fmla="*/ 226 w 29"/>
                  <a:gd name="T79" fmla="*/ 598 h 28"/>
                  <a:gd name="T80" fmla="*/ 164 w 29"/>
                  <a:gd name="T81" fmla="*/ 574 h 28"/>
                  <a:gd name="T82" fmla="*/ 69 w 29"/>
                  <a:gd name="T83" fmla="*/ 476 h 28"/>
                  <a:gd name="T84" fmla="*/ 29 w 29"/>
                  <a:gd name="T85" fmla="*/ 383 h 28"/>
                  <a:gd name="T86" fmla="*/ 0 w 29"/>
                  <a:gd name="T87" fmla="*/ 314 h 2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9"/>
                  <a:gd name="T133" fmla="*/ 0 h 28"/>
                  <a:gd name="T134" fmla="*/ 29 w 29"/>
                  <a:gd name="T135" fmla="*/ 28 h 2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9" h="28">
                    <a:moveTo>
                      <a:pt x="7" y="13"/>
                    </a:moveTo>
                    <a:lnTo>
                      <a:pt x="7" y="15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8" y="17"/>
                    </a:lnTo>
                    <a:lnTo>
                      <a:pt x="9" y="19"/>
                    </a:lnTo>
                    <a:lnTo>
                      <a:pt x="10" y="20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3" y="20"/>
                    </a:lnTo>
                    <a:lnTo>
                      <a:pt x="14" y="20"/>
                    </a:lnTo>
                    <a:lnTo>
                      <a:pt x="16" y="20"/>
                    </a:lnTo>
                    <a:lnTo>
                      <a:pt x="18" y="20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1" y="17"/>
                    </a:lnTo>
                    <a:lnTo>
                      <a:pt x="21" y="16"/>
                    </a:lnTo>
                    <a:lnTo>
                      <a:pt x="21" y="15"/>
                    </a:lnTo>
                    <a:lnTo>
                      <a:pt x="21" y="13"/>
                    </a:lnTo>
                    <a:lnTo>
                      <a:pt x="21" y="12"/>
                    </a:lnTo>
                    <a:lnTo>
                      <a:pt x="21" y="11"/>
                    </a:lnTo>
                    <a:lnTo>
                      <a:pt x="21" y="10"/>
                    </a:lnTo>
                    <a:lnTo>
                      <a:pt x="20" y="9"/>
                    </a:lnTo>
                    <a:lnTo>
                      <a:pt x="19" y="8"/>
                    </a:lnTo>
                    <a:lnTo>
                      <a:pt x="18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2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8" y="9"/>
                    </a:lnTo>
                    <a:lnTo>
                      <a:pt x="8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2"/>
                    </a:lnTo>
                    <a:lnTo>
                      <a:pt x="1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5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9" y="1"/>
                    </a:lnTo>
                    <a:lnTo>
                      <a:pt x="11" y="0"/>
                    </a:lnTo>
                    <a:lnTo>
                      <a:pt x="12" y="0"/>
                    </a:lnTo>
                    <a:lnTo>
                      <a:pt x="14" y="0"/>
                    </a:lnTo>
                    <a:lnTo>
                      <a:pt x="16" y="0"/>
                    </a:lnTo>
                    <a:lnTo>
                      <a:pt x="19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3" y="3"/>
                    </a:lnTo>
                    <a:lnTo>
                      <a:pt x="24" y="4"/>
                    </a:lnTo>
                    <a:lnTo>
                      <a:pt x="25" y="5"/>
                    </a:lnTo>
                    <a:lnTo>
                      <a:pt x="26" y="7"/>
                    </a:lnTo>
                    <a:lnTo>
                      <a:pt x="26" y="8"/>
                    </a:lnTo>
                    <a:lnTo>
                      <a:pt x="27" y="10"/>
                    </a:lnTo>
                    <a:lnTo>
                      <a:pt x="28" y="11"/>
                    </a:lnTo>
                    <a:lnTo>
                      <a:pt x="28" y="13"/>
                    </a:lnTo>
                    <a:lnTo>
                      <a:pt x="28" y="15"/>
                    </a:lnTo>
                    <a:lnTo>
                      <a:pt x="28" y="16"/>
                    </a:lnTo>
                    <a:lnTo>
                      <a:pt x="27" y="17"/>
                    </a:lnTo>
                    <a:lnTo>
                      <a:pt x="26" y="19"/>
                    </a:lnTo>
                    <a:lnTo>
                      <a:pt x="26" y="20"/>
                    </a:lnTo>
                    <a:lnTo>
                      <a:pt x="25" y="22"/>
                    </a:lnTo>
                    <a:lnTo>
                      <a:pt x="24" y="23"/>
                    </a:lnTo>
                    <a:lnTo>
                      <a:pt x="22" y="25"/>
                    </a:lnTo>
                    <a:lnTo>
                      <a:pt x="21" y="25"/>
                    </a:lnTo>
                    <a:lnTo>
                      <a:pt x="20" y="26"/>
                    </a:lnTo>
                    <a:lnTo>
                      <a:pt x="18" y="26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2" y="27"/>
                    </a:lnTo>
                    <a:lnTo>
                      <a:pt x="10" y="27"/>
                    </a:lnTo>
                    <a:lnTo>
                      <a:pt x="9" y="26"/>
                    </a:lnTo>
                    <a:lnTo>
                      <a:pt x="7" y="25"/>
                    </a:lnTo>
                    <a:lnTo>
                      <a:pt x="6" y="25"/>
                    </a:lnTo>
                    <a:lnTo>
                      <a:pt x="5" y="24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1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7" y="13"/>
                    </a:lnTo>
                  </a:path>
                </a:pathLst>
              </a:custGeom>
              <a:solidFill>
                <a:srgbClr val="DDDDD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6" name="Freeform 1250"/>
              <p:cNvSpPr>
                <a:spLocks/>
              </p:cNvSpPr>
              <p:nvPr/>
            </p:nvSpPr>
            <p:spPr bwMode="auto">
              <a:xfrm>
                <a:off x="2584" y="3405"/>
                <a:ext cx="7" cy="15"/>
              </a:xfrm>
              <a:custGeom>
                <a:avLst/>
                <a:gdLst>
                  <a:gd name="T0" fmla="*/ 28 w 3"/>
                  <a:gd name="T1" fmla="*/ 129 h 7"/>
                  <a:gd name="T2" fmla="*/ 65 w 3"/>
                  <a:gd name="T3" fmla="*/ 129 h 7"/>
                  <a:gd name="T4" fmla="*/ 65 w 3"/>
                  <a:gd name="T5" fmla="*/ 0 h 7"/>
                  <a:gd name="T6" fmla="*/ 0 w 3"/>
                  <a:gd name="T7" fmla="*/ 0 h 7"/>
                  <a:gd name="T8" fmla="*/ 0 w 3"/>
                  <a:gd name="T9" fmla="*/ 19 h 7"/>
                  <a:gd name="T10" fmla="*/ 28 w 3"/>
                  <a:gd name="T11" fmla="*/ 41 h 7"/>
                  <a:gd name="T12" fmla="*/ 28 w 3"/>
                  <a:gd name="T13" fmla="*/ 88 h 7"/>
                  <a:gd name="T14" fmla="*/ 28 w 3"/>
                  <a:gd name="T15" fmla="*/ 109 h 7"/>
                  <a:gd name="T16" fmla="*/ 28 w 3"/>
                  <a:gd name="T17" fmla="*/ 129 h 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"/>
                  <a:gd name="T28" fmla="*/ 0 h 7"/>
                  <a:gd name="T29" fmla="*/ 3 w 3"/>
                  <a:gd name="T30" fmla="*/ 7 h 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" h="7">
                    <a:moveTo>
                      <a:pt x="1" y="6"/>
                    </a:moveTo>
                    <a:lnTo>
                      <a:pt x="2" y="6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1"/>
                    </a:lnTo>
                    <a:lnTo>
                      <a:pt x="1" y="2"/>
                    </a:lnTo>
                    <a:lnTo>
                      <a:pt x="1" y="4"/>
                    </a:lnTo>
                    <a:lnTo>
                      <a:pt x="1" y="5"/>
                    </a:lnTo>
                    <a:lnTo>
                      <a:pt x="1" y="6"/>
                    </a:lnTo>
                  </a:path>
                </a:pathLst>
              </a:custGeom>
              <a:solidFill>
                <a:srgbClr val="DDDDD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7" name="Freeform 1251"/>
              <p:cNvSpPr>
                <a:spLocks/>
              </p:cNvSpPr>
              <p:nvPr/>
            </p:nvSpPr>
            <p:spPr bwMode="auto">
              <a:xfrm>
                <a:off x="2537" y="3379"/>
                <a:ext cx="59" cy="55"/>
              </a:xfrm>
              <a:custGeom>
                <a:avLst/>
                <a:gdLst>
                  <a:gd name="T0" fmla="*/ 0 w 40"/>
                  <a:gd name="T1" fmla="*/ 0 h 43"/>
                  <a:gd name="T2" fmla="*/ 77 w 40"/>
                  <a:gd name="T3" fmla="*/ 13 h 43"/>
                  <a:gd name="T4" fmla="*/ 96 w 40"/>
                  <a:gd name="T5" fmla="*/ 24 h 43"/>
                  <a:gd name="T6" fmla="*/ 119 w 40"/>
                  <a:gd name="T7" fmla="*/ 36 h 43"/>
                  <a:gd name="T8" fmla="*/ 137 w 40"/>
                  <a:gd name="T9" fmla="*/ 46 h 43"/>
                  <a:gd name="T10" fmla="*/ 147 w 40"/>
                  <a:gd name="T11" fmla="*/ 58 h 43"/>
                  <a:gd name="T12" fmla="*/ 170 w 40"/>
                  <a:gd name="T13" fmla="*/ 67 h 43"/>
                  <a:gd name="T14" fmla="*/ 180 w 40"/>
                  <a:gd name="T15" fmla="*/ 83 h 43"/>
                  <a:gd name="T16" fmla="*/ 180 w 40"/>
                  <a:gd name="T17" fmla="*/ 98 h 43"/>
                  <a:gd name="T18" fmla="*/ 180 w 40"/>
                  <a:gd name="T19" fmla="*/ 110 h 43"/>
                  <a:gd name="T20" fmla="*/ 189 w 40"/>
                  <a:gd name="T21" fmla="*/ 115 h 43"/>
                  <a:gd name="T22" fmla="*/ 156 w 40"/>
                  <a:gd name="T23" fmla="*/ 115 h 43"/>
                  <a:gd name="T24" fmla="*/ 156 w 40"/>
                  <a:gd name="T25" fmla="*/ 110 h 43"/>
                  <a:gd name="T26" fmla="*/ 147 w 40"/>
                  <a:gd name="T27" fmla="*/ 95 h 43"/>
                  <a:gd name="T28" fmla="*/ 147 w 40"/>
                  <a:gd name="T29" fmla="*/ 83 h 43"/>
                  <a:gd name="T30" fmla="*/ 137 w 40"/>
                  <a:gd name="T31" fmla="*/ 74 h 43"/>
                  <a:gd name="T32" fmla="*/ 128 w 40"/>
                  <a:gd name="T33" fmla="*/ 60 h 43"/>
                  <a:gd name="T34" fmla="*/ 119 w 40"/>
                  <a:gd name="T35" fmla="*/ 51 h 43"/>
                  <a:gd name="T36" fmla="*/ 96 w 40"/>
                  <a:gd name="T37" fmla="*/ 46 h 43"/>
                  <a:gd name="T38" fmla="*/ 87 w 40"/>
                  <a:gd name="T39" fmla="*/ 36 h 43"/>
                  <a:gd name="T40" fmla="*/ 68 w 40"/>
                  <a:gd name="T41" fmla="*/ 29 h 43"/>
                  <a:gd name="T42" fmla="*/ 68 w 40"/>
                  <a:gd name="T43" fmla="*/ 8 h 43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w 40"/>
                  <a:gd name="T67" fmla="*/ 0 h 43"/>
                  <a:gd name="T68" fmla="*/ 40 w 40"/>
                  <a:gd name="T69" fmla="*/ 43 h 43"/>
                </a:gdLst>
                <a:ahLst/>
                <a:cxnLst>
                  <a:cxn ang="T44">
                    <a:pos x="T0" y="T1"/>
                  </a:cxn>
                  <a:cxn ang="T45">
                    <a:pos x="T2" y="T3"/>
                  </a:cxn>
                  <a:cxn ang="T46">
                    <a:pos x="T4" y="T5"/>
                  </a:cxn>
                  <a:cxn ang="T47">
                    <a:pos x="T6" y="T7"/>
                  </a:cxn>
                  <a:cxn ang="T48">
                    <a:pos x="T8" y="T9"/>
                  </a:cxn>
                  <a:cxn ang="T49">
                    <a:pos x="T10" y="T11"/>
                  </a:cxn>
                  <a:cxn ang="T50">
                    <a:pos x="T12" y="T13"/>
                  </a:cxn>
                  <a:cxn ang="T51">
                    <a:pos x="T14" y="T15"/>
                  </a:cxn>
                  <a:cxn ang="T52">
                    <a:pos x="T16" y="T17"/>
                  </a:cxn>
                  <a:cxn ang="T53">
                    <a:pos x="T18" y="T19"/>
                  </a:cxn>
                  <a:cxn ang="T54">
                    <a:pos x="T20" y="T21"/>
                  </a:cxn>
                  <a:cxn ang="T55">
                    <a:pos x="T22" y="T23"/>
                  </a:cxn>
                  <a:cxn ang="T56">
                    <a:pos x="T24" y="T25"/>
                  </a:cxn>
                  <a:cxn ang="T57">
                    <a:pos x="T26" y="T27"/>
                  </a:cxn>
                  <a:cxn ang="T58">
                    <a:pos x="T28" y="T29"/>
                  </a:cxn>
                  <a:cxn ang="T59">
                    <a:pos x="T30" y="T31"/>
                  </a:cxn>
                  <a:cxn ang="T60">
                    <a:pos x="T32" y="T33"/>
                  </a:cxn>
                  <a:cxn ang="T61">
                    <a:pos x="T34" y="T35"/>
                  </a:cxn>
                  <a:cxn ang="T62">
                    <a:pos x="T36" y="T37"/>
                  </a:cxn>
                  <a:cxn ang="T63">
                    <a:pos x="T38" y="T39"/>
                  </a:cxn>
                  <a:cxn ang="T64">
                    <a:pos x="T40" y="T41"/>
                  </a:cxn>
                  <a:cxn ang="T65">
                    <a:pos x="T42" y="T43"/>
                  </a:cxn>
                </a:cxnLst>
                <a:rect l="T66" t="T67" r="T68" b="T69"/>
                <a:pathLst>
                  <a:path w="40" h="43">
                    <a:moveTo>
                      <a:pt x="0" y="0"/>
                    </a:moveTo>
                    <a:lnTo>
                      <a:pt x="16" y="5"/>
                    </a:lnTo>
                    <a:lnTo>
                      <a:pt x="20" y="9"/>
                    </a:lnTo>
                    <a:lnTo>
                      <a:pt x="25" y="13"/>
                    </a:lnTo>
                    <a:lnTo>
                      <a:pt x="29" y="17"/>
                    </a:lnTo>
                    <a:lnTo>
                      <a:pt x="31" y="21"/>
                    </a:lnTo>
                    <a:lnTo>
                      <a:pt x="36" y="25"/>
                    </a:lnTo>
                    <a:lnTo>
                      <a:pt x="38" y="31"/>
                    </a:lnTo>
                    <a:lnTo>
                      <a:pt x="38" y="37"/>
                    </a:lnTo>
                    <a:lnTo>
                      <a:pt x="38" y="41"/>
                    </a:lnTo>
                    <a:lnTo>
                      <a:pt x="40" y="43"/>
                    </a:lnTo>
                    <a:lnTo>
                      <a:pt x="33" y="43"/>
                    </a:lnTo>
                    <a:lnTo>
                      <a:pt x="33" y="41"/>
                    </a:lnTo>
                    <a:lnTo>
                      <a:pt x="31" y="35"/>
                    </a:lnTo>
                    <a:lnTo>
                      <a:pt x="31" y="31"/>
                    </a:lnTo>
                    <a:lnTo>
                      <a:pt x="29" y="27"/>
                    </a:lnTo>
                    <a:lnTo>
                      <a:pt x="27" y="23"/>
                    </a:lnTo>
                    <a:lnTo>
                      <a:pt x="25" y="19"/>
                    </a:lnTo>
                    <a:lnTo>
                      <a:pt x="20" y="17"/>
                    </a:lnTo>
                    <a:lnTo>
                      <a:pt x="18" y="13"/>
                    </a:lnTo>
                    <a:lnTo>
                      <a:pt x="14" y="11"/>
                    </a:lnTo>
                    <a:lnTo>
                      <a:pt x="14" y="3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2121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8" name="Freeform 1252"/>
              <p:cNvSpPr>
                <a:spLocks/>
              </p:cNvSpPr>
              <p:nvPr/>
            </p:nvSpPr>
            <p:spPr bwMode="auto">
              <a:xfrm>
                <a:off x="2603" y="3401"/>
                <a:ext cx="16" cy="37"/>
              </a:xfrm>
              <a:custGeom>
                <a:avLst/>
                <a:gdLst>
                  <a:gd name="T0" fmla="*/ 167 w 7"/>
                  <a:gd name="T1" fmla="*/ 359 h 17"/>
                  <a:gd name="T2" fmla="*/ 167 w 7"/>
                  <a:gd name="T3" fmla="*/ 0 h 17"/>
                  <a:gd name="T4" fmla="*/ 0 w 7"/>
                  <a:gd name="T5" fmla="*/ 0 h 17"/>
                  <a:gd name="T6" fmla="*/ 0 w 7"/>
                  <a:gd name="T7" fmla="*/ 359 h 17"/>
                  <a:gd name="T8" fmla="*/ 167 w 7"/>
                  <a:gd name="T9" fmla="*/ 3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7"/>
                  <a:gd name="T17" fmla="*/ 7 w 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7">
                    <a:moveTo>
                      <a:pt x="6" y="1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39" name="Freeform 1253"/>
              <p:cNvSpPr>
                <a:spLocks/>
              </p:cNvSpPr>
              <p:nvPr/>
            </p:nvSpPr>
            <p:spPr bwMode="auto">
              <a:xfrm>
                <a:off x="2653" y="3401"/>
                <a:ext cx="17" cy="37"/>
              </a:xfrm>
              <a:custGeom>
                <a:avLst/>
                <a:gdLst>
                  <a:gd name="T0" fmla="*/ 211 w 7"/>
                  <a:gd name="T1" fmla="*/ 359 h 17"/>
                  <a:gd name="T2" fmla="*/ 211 w 7"/>
                  <a:gd name="T3" fmla="*/ 0 h 17"/>
                  <a:gd name="T4" fmla="*/ 0 w 7"/>
                  <a:gd name="T5" fmla="*/ 0 h 17"/>
                  <a:gd name="T6" fmla="*/ 0 w 7"/>
                  <a:gd name="T7" fmla="*/ 359 h 17"/>
                  <a:gd name="T8" fmla="*/ 211 w 7"/>
                  <a:gd name="T9" fmla="*/ 3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7"/>
                  <a:gd name="T16" fmla="*/ 0 h 17"/>
                  <a:gd name="T17" fmla="*/ 7 w 7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7" h="17">
                    <a:moveTo>
                      <a:pt x="6" y="16"/>
                    </a:moveTo>
                    <a:lnTo>
                      <a:pt x="6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6" y="16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0" name="Freeform 1254"/>
              <p:cNvSpPr>
                <a:spLocks/>
              </p:cNvSpPr>
              <p:nvPr/>
            </p:nvSpPr>
            <p:spPr bwMode="auto">
              <a:xfrm>
                <a:off x="2619" y="3401"/>
                <a:ext cx="32" cy="37"/>
              </a:xfrm>
              <a:custGeom>
                <a:avLst/>
                <a:gdLst>
                  <a:gd name="T0" fmla="*/ 448 w 13"/>
                  <a:gd name="T1" fmla="*/ 359 h 17"/>
                  <a:gd name="T2" fmla="*/ 448 w 13"/>
                  <a:gd name="T3" fmla="*/ 0 h 17"/>
                  <a:gd name="T4" fmla="*/ 0 w 13"/>
                  <a:gd name="T5" fmla="*/ 0 h 17"/>
                  <a:gd name="T6" fmla="*/ 0 w 13"/>
                  <a:gd name="T7" fmla="*/ 359 h 17"/>
                  <a:gd name="T8" fmla="*/ 448 w 13"/>
                  <a:gd name="T9" fmla="*/ 359 h 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3"/>
                  <a:gd name="T16" fmla="*/ 0 h 17"/>
                  <a:gd name="T17" fmla="*/ 13 w 13"/>
                  <a:gd name="T18" fmla="*/ 17 h 17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3" h="17">
                    <a:moveTo>
                      <a:pt x="12" y="16"/>
                    </a:moveTo>
                    <a:lnTo>
                      <a:pt x="12" y="0"/>
                    </a:lnTo>
                    <a:lnTo>
                      <a:pt x="0" y="0"/>
                    </a:lnTo>
                    <a:lnTo>
                      <a:pt x="0" y="16"/>
                    </a:lnTo>
                    <a:lnTo>
                      <a:pt x="12" y="16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1" name="Freeform 1255"/>
              <p:cNvSpPr>
                <a:spLocks/>
              </p:cNvSpPr>
              <p:nvPr/>
            </p:nvSpPr>
            <p:spPr bwMode="auto">
              <a:xfrm>
                <a:off x="2674" y="3412"/>
                <a:ext cx="49" cy="28"/>
              </a:xfrm>
              <a:custGeom>
                <a:avLst/>
                <a:gdLst>
                  <a:gd name="T0" fmla="*/ 691 w 20"/>
                  <a:gd name="T1" fmla="*/ 261 h 13"/>
                  <a:gd name="T2" fmla="*/ 691 w 20"/>
                  <a:gd name="T3" fmla="*/ 0 h 13"/>
                  <a:gd name="T4" fmla="*/ 0 w 20"/>
                  <a:gd name="T5" fmla="*/ 0 h 13"/>
                  <a:gd name="T6" fmla="*/ 0 w 20"/>
                  <a:gd name="T7" fmla="*/ 261 h 13"/>
                  <a:gd name="T8" fmla="*/ 691 w 20"/>
                  <a:gd name="T9" fmla="*/ 261 h 1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13"/>
                  <a:gd name="T17" fmla="*/ 20 w 20"/>
                  <a:gd name="T18" fmla="*/ 13 h 13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13">
                    <a:moveTo>
                      <a:pt x="19" y="12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12"/>
                    </a:lnTo>
                    <a:lnTo>
                      <a:pt x="19" y="12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2" name="Freeform 1256"/>
              <p:cNvSpPr>
                <a:spLocks/>
              </p:cNvSpPr>
              <p:nvPr/>
            </p:nvSpPr>
            <p:spPr bwMode="auto">
              <a:xfrm>
                <a:off x="2674" y="3401"/>
                <a:ext cx="49" cy="8"/>
              </a:xfrm>
              <a:custGeom>
                <a:avLst/>
                <a:gdLst>
                  <a:gd name="T0" fmla="*/ 691 w 20"/>
                  <a:gd name="T1" fmla="*/ 48 h 4"/>
                  <a:gd name="T2" fmla="*/ 691 w 20"/>
                  <a:gd name="T3" fmla="*/ 0 h 4"/>
                  <a:gd name="T4" fmla="*/ 0 w 20"/>
                  <a:gd name="T5" fmla="*/ 0 h 4"/>
                  <a:gd name="T6" fmla="*/ 0 w 20"/>
                  <a:gd name="T7" fmla="*/ 48 h 4"/>
                  <a:gd name="T8" fmla="*/ 691 w 20"/>
                  <a:gd name="T9" fmla="*/ 48 h 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20"/>
                  <a:gd name="T16" fmla="*/ 0 h 4"/>
                  <a:gd name="T17" fmla="*/ 20 w 20"/>
                  <a:gd name="T18" fmla="*/ 4 h 4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20" h="4">
                    <a:moveTo>
                      <a:pt x="19" y="3"/>
                    </a:moveTo>
                    <a:lnTo>
                      <a:pt x="19" y="0"/>
                    </a:lnTo>
                    <a:lnTo>
                      <a:pt x="0" y="0"/>
                    </a:lnTo>
                    <a:lnTo>
                      <a:pt x="0" y="3"/>
                    </a:lnTo>
                    <a:lnTo>
                      <a:pt x="19" y="3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3" name="Freeform 1257"/>
              <p:cNvSpPr>
                <a:spLocks/>
              </p:cNvSpPr>
              <p:nvPr/>
            </p:nvSpPr>
            <p:spPr bwMode="auto">
              <a:xfrm>
                <a:off x="2615" y="3194"/>
                <a:ext cx="93" cy="97"/>
              </a:xfrm>
              <a:custGeom>
                <a:avLst/>
                <a:gdLst>
                  <a:gd name="T0" fmla="*/ 1233 w 39"/>
                  <a:gd name="T1" fmla="*/ 1016 h 44"/>
                  <a:gd name="T2" fmla="*/ 773 w 39"/>
                  <a:gd name="T3" fmla="*/ 1016 h 44"/>
                  <a:gd name="T4" fmla="*/ 773 w 39"/>
                  <a:gd name="T5" fmla="*/ 802 h 44"/>
                  <a:gd name="T6" fmla="*/ 773 w 39"/>
                  <a:gd name="T7" fmla="*/ 763 h 44"/>
                  <a:gd name="T8" fmla="*/ 744 w 39"/>
                  <a:gd name="T9" fmla="*/ 730 h 44"/>
                  <a:gd name="T10" fmla="*/ 744 w 39"/>
                  <a:gd name="T11" fmla="*/ 686 h 44"/>
                  <a:gd name="T12" fmla="*/ 706 w 39"/>
                  <a:gd name="T13" fmla="*/ 666 h 44"/>
                  <a:gd name="T14" fmla="*/ 677 w 39"/>
                  <a:gd name="T15" fmla="*/ 642 h 44"/>
                  <a:gd name="T16" fmla="*/ 649 w 39"/>
                  <a:gd name="T17" fmla="*/ 642 h 44"/>
                  <a:gd name="T18" fmla="*/ 608 w 39"/>
                  <a:gd name="T19" fmla="*/ 613 h 44"/>
                  <a:gd name="T20" fmla="*/ 587 w 39"/>
                  <a:gd name="T21" fmla="*/ 589 h 44"/>
                  <a:gd name="T22" fmla="*/ 587 w 39"/>
                  <a:gd name="T23" fmla="*/ 710 h 44"/>
                  <a:gd name="T24" fmla="*/ 608 w 39"/>
                  <a:gd name="T25" fmla="*/ 730 h 44"/>
                  <a:gd name="T26" fmla="*/ 608 w 39"/>
                  <a:gd name="T27" fmla="*/ 763 h 44"/>
                  <a:gd name="T28" fmla="*/ 608 w 39"/>
                  <a:gd name="T29" fmla="*/ 783 h 44"/>
                  <a:gd name="T30" fmla="*/ 649 w 39"/>
                  <a:gd name="T31" fmla="*/ 802 h 44"/>
                  <a:gd name="T32" fmla="*/ 649 w 39"/>
                  <a:gd name="T33" fmla="*/ 1016 h 44"/>
                  <a:gd name="T34" fmla="*/ 0 w 39"/>
                  <a:gd name="T35" fmla="*/ 1016 h 44"/>
                  <a:gd name="T36" fmla="*/ 0 w 39"/>
                  <a:gd name="T37" fmla="*/ 0 h 44"/>
                  <a:gd name="T38" fmla="*/ 69 w 39"/>
                  <a:gd name="T39" fmla="*/ 0 h 44"/>
                  <a:gd name="T40" fmla="*/ 98 w 39"/>
                  <a:gd name="T41" fmla="*/ 20 h 44"/>
                  <a:gd name="T42" fmla="*/ 136 w 39"/>
                  <a:gd name="T43" fmla="*/ 44 h 44"/>
                  <a:gd name="T44" fmla="*/ 1233 w 39"/>
                  <a:gd name="T45" fmla="*/ 1016 h 44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w 39"/>
                  <a:gd name="T70" fmla="*/ 0 h 44"/>
                  <a:gd name="T71" fmla="*/ 39 w 39"/>
                  <a:gd name="T72" fmla="*/ 44 h 44"/>
                </a:gdLst>
                <a:ahLst/>
                <a:cxnLst>
                  <a:cxn ang="T46">
                    <a:pos x="T0" y="T1"/>
                  </a:cxn>
                  <a:cxn ang="T47">
                    <a:pos x="T2" y="T3"/>
                  </a:cxn>
                  <a:cxn ang="T48">
                    <a:pos x="T4" y="T5"/>
                  </a:cxn>
                  <a:cxn ang="T49">
                    <a:pos x="T6" y="T7"/>
                  </a:cxn>
                  <a:cxn ang="T50">
                    <a:pos x="T8" y="T9"/>
                  </a:cxn>
                  <a:cxn ang="T51">
                    <a:pos x="T10" y="T11"/>
                  </a:cxn>
                  <a:cxn ang="T52">
                    <a:pos x="T12" y="T13"/>
                  </a:cxn>
                  <a:cxn ang="T53">
                    <a:pos x="T14" y="T15"/>
                  </a:cxn>
                  <a:cxn ang="T54">
                    <a:pos x="T16" y="T17"/>
                  </a:cxn>
                  <a:cxn ang="T55">
                    <a:pos x="T18" y="T19"/>
                  </a:cxn>
                  <a:cxn ang="T56">
                    <a:pos x="T20" y="T21"/>
                  </a:cxn>
                  <a:cxn ang="T57">
                    <a:pos x="T22" y="T23"/>
                  </a:cxn>
                  <a:cxn ang="T58">
                    <a:pos x="T24" y="T25"/>
                  </a:cxn>
                  <a:cxn ang="T59">
                    <a:pos x="T26" y="T27"/>
                  </a:cxn>
                  <a:cxn ang="T60">
                    <a:pos x="T28" y="T29"/>
                  </a:cxn>
                  <a:cxn ang="T61">
                    <a:pos x="T30" y="T31"/>
                  </a:cxn>
                  <a:cxn ang="T62">
                    <a:pos x="T32" y="T33"/>
                  </a:cxn>
                  <a:cxn ang="T63">
                    <a:pos x="T34" y="T35"/>
                  </a:cxn>
                  <a:cxn ang="T64">
                    <a:pos x="T36" y="T37"/>
                  </a:cxn>
                  <a:cxn ang="T65">
                    <a:pos x="T38" y="T39"/>
                  </a:cxn>
                  <a:cxn ang="T66">
                    <a:pos x="T40" y="T41"/>
                  </a:cxn>
                  <a:cxn ang="T67">
                    <a:pos x="T42" y="T43"/>
                  </a:cxn>
                  <a:cxn ang="T68">
                    <a:pos x="T44" y="T45"/>
                  </a:cxn>
                </a:cxnLst>
                <a:rect l="T69" t="T70" r="T71" b="T72"/>
                <a:pathLst>
                  <a:path w="39" h="44">
                    <a:moveTo>
                      <a:pt x="38" y="43"/>
                    </a:moveTo>
                    <a:lnTo>
                      <a:pt x="24" y="43"/>
                    </a:lnTo>
                    <a:lnTo>
                      <a:pt x="24" y="34"/>
                    </a:lnTo>
                    <a:lnTo>
                      <a:pt x="24" y="32"/>
                    </a:lnTo>
                    <a:lnTo>
                      <a:pt x="23" y="31"/>
                    </a:lnTo>
                    <a:lnTo>
                      <a:pt x="23" y="29"/>
                    </a:lnTo>
                    <a:lnTo>
                      <a:pt x="22" y="28"/>
                    </a:lnTo>
                    <a:lnTo>
                      <a:pt x="21" y="27"/>
                    </a:lnTo>
                    <a:lnTo>
                      <a:pt x="20" y="27"/>
                    </a:lnTo>
                    <a:lnTo>
                      <a:pt x="19" y="26"/>
                    </a:lnTo>
                    <a:lnTo>
                      <a:pt x="18" y="25"/>
                    </a:lnTo>
                    <a:lnTo>
                      <a:pt x="18" y="30"/>
                    </a:lnTo>
                    <a:lnTo>
                      <a:pt x="19" y="31"/>
                    </a:lnTo>
                    <a:lnTo>
                      <a:pt x="19" y="32"/>
                    </a:lnTo>
                    <a:lnTo>
                      <a:pt x="19" y="33"/>
                    </a:lnTo>
                    <a:lnTo>
                      <a:pt x="20" y="34"/>
                    </a:lnTo>
                    <a:lnTo>
                      <a:pt x="20" y="43"/>
                    </a:lnTo>
                    <a:lnTo>
                      <a:pt x="0" y="43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2"/>
                    </a:lnTo>
                    <a:lnTo>
                      <a:pt x="38" y="43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4" name="Freeform 1258"/>
              <p:cNvSpPr>
                <a:spLocks/>
              </p:cNvSpPr>
              <p:nvPr/>
            </p:nvSpPr>
            <p:spPr bwMode="auto">
              <a:xfrm>
                <a:off x="2613" y="3286"/>
                <a:ext cx="251" cy="159"/>
              </a:xfrm>
              <a:custGeom>
                <a:avLst/>
                <a:gdLst>
                  <a:gd name="T0" fmla="*/ 777 w 105"/>
                  <a:gd name="T1" fmla="*/ 1045 h 72"/>
                  <a:gd name="T2" fmla="*/ 846 w 105"/>
                  <a:gd name="T3" fmla="*/ 258 h 72"/>
                  <a:gd name="T4" fmla="*/ 818 w 105"/>
                  <a:gd name="T5" fmla="*/ 44 h 72"/>
                  <a:gd name="T6" fmla="*/ 1365 w 105"/>
                  <a:gd name="T7" fmla="*/ 20 h 72"/>
                  <a:gd name="T8" fmla="*/ 1434 w 105"/>
                  <a:gd name="T9" fmla="*/ 0 h 72"/>
                  <a:gd name="T10" fmla="*/ 1532 w 105"/>
                  <a:gd name="T11" fmla="*/ 44 h 72"/>
                  <a:gd name="T12" fmla="*/ 1759 w 105"/>
                  <a:gd name="T13" fmla="*/ 117 h 72"/>
                  <a:gd name="T14" fmla="*/ 1571 w 105"/>
                  <a:gd name="T15" fmla="*/ 117 h 72"/>
                  <a:gd name="T16" fmla="*/ 1571 w 105"/>
                  <a:gd name="T17" fmla="*/ 497 h 72"/>
                  <a:gd name="T18" fmla="*/ 1011 w 105"/>
                  <a:gd name="T19" fmla="*/ 194 h 72"/>
                  <a:gd name="T20" fmla="*/ 1571 w 105"/>
                  <a:gd name="T21" fmla="*/ 497 h 72"/>
                  <a:gd name="T22" fmla="*/ 1927 w 105"/>
                  <a:gd name="T23" fmla="*/ 526 h 72"/>
                  <a:gd name="T24" fmla="*/ 2515 w 105"/>
                  <a:gd name="T25" fmla="*/ 570 h 72"/>
                  <a:gd name="T26" fmla="*/ 3103 w 105"/>
                  <a:gd name="T27" fmla="*/ 687 h 72"/>
                  <a:gd name="T28" fmla="*/ 3399 w 105"/>
                  <a:gd name="T29" fmla="*/ 1380 h 72"/>
                  <a:gd name="T30" fmla="*/ 2869 w 105"/>
                  <a:gd name="T31" fmla="*/ 1380 h 72"/>
                  <a:gd name="T32" fmla="*/ 2811 w 105"/>
                  <a:gd name="T33" fmla="*/ 1303 h 72"/>
                  <a:gd name="T34" fmla="*/ 2771 w 105"/>
                  <a:gd name="T35" fmla="*/ 1259 h 72"/>
                  <a:gd name="T36" fmla="*/ 2704 w 105"/>
                  <a:gd name="T37" fmla="*/ 1186 h 72"/>
                  <a:gd name="T38" fmla="*/ 2651 w 105"/>
                  <a:gd name="T39" fmla="*/ 1142 h 72"/>
                  <a:gd name="T40" fmla="*/ 2543 w 105"/>
                  <a:gd name="T41" fmla="*/ 1098 h 72"/>
                  <a:gd name="T42" fmla="*/ 2445 w 105"/>
                  <a:gd name="T43" fmla="*/ 1069 h 72"/>
                  <a:gd name="T44" fmla="*/ 2347 w 105"/>
                  <a:gd name="T45" fmla="*/ 1045 h 72"/>
                  <a:gd name="T46" fmla="*/ 2252 w 105"/>
                  <a:gd name="T47" fmla="*/ 1045 h 72"/>
                  <a:gd name="T48" fmla="*/ 2161 w 105"/>
                  <a:gd name="T49" fmla="*/ 1045 h 72"/>
                  <a:gd name="T50" fmla="*/ 2063 w 105"/>
                  <a:gd name="T51" fmla="*/ 1069 h 72"/>
                  <a:gd name="T52" fmla="*/ 1955 w 105"/>
                  <a:gd name="T53" fmla="*/ 1122 h 72"/>
                  <a:gd name="T54" fmla="*/ 1857 w 105"/>
                  <a:gd name="T55" fmla="*/ 1142 h 72"/>
                  <a:gd name="T56" fmla="*/ 1759 w 105"/>
                  <a:gd name="T57" fmla="*/ 1186 h 72"/>
                  <a:gd name="T58" fmla="*/ 1738 w 105"/>
                  <a:gd name="T59" fmla="*/ 1259 h 72"/>
                  <a:gd name="T60" fmla="*/ 1669 w 105"/>
                  <a:gd name="T61" fmla="*/ 1336 h 72"/>
                  <a:gd name="T62" fmla="*/ 1640 w 105"/>
                  <a:gd name="T63" fmla="*/ 1400 h 72"/>
                  <a:gd name="T64" fmla="*/ 1532 w 105"/>
                  <a:gd name="T65" fmla="*/ 1424 h 72"/>
                  <a:gd name="T66" fmla="*/ 1475 w 105"/>
                  <a:gd name="T67" fmla="*/ 1692 h 72"/>
                  <a:gd name="T68" fmla="*/ 1475 w 105"/>
                  <a:gd name="T69" fmla="*/ 1303 h 72"/>
                  <a:gd name="T70" fmla="*/ 846 w 105"/>
                  <a:gd name="T71" fmla="*/ 1239 h 72"/>
                  <a:gd name="T72" fmla="*/ 1475 w 105"/>
                  <a:gd name="T73" fmla="*/ 1303 h 72"/>
                  <a:gd name="T74" fmla="*/ 846 w 105"/>
                  <a:gd name="T75" fmla="*/ 1356 h 72"/>
                  <a:gd name="T76" fmla="*/ 748 w 105"/>
                  <a:gd name="T77" fmla="*/ 1550 h 72"/>
                  <a:gd name="T78" fmla="*/ 559 w 105"/>
                  <a:gd name="T79" fmla="*/ 1239 h 72"/>
                  <a:gd name="T80" fmla="*/ 492 w 105"/>
                  <a:gd name="T81" fmla="*/ 1614 h 72"/>
                  <a:gd name="T82" fmla="*/ 98 w 105"/>
                  <a:gd name="T83" fmla="*/ 1239 h 72"/>
                  <a:gd name="T84" fmla="*/ 29 w 105"/>
                  <a:gd name="T85" fmla="*/ 1614 h 72"/>
                  <a:gd name="T86" fmla="*/ 0 w 105"/>
                  <a:gd name="T87" fmla="*/ 1239 h 72"/>
                  <a:gd name="T88" fmla="*/ 0 w 105"/>
                  <a:gd name="T89" fmla="*/ 117 h 72"/>
                  <a:gd name="T90" fmla="*/ 98 w 105"/>
                  <a:gd name="T91" fmla="*/ 73 h 72"/>
                  <a:gd name="T92" fmla="*/ 686 w 105"/>
                  <a:gd name="T93" fmla="*/ 258 h 72"/>
                  <a:gd name="T94" fmla="*/ 617 w 105"/>
                  <a:gd name="T95" fmla="*/ 1045 h 72"/>
                  <a:gd name="T96" fmla="*/ 686 w 105"/>
                  <a:gd name="T97" fmla="*/ 1186 h 7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05"/>
                  <a:gd name="T148" fmla="*/ 0 h 72"/>
                  <a:gd name="T149" fmla="*/ 105 w 105"/>
                  <a:gd name="T150" fmla="*/ 72 h 7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05" h="72">
                    <a:moveTo>
                      <a:pt x="24" y="50"/>
                    </a:moveTo>
                    <a:lnTo>
                      <a:pt x="24" y="44"/>
                    </a:lnTo>
                    <a:lnTo>
                      <a:pt x="26" y="44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5" y="2"/>
                    </a:lnTo>
                    <a:lnTo>
                      <a:pt x="42" y="2"/>
                    </a:lnTo>
                    <a:lnTo>
                      <a:pt x="42" y="1"/>
                    </a:lnTo>
                    <a:lnTo>
                      <a:pt x="44" y="1"/>
                    </a:lnTo>
                    <a:lnTo>
                      <a:pt x="44" y="0"/>
                    </a:lnTo>
                    <a:lnTo>
                      <a:pt x="47" y="0"/>
                    </a:lnTo>
                    <a:lnTo>
                      <a:pt x="47" y="2"/>
                    </a:lnTo>
                    <a:lnTo>
                      <a:pt x="51" y="3"/>
                    </a:lnTo>
                    <a:lnTo>
                      <a:pt x="54" y="5"/>
                    </a:lnTo>
                    <a:lnTo>
                      <a:pt x="52" y="5"/>
                    </a:lnTo>
                    <a:lnTo>
                      <a:pt x="48" y="5"/>
                    </a:lnTo>
                    <a:lnTo>
                      <a:pt x="52" y="21"/>
                    </a:lnTo>
                    <a:lnTo>
                      <a:pt x="48" y="21"/>
                    </a:lnTo>
                    <a:lnTo>
                      <a:pt x="45" y="8"/>
                    </a:lnTo>
                    <a:lnTo>
                      <a:pt x="31" y="8"/>
                    </a:lnTo>
                    <a:lnTo>
                      <a:pt x="31" y="21"/>
                    </a:lnTo>
                    <a:lnTo>
                      <a:pt x="48" y="21"/>
                    </a:lnTo>
                    <a:lnTo>
                      <a:pt x="52" y="21"/>
                    </a:lnTo>
                    <a:lnTo>
                      <a:pt x="59" y="22"/>
                    </a:lnTo>
                    <a:lnTo>
                      <a:pt x="68" y="23"/>
                    </a:lnTo>
                    <a:lnTo>
                      <a:pt x="77" y="24"/>
                    </a:lnTo>
                    <a:lnTo>
                      <a:pt x="86" y="27"/>
                    </a:lnTo>
                    <a:lnTo>
                      <a:pt x="95" y="29"/>
                    </a:lnTo>
                    <a:lnTo>
                      <a:pt x="104" y="32"/>
                    </a:lnTo>
                    <a:lnTo>
                      <a:pt x="104" y="58"/>
                    </a:lnTo>
                    <a:lnTo>
                      <a:pt x="88" y="60"/>
                    </a:lnTo>
                    <a:lnTo>
                      <a:pt x="88" y="58"/>
                    </a:lnTo>
                    <a:lnTo>
                      <a:pt x="87" y="57"/>
                    </a:lnTo>
                    <a:lnTo>
                      <a:pt x="86" y="55"/>
                    </a:lnTo>
                    <a:lnTo>
                      <a:pt x="86" y="54"/>
                    </a:lnTo>
                    <a:lnTo>
                      <a:pt x="85" y="53"/>
                    </a:lnTo>
                    <a:lnTo>
                      <a:pt x="84" y="52"/>
                    </a:lnTo>
                    <a:lnTo>
                      <a:pt x="83" y="50"/>
                    </a:lnTo>
                    <a:lnTo>
                      <a:pt x="82" y="49"/>
                    </a:lnTo>
                    <a:lnTo>
                      <a:pt x="81" y="48"/>
                    </a:lnTo>
                    <a:lnTo>
                      <a:pt x="79" y="47"/>
                    </a:lnTo>
                    <a:lnTo>
                      <a:pt x="78" y="46"/>
                    </a:lnTo>
                    <a:lnTo>
                      <a:pt x="77" y="46"/>
                    </a:lnTo>
                    <a:lnTo>
                      <a:pt x="75" y="45"/>
                    </a:lnTo>
                    <a:lnTo>
                      <a:pt x="73" y="45"/>
                    </a:lnTo>
                    <a:lnTo>
                      <a:pt x="72" y="44"/>
                    </a:lnTo>
                    <a:lnTo>
                      <a:pt x="70" y="44"/>
                    </a:lnTo>
                    <a:lnTo>
                      <a:pt x="69" y="44"/>
                    </a:lnTo>
                    <a:lnTo>
                      <a:pt x="67" y="44"/>
                    </a:lnTo>
                    <a:lnTo>
                      <a:pt x="66" y="44"/>
                    </a:lnTo>
                    <a:lnTo>
                      <a:pt x="64" y="45"/>
                    </a:lnTo>
                    <a:lnTo>
                      <a:pt x="63" y="45"/>
                    </a:lnTo>
                    <a:lnTo>
                      <a:pt x="61" y="46"/>
                    </a:lnTo>
                    <a:lnTo>
                      <a:pt x="60" y="47"/>
                    </a:lnTo>
                    <a:lnTo>
                      <a:pt x="58" y="47"/>
                    </a:lnTo>
                    <a:lnTo>
                      <a:pt x="57" y="48"/>
                    </a:lnTo>
                    <a:lnTo>
                      <a:pt x="56" y="49"/>
                    </a:lnTo>
                    <a:lnTo>
                      <a:pt x="54" y="50"/>
                    </a:lnTo>
                    <a:lnTo>
                      <a:pt x="53" y="52"/>
                    </a:lnTo>
                    <a:lnTo>
                      <a:pt x="53" y="53"/>
                    </a:lnTo>
                    <a:lnTo>
                      <a:pt x="52" y="54"/>
                    </a:lnTo>
                    <a:lnTo>
                      <a:pt x="51" y="56"/>
                    </a:lnTo>
                    <a:lnTo>
                      <a:pt x="50" y="57"/>
                    </a:lnTo>
                    <a:lnTo>
                      <a:pt x="50" y="59"/>
                    </a:lnTo>
                    <a:lnTo>
                      <a:pt x="49" y="60"/>
                    </a:lnTo>
                    <a:lnTo>
                      <a:pt x="47" y="60"/>
                    </a:lnTo>
                    <a:lnTo>
                      <a:pt x="47" y="71"/>
                    </a:lnTo>
                    <a:lnTo>
                      <a:pt x="45" y="71"/>
                    </a:lnTo>
                    <a:lnTo>
                      <a:pt x="45" y="57"/>
                    </a:lnTo>
                    <a:lnTo>
                      <a:pt x="45" y="55"/>
                    </a:lnTo>
                    <a:lnTo>
                      <a:pt x="45" y="52"/>
                    </a:lnTo>
                    <a:lnTo>
                      <a:pt x="26" y="52"/>
                    </a:lnTo>
                    <a:lnTo>
                      <a:pt x="26" y="55"/>
                    </a:lnTo>
                    <a:lnTo>
                      <a:pt x="45" y="55"/>
                    </a:lnTo>
                    <a:lnTo>
                      <a:pt x="45" y="57"/>
                    </a:lnTo>
                    <a:lnTo>
                      <a:pt x="26" y="57"/>
                    </a:lnTo>
                    <a:lnTo>
                      <a:pt x="26" y="65"/>
                    </a:lnTo>
                    <a:lnTo>
                      <a:pt x="23" y="65"/>
                    </a:lnTo>
                    <a:lnTo>
                      <a:pt x="23" y="52"/>
                    </a:lnTo>
                    <a:lnTo>
                      <a:pt x="17" y="52"/>
                    </a:lnTo>
                    <a:lnTo>
                      <a:pt x="17" y="68"/>
                    </a:lnTo>
                    <a:lnTo>
                      <a:pt x="15" y="68"/>
                    </a:lnTo>
                    <a:lnTo>
                      <a:pt x="15" y="52"/>
                    </a:lnTo>
                    <a:lnTo>
                      <a:pt x="3" y="52"/>
                    </a:lnTo>
                    <a:lnTo>
                      <a:pt x="3" y="68"/>
                    </a:lnTo>
                    <a:lnTo>
                      <a:pt x="1" y="68"/>
                    </a:lnTo>
                    <a:lnTo>
                      <a:pt x="1" y="52"/>
                    </a:lnTo>
                    <a:lnTo>
                      <a:pt x="0" y="52"/>
                    </a:lnTo>
                    <a:lnTo>
                      <a:pt x="0" y="6"/>
                    </a:lnTo>
                    <a:lnTo>
                      <a:pt x="0" y="5"/>
                    </a:lnTo>
                    <a:lnTo>
                      <a:pt x="1" y="4"/>
                    </a:lnTo>
                    <a:lnTo>
                      <a:pt x="3" y="3"/>
                    </a:lnTo>
                    <a:lnTo>
                      <a:pt x="21" y="3"/>
                    </a:lnTo>
                    <a:lnTo>
                      <a:pt x="21" y="11"/>
                    </a:lnTo>
                    <a:lnTo>
                      <a:pt x="19" y="11"/>
                    </a:lnTo>
                    <a:lnTo>
                      <a:pt x="19" y="44"/>
                    </a:lnTo>
                    <a:lnTo>
                      <a:pt x="21" y="44"/>
                    </a:lnTo>
                    <a:lnTo>
                      <a:pt x="21" y="50"/>
                    </a:lnTo>
                    <a:lnTo>
                      <a:pt x="24" y="5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5" name="Freeform 1259"/>
              <p:cNvSpPr>
                <a:spLocks/>
              </p:cNvSpPr>
              <p:nvPr/>
            </p:nvSpPr>
            <p:spPr bwMode="auto">
              <a:xfrm>
                <a:off x="2658" y="3249"/>
                <a:ext cx="19" cy="149"/>
              </a:xfrm>
              <a:custGeom>
                <a:avLst/>
                <a:gdLst>
                  <a:gd name="T0" fmla="*/ 66 w 8"/>
                  <a:gd name="T1" fmla="*/ 460 h 68"/>
                  <a:gd name="T2" fmla="*/ 66 w 8"/>
                  <a:gd name="T3" fmla="*/ 644 h 68"/>
                  <a:gd name="T4" fmla="*/ 0 w 8"/>
                  <a:gd name="T5" fmla="*/ 644 h 68"/>
                  <a:gd name="T6" fmla="*/ 0 w 8"/>
                  <a:gd name="T7" fmla="*/ 1378 h 68"/>
                  <a:gd name="T8" fmla="*/ 66 w 8"/>
                  <a:gd name="T9" fmla="*/ 1378 h 68"/>
                  <a:gd name="T10" fmla="*/ 66 w 8"/>
                  <a:gd name="T11" fmla="*/ 1547 h 68"/>
                  <a:gd name="T12" fmla="*/ 157 w 8"/>
                  <a:gd name="T13" fmla="*/ 1547 h 68"/>
                  <a:gd name="T14" fmla="*/ 157 w 8"/>
                  <a:gd name="T15" fmla="*/ 1411 h 68"/>
                  <a:gd name="T16" fmla="*/ 226 w 8"/>
                  <a:gd name="T17" fmla="*/ 1411 h 68"/>
                  <a:gd name="T18" fmla="*/ 226 w 8"/>
                  <a:gd name="T19" fmla="*/ 644 h 68"/>
                  <a:gd name="T20" fmla="*/ 185 w 8"/>
                  <a:gd name="T21" fmla="*/ 644 h 68"/>
                  <a:gd name="T22" fmla="*/ 185 w 8"/>
                  <a:gd name="T23" fmla="*/ 186 h 68"/>
                  <a:gd name="T24" fmla="*/ 185 w 8"/>
                  <a:gd name="T25" fmla="*/ 158 h 68"/>
                  <a:gd name="T26" fmla="*/ 157 w 8"/>
                  <a:gd name="T27" fmla="*/ 134 h 68"/>
                  <a:gd name="T28" fmla="*/ 157 w 8"/>
                  <a:gd name="T29" fmla="*/ 96 h 68"/>
                  <a:gd name="T30" fmla="*/ 135 w 8"/>
                  <a:gd name="T31" fmla="*/ 72 h 68"/>
                  <a:gd name="T32" fmla="*/ 95 w 8"/>
                  <a:gd name="T33" fmla="*/ 44 h 68"/>
                  <a:gd name="T34" fmla="*/ 66 w 8"/>
                  <a:gd name="T35" fmla="*/ 20 h 68"/>
                  <a:gd name="T36" fmla="*/ 28 w 8"/>
                  <a:gd name="T37" fmla="*/ 20 h 68"/>
                  <a:gd name="T38" fmla="*/ 0 w 8"/>
                  <a:gd name="T39" fmla="*/ 0 h 68"/>
                  <a:gd name="T40" fmla="*/ 0 w 8"/>
                  <a:gd name="T41" fmla="*/ 116 h 68"/>
                  <a:gd name="T42" fmla="*/ 28 w 8"/>
                  <a:gd name="T43" fmla="*/ 134 h 68"/>
                  <a:gd name="T44" fmla="*/ 28 w 8"/>
                  <a:gd name="T45" fmla="*/ 158 h 68"/>
                  <a:gd name="T46" fmla="*/ 28 w 8"/>
                  <a:gd name="T47" fmla="*/ 186 h 68"/>
                  <a:gd name="T48" fmla="*/ 66 w 8"/>
                  <a:gd name="T49" fmla="*/ 210 h 68"/>
                  <a:gd name="T50" fmla="*/ 66 w 8"/>
                  <a:gd name="T51" fmla="*/ 460 h 68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w 8"/>
                  <a:gd name="T79" fmla="*/ 0 h 68"/>
                  <a:gd name="T80" fmla="*/ 8 w 8"/>
                  <a:gd name="T81" fmla="*/ 68 h 68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T78" t="T79" r="T80" b="T81"/>
                <a:pathLst>
                  <a:path w="8" h="68">
                    <a:moveTo>
                      <a:pt x="2" y="20"/>
                    </a:moveTo>
                    <a:lnTo>
                      <a:pt x="2" y="28"/>
                    </a:lnTo>
                    <a:lnTo>
                      <a:pt x="0" y="28"/>
                    </a:lnTo>
                    <a:lnTo>
                      <a:pt x="0" y="60"/>
                    </a:lnTo>
                    <a:lnTo>
                      <a:pt x="2" y="60"/>
                    </a:lnTo>
                    <a:lnTo>
                      <a:pt x="2" y="67"/>
                    </a:lnTo>
                    <a:lnTo>
                      <a:pt x="5" y="67"/>
                    </a:lnTo>
                    <a:lnTo>
                      <a:pt x="5" y="61"/>
                    </a:lnTo>
                    <a:lnTo>
                      <a:pt x="7" y="61"/>
                    </a:lnTo>
                    <a:lnTo>
                      <a:pt x="7" y="28"/>
                    </a:lnTo>
                    <a:lnTo>
                      <a:pt x="6" y="28"/>
                    </a:lnTo>
                    <a:lnTo>
                      <a:pt x="6" y="8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5" y="4"/>
                    </a:lnTo>
                    <a:lnTo>
                      <a:pt x="4" y="3"/>
                    </a:lnTo>
                    <a:lnTo>
                      <a:pt x="3" y="2"/>
                    </a:lnTo>
                    <a:lnTo>
                      <a:pt x="2" y="1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0" y="5"/>
                    </a:lnTo>
                    <a:lnTo>
                      <a:pt x="1" y="6"/>
                    </a:lnTo>
                    <a:lnTo>
                      <a:pt x="1" y="7"/>
                    </a:lnTo>
                    <a:lnTo>
                      <a:pt x="1" y="8"/>
                    </a:lnTo>
                    <a:lnTo>
                      <a:pt x="2" y="9"/>
                    </a:lnTo>
                    <a:lnTo>
                      <a:pt x="2" y="20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6" name="Freeform 1260"/>
              <p:cNvSpPr>
                <a:spLocks/>
              </p:cNvSpPr>
              <p:nvPr/>
            </p:nvSpPr>
            <p:spPr bwMode="auto">
              <a:xfrm>
                <a:off x="2839" y="3412"/>
                <a:ext cx="29" cy="33"/>
              </a:xfrm>
              <a:custGeom>
                <a:avLst/>
                <a:gdLst>
                  <a:gd name="T0" fmla="*/ 0 w 12"/>
                  <a:gd name="T1" fmla="*/ 44 h 15"/>
                  <a:gd name="T2" fmla="*/ 379 w 12"/>
                  <a:gd name="T3" fmla="*/ 0 h 15"/>
                  <a:gd name="T4" fmla="*/ 379 w 12"/>
                  <a:gd name="T5" fmla="*/ 275 h 15"/>
                  <a:gd name="T6" fmla="*/ 0 w 12"/>
                  <a:gd name="T7" fmla="*/ 330 h 15"/>
                  <a:gd name="T8" fmla="*/ 0 w 12"/>
                  <a:gd name="T9" fmla="*/ 44 h 1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  <a:gd name="T15" fmla="*/ 0 w 12"/>
                  <a:gd name="T16" fmla="*/ 0 h 15"/>
                  <a:gd name="T17" fmla="*/ 12 w 12"/>
                  <a:gd name="T18" fmla="*/ 15 h 15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T15" t="T16" r="T17" b="T18"/>
                <a:pathLst>
                  <a:path w="12" h="15">
                    <a:moveTo>
                      <a:pt x="0" y="2"/>
                    </a:moveTo>
                    <a:lnTo>
                      <a:pt x="11" y="0"/>
                    </a:lnTo>
                    <a:lnTo>
                      <a:pt x="11" y="12"/>
                    </a:lnTo>
                    <a:lnTo>
                      <a:pt x="0" y="14"/>
                    </a:lnTo>
                    <a:lnTo>
                      <a:pt x="0" y="2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7" name="Freeform 1261"/>
              <p:cNvSpPr>
                <a:spLocks/>
              </p:cNvSpPr>
              <p:nvPr/>
            </p:nvSpPr>
            <p:spPr bwMode="auto">
              <a:xfrm>
                <a:off x="2028" y="3414"/>
                <a:ext cx="46" cy="39"/>
              </a:xfrm>
              <a:custGeom>
                <a:avLst/>
                <a:gdLst>
                  <a:gd name="T0" fmla="*/ 0 w 19"/>
                  <a:gd name="T1" fmla="*/ 173 h 18"/>
                  <a:gd name="T2" fmla="*/ 99 w 19"/>
                  <a:gd name="T3" fmla="*/ 43 h 18"/>
                  <a:gd name="T4" fmla="*/ 310 w 19"/>
                  <a:gd name="T5" fmla="*/ 0 h 18"/>
                  <a:gd name="T6" fmla="*/ 511 w 19"/>
                  <a:gd name="T7" fmla="*/ 43 h 18"/>
                  <a:gd name="T8" fmla="*/ 627 w 19"/>
                  <a:gd name="T9" fmla="*/ 173 h 18"/>
                  <a:gd name="T10" fmla="*/ 511 w 19"/>
                  <a:gd name="T11" fmla="*/ 325 h 18"/>
                  <a:gd name="T12" fmla="*/ 310 w 19"/>
                  <a:gd name="T13" fmla="*/ 375 h 18"/>
                  <a:gd name="T14" fmla="*/ 99 w 19"/>
                  <a:gd name="T15" fmla="*/ 325 h 18"/>
                  <a:gd name="T16" fmla="*/ 0 w 19"/>
                  <a:gd name="T17" fmla="*/ 173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9"/>
                  <a:gd name="T28" fmla="*/ 0 h 18"/>
                  <a:gd name="T29" fmla="*/ 19 w 19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9" h="18">
                    <a:moveTo>
                      <a:pt x="0" y="8"/>
                    </a:moveTo>
                    <a:lnTo>
                      <a:pt x="3" y="2"/>
                    </a:lnTo>
                    <a:lnTo>
                      <a:pt x="9" y="0"/>
                    </a:lnTo>
                    <a:lnTo>
                      <a:pt x="15" y="2"/>
                    </a:lnTo>
                    <a:lnTo>
                      <a:pt x="18" y="8"/>
                    </a:lnTo>
                    <a:lnTo>
                      <a:pt x="15" y="15"/>
                    </a:lnTo>
                    <a:lnTo>
                      <a:pt x="9" y="17"/>
                    </a:lnTo>
                    <a:lnTo>
                      <a:pt x="3" y="15"/>
                    </a:lnTo>
                    <a:lnTo>
                      <a:pt x="0" y="8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8" name="Freeform 1262"/>
              <p:cNvSpPr>
                <a:spLocks/>
              </p:cNvSpPr>
              <p:nvPr/>
            </p:nvSpPr>
            <p:spPr bwMode="auto">
              <a:xfrm>
                <a:off x="1939" y="3414"/>
                <a:ext cx="43" cy="39"/>
              </a:xfrm>
              <a:custGeom>
                <a:avLst/>
                <a:gdLst>
                  <a:gd name="T0" fmla="*/ 0 w 18"/>
                  <a:gd name="T1" fmla="*/ 201 h 18"/>
                  <a:gd name="T2" fmla="*/ 69 w 18"/>
                  <a:gd name="T3" fmla="*/ 61 h 18"/>
                  <a:gd name="T4" fmla="*/ 256 w 18"/>
                  <a:gd name="T5" fmla="*/ 0 h 18"/>
                  <a:gd name="T6" fmla="*/ 490 w 18"/>
                  <a:gd name="T7" fmla="*/ 61 h 18"/>
                  <a:gd name="T8" fmla="*/ 559 w 18"/>
                  <a:gd name="T9" fmla="*/ 201 h 18"/>
                  <a:gd name="T10" fmla="*/ 490 w 18"/>
                  <a:gd name="T11" fmla="*/ 325 h 18"/>
                  <a:gd name="T12" fmla="*/ 256 w 18"/>
                  <a:gd name="T13" fmla="*/ 375 h 18"/>
                  <a:gd name="T14" fmla="*/ 69 w 18"/>
                  <a:gd name="T15" fmla="*/ 325 h 18"/>
                  <a:gd name="T16" fmla="*/ 0 w 18"/>
                  <a:gd name="T17" fmla="*/ 201 h 18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8"/>
                  <a:gd name="T28" fmla="*/ 0 h 18"/>
                  <a:gd name="T29" fmla="*/ 18 w 18"/>
                  <a:gd name="T30" fmla="*/ 18 h 18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8" h="18">
                    <a:moveTo>
                      <a:pt x="0" y="9"/>
                    </a:moveTo>
                    <a:lnTo>
                      <a:pt x="2" y="3"/>
                    </a:lnTo>
                    <a:lnTo>
                      <a:pt x="8" y="0"/>
                    </a:lnTo>
                    <a:lnTo>
                      <a:pt x="15" y="3"/>
                    </a:lnTo>
                    <a:lnTo>
                      <a:pt x="17" y="9"/>
                    </a:lnTo>
                    <a:lnTo>
                      <a:pt x="15" y="15"/>
                    </a:lnTo>
                    <a:lnTo>
                      <a:pt x="8" y="17"/>
                    </a:lnTo>
                    <a:lnTo>
                      <a:pt x="2" y="15"/>
                    </a:lnTo>
                    <a:lnTo>
                      <a:pt x="0" y="9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49" name="Freeform 1263"/>
              <p:cNvSpPr>
                <a:spLocks/>
              </p:cNvSpPr>
              <p:nvPr/>
            </p:nvSpPr>
            <p:spPr bwMode="auto">
              <a:xfrm>
                <a:off x="1835" y="3192"/>
                <a:ext cx="751" cy="189"/>
              </a:xfrm>
              <a:custGeom>
                <a:avLst/>
                <a:gdLst>
                  <a:gd name="T0" fmla="*/ 9408 w 315"/>
                  <a:gd name="T1" fmla="*/ 1984 h 86"/>
                  <a:gd name="T2" fmla="*/ 10152 w 315"/>
                  <a:gd name="T3" fmla="*/ 1984 h 86"/>
                  <a:gd name="T4" fmla="*/ 10152 w 315"/>
                  <a:gd name="T5" fmla="*/ 0 h 86"/>
                  <a:gd name="T6" fmla="*/ 0 w 315"/>
                  <a:gd name="T7" fmla="*/ 0 h 86"/>
                  <a:gd name="T8" fmla="*/ 0 w 315"/>
                  <a:gd name="T9" fmla="*/ 1984 h 86"/>
                  <a:gd name="T10" fmla="*/ 136 w 315"/>
                  <a:gd name="T11" fmla="*/ 1984 h 86"/>
                  <a:gd name="T12" fmla="*/ 5071 w 315"/>
                  <a:gd name="T13" fmla="*/ 1984 h 86"/>
                  <a:gd name="T14" fmla="*/ 8821 w 315"/>
                  <a:gd name="T15" fmla="*/ 1984 h 86"/>
                  <a:gd name="T16" fmla="*/ 9408 w 315"/>
                  <a:gd name="T17" fmla="*/ 1984 h 8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15"/>
                  <a:gd name="T28" fmla="*/ 0 h 86"/>
                  <a:gd name="T29" fmla="*/ 315 w 315"/>
                  <a:gd name="T30" fmla="*/ 86 h 8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15" h="86">
                    <a:moveTo>
                      <a:pt x="291" y="85"/>
                    </a:moveTo>
                    <a:lnTo>
                      <a:pt x="314" y="85"/>
                    </a:lnTo>
                    <a:lnTo>
                      <a:pt x="314" y="0"/>
                    </a:lnTo>
                    <a:lnTo>
                      <a:pt x="0" y="0"/>
                    </a:lnTo>
                    <a:lnTo>
                      <a:pt x="0" y="85"/>
                    </a:lnTo>
                    <a:lnTo>
                      <a:pt x="4" y="85"/>
                    </a:lnTo>
                    <a:lnTo>
                      <a:pt x="157" y="85"/>
                    </a:lnTo>
                    <a:lnTo>
                      <a:pt x="273" y="85"/>
                    </a:lnTo>
                    <a:lnTo>
                      <a:pt x="291" y="85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0" name="Freeform 1264"/>
              <p:cNvSpPr>
                <a:spLocks/>
              </p:cNvSpPr>
              <p:nvPr/>
            </p:nvSpPr>
            <p:spPr bwMode="auto">
              <a:xfrm>
                <a:off x="1845" y="3379"/>
                <a:ext cx="367" cy="81"/>
              </a:xfrm>
              <a:custGeom>
                <a:avLst/>
                <a:gdLst>
                  <a:gd name="T0" fmla="*/ 4940 w 154"/>
                  <a:gd name="T1" fmla="*/ 274 h 37"/>
                  <a:gd name="T2" fmla="*/ 3260 w 154"/>
                  <a:gd name="T3" fmla="*/ 274 h 37"/>
                  <a:gd name="T4" fmla="*/ 3191 w 154"/>
                  <a:gd name="T5" fmla="*/ 230 h 37"/>
                  <a:gd name="T6" fmla="*/ 3124 w 154"/>
                  <a:gd name="T7" fmla="*/ 210 h 37"/>
                  <a:gd name="T8" fmla="*/ 3062 w 154"/>
                  <a:gd name="T9" fmla="*/ 158 h 37"/>
                  <a:gd name="T10" fmla="*/ 3005 w 154"/>
                  <a:gd name="T11" fmla="*/ 158 h 37"/>
                  <a:gd name="T12" fmla="*/ 2936 w 154"/>
                  <a:gd name="T13" fmla="*/ 134 h 37"/>
                  <a:gd name="T14" fmla="*/ 2867 w 154"/>
                  <a:gd name="T15" fmla="*/ 116 h 37"/>
                  <a:gd name="T16" fmla="*/ 2800 w 154"/>
                  <a:gd name="T17" fmla="*/ 116 h 37"/>
                  <a:gd name="T18" fmla="*/ 2748 w 154"/>
                  <a:gd name="T19" fmla="*/ 116 h 37"/>
                  <a:gd name="T20" fmla="*/ 2681 w 154"/>
                  <a:gd name="T21" fmla="*/ 116 h 37"/>
                  <a:gd name="T22" fmla="*/ 2612 w 154"/>
                  <a:gd name="T23" fmla="*/ 134 h 37"/>
                  <a:gd name="T24" fmla="*/ 2545 w 154"/>
                  <a:gd name="T25" fmla="*/ 134 h 37"/>
                  <a:gd name="T26" fmla="*/ 2488 w 154"/>
                  <a:gd name="T27" fmla="*/ 158 h 37"/>
                  <a:gd name="T28" fmla="*/ 2426 w 154"/>
                  <a:gd name="T29" fmla="*/ 210 h 37"/>
                  <a:gd name="T30" fmla="*/ 2357 w 154"/>
                  <a:gd name="T31" fmla="*/ 230 h 37"/>
                  <a:gd name="T32" fmla="*/ 2288 w 154"/>
                  <a:gd name="T33" fmla="*/ 254 h 37"/>
                  <a:gd name="T34" fmla="*/ 2259 w 154"/>
                  <a:gd name="T35" fmla="*/ 293 h 37"/>
                  <a:gd name="T36" fmla="*/ 2221 w 154"/>
                  <a:gd name="T37" fmla="*/ 346 h 37"/>
                  <a:gd name="T38" fmla="*/ 2192 w 154"/>
                  <a:gd name="T39" fmla="*/ 387 h 37"/>
                  <a:gd name="T40" fmla="*/ 2164 w 154"/>
                  <a:gd name="T41" fmla="*/ 387 h 37"/>
                  <a:gd name="T42" fmla="*/ 2123 w 154"/>
                  <a:gd name="T43" fmla="*/ 346 h 37"/>
                  <a:gd name="T44" fmla="*/ 2095 w 154"/>
                  <a:gd name="T45" fmla="*/ 293 h 37"/>
                  <a:gd name="T46" fmla="*/ 2028 w 154"/>
                  <a:gd name="T47" fmla="*/ 254 h 37"/>
                  <a:gd name="T48" fmla="*/ 1966 w 154"/>
                  <a:gd name="T49" fmla="*/ 230 h 37"/>
                  <a:gd name="T50" fmla="*/ 1937 w 154"/>
                  <a:gd name="T51" fmla="*/ 210 h 37"/>
                  <a:gd name="T52" fmla="*/ 1868 w 154"/>
                  <a:gd name="T53" fmla="*/ 158 h 37"/>
                  <a:gd name="T54" fmla="*/ 1799 w 154"/>
                  <a:gd name="T55" fmla="*/ 134 h 37"/>
                  <a:gd name="T56" fmla="*/ 1744 w 154"/>
                  <a:gd name="T57" fmla="*/ 134 h 37"/>
                  <a:gd name="T58" fmla="*/ 1680 w 154"/>
                  <a:gd name="T59" fmla="*/ 116 h 37"/>
                  <a:gd name="T60" fmla="*/ 1613 w 154"/>
                  <a:gd name="T61" fmla="*/ 116 h 37"/>
                  <a:gd name="T62" fmla="*/ 1516 w 154"/>
                  <a:gd name="T63" fmla="*/ 116 h 37"/>
                  <a:gd name="T64" fmla="*/ 1449 w 154"/>
                  <a:gd name="T65" fmla="*/ 116 h 37"/>
                  <a:gd name="T66" fmla="*/ 1380 w 154"/>
                  <a:gd name="T67" fmla="*/ 134 h 37"/>
                  <a:gd name="T68" fmla="*/ 1330 w 154"/>
                  <a:gd name="T69" fmla="*/ 134 h 37"/>
                  <a:gd name="T70" fmla="*/ 1261 w 154"/>
                  <a:gd name="T71" fmla="*/ 158 h 37"/>
                  <a:gd name="T72" fmla="*/ 1192 w 154"/>
                  <a:gd name="T73" fmla="*/ 210 h 37"/>
                  <a:gd name="T74" fmla="*/ 1165 w 154"/>
                  <a:gd name="T75" fmla="*/ 230 h 37"/>
                  <a:gd name="T76" fmla="*/ 1096 w 154"/>
                  <a:gd name="T77" fmla="*/ 274 h 37"/>
                  <a:gd name="T78" fmla="*/ 932 w 154"/>
                  <a:gd name="T79" fmla="*/ 274 h 37"/>
                  <a:gd name="T80" fmla="*/ 932 w 154"/>
                  <a:gd name="T81" fmla="*/ 830 h 37"/>
                  <a:gd name="T82" fmla="*/ 870 w 154"/>
                  <a:gd name="T83" fmla="*/ 830 h 37"/>
                  <a:gd name="T84" fmla="*/ 870 w 154"/>
                  <a:gd name="T85" fmla="*/ 274 h 37"/>
                  <a:gd name="T86" fmla="*/ 98 w 154"/>
                  <a:gd name="T87" fmla="*/ 274 h 37"/>
                  <a:gd name="T88" fmla="*/ 98 w 154"/>
                  <a:gd name="T89" fmla="*/ 556 h 37"/>
                  <a:gd name="T90" fmla="*/ 0 w 154"/>
                  <a:gd name="T91" fmla="*/ 556 h 37"/>
                  <a:gd name="T92" fmla="*/ 0 w 154"/>
                  <a:gd name="T93" fmla="*/ 0 h 37"/>
                  <a:gd name="T94" fmla="*/ 4940 w 154"/>
                  <a:gd name="T95" fmla="*/ 0 h 37"/>
                  <a:gd name="T96" fmla="*/ 4940 w 154"/>
                  <a:gd name="T97" fmla="*/ 274 h 37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54"/>
                  <a:gd name="T148" fmla="*/ 0 h 37"/>
                  <a:gd name="T149" fmla="*/ 154 w 154"/>
                  <a:gd name="T150" fmla="*/ 37 h 37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54" h="37">
                    <a:moveTo>
                      <a:pt x="153" y="12"/>
                    </a:moveTo>
                    <a:lnTo>
                      <a:pt x="101" y="12"/>
                    </a:lnTo>
                    <a:lnTo>
                      <a:pt x="99" y="10"/>
                    </a:lnTo>
                    <a:lnTo>
                      <a:pt x="97" y="9"/>
                    </a:lnTo>
                    <a:lnTo>
                      <a:pt x="95" y="7"/>
                    </a:lnTo>
                    <a:lnTo>
                      <a:pt x="93" y="7"/>
                    </a:lnTo>
                    <a:lnTo>
                      <a:pt x="91" y="6"/>
                    </a:lnTo>
                    <a:lnTo>
                      <a:pt x="89" y="5"/>
                    </a:lnTo>
                    <a:lnTo>
                      <a:pt x="87" y="5"/>
                    </a:lnTo>
                    <a:lnTo>
                      <a:pt x="85" y="5"/>
                    </a:lnTo>
                    <a:lnTo>
                      <a:pt x="83" y="5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7" y="7"/>
                    </a:lnTo>
                    <a:lnTo>
                      <a:pt x="75" y="9"/>
                    </a:lnTo>
                    <a:lnTo>
                      <a:pt x="73" y="10"/>
                    </a:lnTo>
                    <a:lnTo>
                      <a:pt x="71" y="11"/>
                    </a:lnTo>
                    <a:lnTo>
                      <a:pt x="70" y="13"/>
                    </a:lnTo>
                    <a:lnTo>
                      <a:pt x="69" y="15"/>
                    </a:lnTo>
                    <a:lnTo>
                      <a:pt x="68" y="17"/>
                    </a:lnTo>
                    <a:lnTo>
                      <a:pt x="67" y="17"/>
                    </a:lnTo>
                    <a:lnTo>
                      <a:pt x="66" y="15"/>
                    </a:lnTo>
                    <a:lnTo>
                      <a:pt x="65" y="13"/>
                    </a:lnTo>
                    <a:lnTo>
                      <a:pt x="63" y="11"/>
                    </a:lnTo>
                    <a:lnTo>
                      <a:pt x="61" y="10"/>
                    </a:lnTo>
                    <a:lnTo>
                      <a:pt x="60" y="9"/>
                    </a:lnTo>
                    <a:lnTo>
                      <a:pt x="58" y="7"/>
                    </a:lnTo>
                    <a:lnTo>
                      <a:pt x="56" y="6"/>
                    </a:lnTo>
                    <a:lnTo>
                      <a:pt x="54" y="6"/>
                    </a:lnTo>
                    <a:lnTo>
                      <a:pt x="52" y="5"/>
                    </a:lnTo>
                    <a:lnTo>
                      <a:pt x="50" y="5"/>
                    </a:lnTo>
                    <a:lnTo>
                      <a:pt x="47" y="5"/>
                    </a:lnTo>
                    <a:lnTo>
                      <a:pt x="45" y="5"/>
                    </a:lnTo>
                    <a:lnTo>
                      <a:pt x="43" y="6"/>
                    </a:lnTo>
                    <a:lnTo>
                      <a:pt x="41" y="6"/>
                    </a:lnTo>
                    <a:lnTo>
                      <a:pt x="39" y="7"/>
                    </a:lnTo>
                    <a:lnTo>
                      <a:pt x="37" y="9"/>
                    </a:lnTo>
                    <a:lnTo>
                      <a:pt x="36" y="10"/>
                    </a:lnTo>
                    <a:lnTo>
                      <a:pt x="34" y="12"/>
                    </a:lnTo>
                    <a:lnTo>
                      <a:pt x="29" y="12"/>
                    </a:lnTo>
                    <a:lnTo>
                      <a:pt x="29" y="36"/>
                    </a:lnTo>
                    <a:lnTo>
                      <a:pt x="27" y="36"/>
                    </a:lnTo>
                    <a:lnTo>
                      <a:pt x="27" y="12"/>
                    </a:lnTo>
                    <a:lnTo>
                      <a:pt x="3" y="12"/>
                    </a:lnTo>
                    <a:lnTo>
                      <a:pt x="3" y="24"/>
                    </a:lnTo>
                    <a:lnTo>
                      <a:pt x="0" y="24"/>
                    </a:lnTo>
                    <a:lnTo>
                      <a:pt x="0" y="0"/>
                    </a:lnTo>
                    <a:lnTo>
                      <a:pt x="153" y="0"/>
                    </a:lnTo>
                    <a:lnTo>
                      <a:pt x="153" y="12"/>
                    </a:lnTo>
                  </a:path>
                </a:pathLst>
              </a:custGeom>
              <a:solidFill>
                <a:srgbClr val="DDDDDD"/>
              </a:solidFill>
              <a:ln w="12700" cap="rnd">
                <a:solidFill>
                  <a:srgbClr val="21212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1" name="Freeform 1265"/>
              <p:cNvSpPr>
                <a:spLocks/>
              </p:cNvSpPr>
              <p:nvPr/>
            </p:nvSpPr>
            <p:spPr bwMode="auto">
              <a:xfrm>
                <a:off x="1951" y="3427"/>
                <a:ext cx="5" cy="2"/>
              </a:xfrm>
              <a:custGeom>
                <a:avLst/>
                <a:gdLst>
                  <a:gd name="T0" fmla="*/ 42 w 2"/>
                  <a:gd name="T1" fmla="*/ 0 h 1"/>
                  <a:gd name="T2" fmla="*/ 0 w 2"/>
                  <a:gd name="T3" fmla="*/ 0 h 1"/>
                  <a:gd name="T4" fmla="*/ 42 w 2"/>
                  <a:gd name="T5" fmla="*/ 0 h 1"/>
                  <a:gd name="T6" fmla="*/ 0 60000 65536"/>
                  <a:gd name="T7" fmla="*/ 0 60000 65536"/>
                  <a:gd name="T8" fmla="*/ 0 60000 65536"/>
                  <a:gd name="T9" fmla="*/ 0 w 2"/>
                  <a:gd name="T10" fmla="*/ 0 h 1"/>
                  <a:gd name="T11" fmla="*/ 2 w 2"/>
                  <a:gd name="T12" fmla="*/ 1 h 1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" h="1">
                    <a:moveTo>
                      <a:pt x="1" y="0"/>
                    </a:moveTo>
                    <a:lnTo>
                      <a:pt x="0" y="0"/>
                    </a:lnTo>
                    <a:lnTo>
                      <a:pt x="1" y="0"/>
                    </a:lnTo>
                  </a:path>
                </a:pathLst>
              </a:custGeom>
              <a:solidFill>
                <a:srgbClr val="DDDDD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2" name="Freeform 1266"/>
              <p:cNvSpPr>
                <a:spLocks/>
              </p:cNvSpPr>
              <p:nvPr/>
            </p:nvSpPr>
            <p:spPr bwMode="auto">
              <a:xfrm>
                <a:off x="1932" y="3398"/>
                <a:ext cx="67" cy="62"/>
              </a:xfrm>
              <a:custGeom>
                <a:avLst/>
                <a:gdLst>
                  <a:gd name="T0" fmla="*/ 235 w 28"/>
                  <a:gd name="T1" fmla="*/ 339 h 28"/>
                  <a:gd name="T2" fmla="*/ 235 w 28"/>
                  <a:gd name="T3" fmla="*/ 412 h 28"/>
                  <a:gd name="T4" fmla="*/ 325 w 28"/>
                  <a:gd name="T5" fmla="*/ 456 h 28"/>
                  <a:gd name="T6" fmla="*/ 395 w 28"/>
                  <a:gd name="T7" fmla="*/ 476 h 28"/>
                  <a:gd name="T8" fmla="*/ 493 w 28"/>
                  <a:gd name="T9" fmla="*/ 476 h 28"/>
                  <a:gd name="T10" fmla="*/ 562 w 28"/>
                  <a:gd name="T11" fmla="*/ 456 h 28"/>
                  <a:gd name="T12" fmla="*/ 617 w 28"/>
                  <a:gd name="T13" fmla="*/ 412 h 28"/>
                  <a:gd name="T14" fmla="*/ 658 w 28"/>
                  <a:gd name="T15" fmla="*/ 359 h 28"/>
                  <a:gd name="T16" fmla="*/ 658 w 28"/>
                  <a:gd name="T17" fmla="*/ 295 h 28"/>
                  <a:gd name="T18" fmla="*/ 658 w 28"/>
                  <a:gd name="T19" fmla="*/ 241 h 28"/>
                  <a:gd name="T20" fmla="*/ 589 w 28"/>
                  <a:gd name="T21" fmla="*/ 197 h 28"/>
                  <a:gd name="T22" fmla="*/ 522 w 28"/>
                  <a:gd name="T23" fmla="*/ 173 h 28"/>
                  <a:gd name="T24" fmla="*/ 464 w 28"/>
                  <a:gd name="T25" fmla="*/ 173 h 28"/>
                  <a:gd name="T26" fmla="*/ 354 w 28"/>
                  <a:gd name="T27" fmla="*/ 173 h 28"/>
                  <a:gd name="T28" fmla="*/ 304 w 28"/>
                  <a:gd name="T29" fmla="*/ 197 h 28"/>
                  <a:gd name="T30" fmla="*/ 235 w 28"/>
                  <a:gd name="T31" fmla="*/ 241 h 28"/>
                  <a:gd name="T32" fmla="*/ 235 w 28"/>
                  <a:gd name="T33" fmla="*/ 295 h 28"/>
                  <a:gd name="T34" fmla="*/ 0 w 28"/>
                  <a:gd name="T35" fmla="*/ 314 h 28"/>
                  <a:gd name="T36" fmla="*/ 0 w 28"/>
                  <a:gd name="T37" fmla="*/ 241 h 28"/>
                  <a:gd name="T38" fmla="*/ 69 w 28"/>
                  <a:gd name="T39" fmla="*/ 173 h 28"/>
                  <a:gd name="T40" fmla="*/ 98 w 28"/>
                  <a:gd name="T41" fmla="*/ 97 h 28"/>
                  <a:gd name="T42" fmla="*/ 194 w 28"/>
                  <a:gd name="T43" fmla="*/ 44 h 28"/>
                  <a:gd name="T44" fmla="*/ 258 w 28"/>
                  <a:gd name="T45" fmla="*/ 20 h 28"/>
                  <a:gd name="T46" fmla="*/ 354 w 28"/>
                  <a:gd name="T47" fmla="*/ 0 h 28"/>
                  <a:gd name="T48" fmla="*/ 493 w 28"/>
                  <a:gd name="T49" fmla="*/ 0 h 28"/>
                  <a:gd name="T50" fmla="*/ 589 w 28"/>
                  <a:gd name="T51" fmla="*/ 0 h 28"/>
                  <a:gd name="T52" fmla="*/ 658 w 28"/>
                  <a:gd name="T53" fmla="*/ 44 h 28"/>
                  <a:gd name="T54" fmla="*/ 756 w 28"/>
                  <a:gd name="T55" fmla="*/ 97 h 28"/>
                  <a:gd name="T56" fmla="*/ 826 w 28"/>
                  <a:gd name="T57" fmla="*/ 173 h 28"/>
                  <a:gd name="T58" fmla="*/ 847 w 28"/>
                  <a:gd name="T59" fmla="*/ 215 h 28"/>
                  <a:gd name="T60" fmla="*/ 893 w 28"/>
                  <a:gd name="T61" fmla="*/ 295 h 28"/>
                  <a:gd name="T62" fmla="*/ 893 w 28"/>
                  <a:gd name="T63" fmla="*/ 383 h 28"/>
                  <a:gd name="T64" fmla="*/ 847 w 28"/>
                  <a:gd name="T65" fmla="*/ 456 h 28"/>
                  <a:gd name="T66" fmla="*/ 778 w 28"/>
                  <a:gd name="T67" fmla="*/ 509 h 28"/>
                  <a:gd name="T68" fmla="*/ 727 w 28"/>
                  <a:gd name="T69" fmla="*/ 574 h 28"/>
                  <a:gd name="T70" fmla="*/ 617 w 28"/>
                  <a:gd name="T71" fmla="*/ 598 h 28"/>
                  <a:gd name="T72" fmla="*/ 522 w 28"/>
                  <a:gd name="T73" fmla="*/ 653 h 28"/>
                  <a:gd name="T74" fmla="*/ 424 w 28"/>
                  <a:gd name="T75" fmla="*/ 653 h 28"/>
                  <a:gd name="T76" fmla="*/ 325 w 28"/>
                  <a:gd name="T77" fmla="*/ 627 h 28"/>
                  <a:gd name="T78" fmla="*/ 235 w 28"/>
                  <a:gd name="T79" fmla="*/ 598 h 28"/>
                  <a:gd name="T80" fmla="*/ 136 w 28"/>
                  <a:gd name="T81" fmla="*/ 554 h 28"/>
                  <a:gd name="T82" fmla="*/ 69 w 28"/>
                  <a:gd name="T83" fmla="*/ 476 h 28"/>
                  <a:gd name="T84" fmla="*/ 0 w 28"/>
                  <a:gd name="T85" fmla="*/ 436 h 28"/>
                  <a:gd name="T86" fmla="*/ 0 w 28"/>
                  <a:gd name="T87" fmla="*/ 359 h 28"/>
                  <a:gd name="T88" fmla="*/ 235 w 28"/>
                  <a:gd name="T89" fmla="*/ 314 h 28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w 28"/>
                  <a:gd name="T136" fmla="*/ 0 h 28"/>
                  <a:gd name="T137" fmla="*/ 28 w 28"/>
                  <a:gd name="T138" fmla="*/ 28 h 28"/>
                </a:gdLst>
                <a:ahLst/>
                <a:cxnLst>
                  <a:cxn ang="T90">
                    <a:pos x="T0" y="T1"/>
                  </a:cxn>
                  <a:cxn ang="T91">
                    <a:pos x="T2" y="T3"/>
                  </a:cxn>
                  <a:cxn ang="T92">
                    <a:pos x="T4" y="T5"/>
                  </a:cxn>
                  <a:cxn ang="T93">
                    <a:pos x="T6" y="T7"/>
                  </a:cxn>
                  <a:cxn ang="T94">
                    <a:pos x="T8" y="T9"/>
                  </a:cxn>
                  <a:cxn ang="T95">
                    <a:pos x="T10" y="T11"/>
                  </a:cxn>
                  <a:cxn ang="T96">
                    <a:pos x="T12" y="T13"/>
                  </a:cxn>
                  <a:cxn ang="T97">
                    <a:pos x="T14" y="T15"/>
                  </a:cxn>
                  <a:cxn ang="T98">
                    <a:pos x="T16" y="T17"/>
                  </a:cxn>
                  <a:cxn ang="T99">
                    <a:pos x="T18" y="T19"/>
                  </a:cxn>
                  <a:cxn ang="T100">
                    <a:pos x="T20" y="T21"/>
                  </a:cxn>
                  <a:cxn ang="T101">
                    <a:pos x="T22" y="T23"/>
                  </a:cxn>
                  <a:cxn ang="T102">
                    <a:pos x="T24" y="T25"/>
                  </a:cxn>
                  <a:cxn ang="T103">
                    <a:pos x="T26" y="T27"/>
                  </a:cxn>
                  <a:cxn ang="T104">
                    <a:pos x="T28" y="T29"/>
                  </a:cxn>
                  <a:cxn ang="T105">
                    <a:pos x="T30" y="T31"/>
                  </a:cxn>
                  <a:cxn ang="T106">
                    <a:pos x="T32" y="T33"/>
                  </a:cxn>
                  <a:cxn ang="T107">
                    <a:pos x="T34" y="T35"/>
                  </a:cxn>
                  <a:cxn ang="T108">
                    <a:pos x="T36" y="T37"/>
                  </a:cxn>
                  <a:cxn ang="T109">
                    <a:pos x="T38" y="T39"/>
                  </a:cxn>
                  <a:cxn ang="T110">
                    <a:pos x="T40" y="T41"/>
                  </a:cxn>
                  <a:cxn ang="T111">
                    <a:pos x="T42" y="T43"/>
                  </a:cxn>
                  <a:cxn ang="T112">
                    <a:pos x="T44" y="T45"/>
                  </a:cxn>
                  <a:cxn ang="T113">
                    <a:pos x="T46" y="T47"/>
                  </a:cxn>
                  <a:cxn ang="T114">
                    <a:pos x="T48" y="T49"/>
                  </a:cxn>
                  <a:cxn ang="T115">
                    <a:pos x="T50" y="T51"/>
                  </a:cxn>
                  <a:cxn ang="T116">
                    <a:pos x="T52" y="T53"/>
                  </a:cxn>
                  <a:cxn ang="T117">
                    <a:pos x="T54" y="T55"/>
                  </a:cxn>
                  <a:cxn ang="T118">
                    <a:pos x="T56" y="T57"/>
                  </a:cxn>
                  <a:cxn ang="T119">
                    <a:pos x="T58" y="T59"/>
                  </a:cxn>
                  <a:cxn ang="T120">
                    <a:pos x="T60" y="T61"/>
                  </a:cxn>
                  <a:cxn ang="T121">
                    <a:pos x="T62" y="T63"/>
                  </a:cxn>
                  <a:cxn ang="T122">
                    <a:pos x="T64" y="T65"/>
                  </a:cxn>
                  <a:cxn ang="T123">
                    <a:pos x="T66" y="T67"/>
                  </a:cxn>
                  <a:cxn ang="T124">
                    <a:pos x="T68" y="T69"/>
                  </a:cxn>
                  <a:cxn ang="T125">
                    <a:pos x="T70" y="T71"/>
                  </a:cxn>
                  <a:cxn ang="T126">
                    <a:pos x="T72" y="T73"/>
                  </a:cxn>
                  <a:cxn ang="T127">
                    <a:pos x="T74" y="T75"/>
                  </a:cxn>
                  <a:cxn ang="T128">
                    <a:pos x="T76" y="T77"/>
                  </a:cxn>
                  <a:cxn ang="T129">
                    <a:pos x="T78" y="T79"/>
                  </a:cxn>
                  <a:cxn ang="T130">
                    <a:pos x="T80" y="T81"/>
                  </a:cxn>
                  <a:cxn ang="T131">
                    <a:pos x="T82" y="T83"/>
                  </a:cxn>
                  <a:cxn ang="T132">
                    <a:pos x="T84" y="T85"/>
                  </a:cxn>
                  <a:cxn ang="T133">
                    <a:pos x="T86" y="T87"/>
                  </a:cxn>
                  <a:cxn ang="T134">
                    <a:pos x="T88" y="T89"/>
                  </a:cxn>
                </a:cxnLst>
                <a:rect l="T135" t="T136" r="T137" b="T138"/>
                <a:pathLst>
                  <a:path w="28" h="28">
                    <a:moveTo>
                      <a:pt x="7" y="13"/>
                    </a:moveTo>
                    <a:lnTo>
                      <a:pt x="7" y="14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10" y="19"/>
                    </a:lnTo>
                    <a:lnTo>
                      <a:pt x="11" y="20"/>
                    </a:lnTo>
                    <a:lnTo>
                      <a:pt x="12" y="20"/>
                    </a:lnTo>
                    <a:lnTo>
                      <a:pt x="14" y="20"/>
                    </a:lnTo>
                    <a:lnTo>
                      <a:pt x="15" y="20"/>
                    </a:lnTo>
                    <a:lnTo>
                      <a:pt x="16" y="20"/>
                    </a:lnTo>
                    <a:lnTo>
                      <a:pt x="17" y="19"/>
                    </a:lnTo>
                    <a:lnTo>
                      <a:pt x="18" y="18"/>
                    </a:lnTo>
                    <a:lnTo>
                      <a:pt x="19" y="17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10"/>
                    </a:lnTo>
                    <a:lnTo>
                      <a:pt x="19" y="9"/>
                    </a:lnTo>
                    <a:lnTo>
                      <a:pt x="18" y="8"/>
                    </a:lnTo>
                    <a:lnTo>
                      <a:pt x="17" y="7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4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7"/>
                    </a:lnTo>
                    <a:lnTo>
                      <a:pt x="9" y="8"/>
                    </a:lnTo>
                    <a:lnTo>
                      <a:pt x="7" y="9"/>
                    </a:lnTo>
                    <a:lnTo>
                      <a:pt x="7" y="10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1" y="8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4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10" y="0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0"/>
                    </a:lnTo>
                    <a:lnTo>
                      <a:pt x="20" y="1"/>
                    </a:lnTo>
                    <a:lnTo>
                      <a:pt x="20" y="2"/>
                    </a:lnTo>
                    <a:lnTo>
                      <a:pt x="22" y="2"/>
                    </a:lnTo>
                    <a:lnTo>
                      <a:pt x="23" y="4"/>
                    </a:lnTo>
                    <a:lnTo>
                      <a:pt x="25" y="5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6" y="9"/>
                    </a:lnTo>
                    <a:lnTo>
                      <a:pt x="27" y="11"/>
                    </a:lnTo>
                    <a:lnTo>
                      <a:pt x="27" y="12"/>
                    </a:lnTo>
                    <a:lnTo>
                      <a:pt x="27" y="14"/>
                    </a:lnTo>
                    <a:lnTo>
                      <a:pt x="27" y="16"/>
                    </a:lnTo>
                    <a:lnTo>
                      <a:pt x="26" y="17"/>
                    </a:lnTo>
                    <a:lnTo>
                      <a:pt x="26" y="19"/>
                    </a:lnTo>
                    <a:lnTo>
                      <a:pt x="25" y="20"/>
                    </a:lnTo>
                    <a:lnTo>
                      <a:pt x="24" y="21"/>
                    </a:lnTo>
                    <a:lnTo>
                      <a:pt x="23" y="23"/>
                    </a:lnTo>
                    <a:lnTo>
                      <a:pt x="22" y="24"/>
                    </a:lnTo>
                    <a:lnTo>
                      <a:pt x="20" y="25"/>
                    </a:lnTo>
                    <a:lnTo>
                      <a:pt x="19" y="25"/>
                    </a:lnTo>
                    <a:lnTo>
                      <a:pt x="17" y="26"/>
                    </a:lnTo>
                    <a:lnTo>
                      <a:pt x="16" y="27"/>
                    </a:lnTo>
                    <a:lnTo>
                      <a:pt x="15" y="27"/>
                    </a:lnTo>
                    <a:lnTo>
                      <a:pt x="13" y="27"/>
                    </a:lnTo>
                    <a:lnTo>
                      <a:pt x="11" y="27"/>
                    </a:lnTo>
                    <a:lnTo>
                      <a:pt x="10" y="26"/>
                    </a:lnTo>
                    <a:lnTo>
                      <a:pt x="8" y="25"/>
                    </a:lnTo>
                    <a:lnTo>
                      <a:pt x="7" y="25"/>
                    </a:lnTo>
                    <a:lnTo>
                      <a:pt x="5" y="24"/>
                    </a:lnTo>
                    <a:lnTo>
                      <a:pt x="4" y="23"/>
                    </a:lnTo>
                    <a:lnTo>
                      <a:pt x="3" y="22"/>
                    </a:lnTo>
                    <a:lnTo>
                      <a:pt x="2" y="20"/>
                    </a:lnTo>
                    <a:lnTo>
                      <a:pt x="1" y="20"/>
                    </a:lnTo>
                    <a:lnTo>
                      <a:pt x="0" y="18"/>
                    </a:lnTo>
                    <a:lnTo>
                      <a:pt x="0" y="16"/>
                    </a:lnTo>
                    <a:lnTo>
                      <a:pt x="0" y="15"/>
                    </a:lnTo>
                    <a:lnTo>
                      <a:pt x="0" y="13"/>
                    </a:lnTo>
                    <a:lnTo>
                      <a:pt x="7" y="13"/>
                    </a:lnTo>
                  </a:path>
                </a:pathLst>
              </a:custGeom>
              <a:solidFill>
                <a:srgbClr val="DDDDD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  <p:sp>
            <p:nvSpPr>
              <p:cNvPr id="253" name="Freeform 1267"/>
              <p:cNvSpPr>
                <a:spLocks/>
              </p:cNvSpPr>
              <p:nvPr/>
            </p:nvSpPr>
            <p:spPr bwMode="auto">
              <a:xfrm>
                <a:off x="2015" y="3396"/>
                <a:ext cx="67" cy="64"/>
              </a:xfrm>
              <a:custGeom>
                <a:avLst/>
                <a:gdLst>
                  <a:gd name="T0" fmla="*/ 235 w 28"/>
                  <a:gd name="T1" fmla="*/ 355 h 29"/>
                  <a:gd name="T2" fmla="*/ 235 w 28"/>
                  <a:gd name="T3" fmla="*/ 408 h 29"/>
                  <a:gd name="T4" fmla="*/ 304 w 28"/>
                  <a:gd name="T5" fmla="*/ 452 h 29"/>
                  <a:gd name="T6" fmla="*/ 354 w 28"/>
                  <a:gd name="T7" fmla="*/ 497 h 29"/>
                  <a:gd name="T8" fmla="*/ 464 w 28"/>
                  <a:gd name="T9" fmla="*/ 497 h 29"/>
                  <a:gd name="T10" fmla="*/ 562 w 28"/>
                  <a:gd name="T11" fmla="*/ 472 h 29"/>
                  <a:gd name="T12" fmla="*/ 658 w 28"/>
                  <a:gd name="T13" fmla="*/ 428 h 29"/>
                  <a:gd name="T14" fmla="*/ 658 w 28"/>
                  <a:gd name="T15" fmla="*/ 375 h 29"/>
                  <a:gd name="T16" fmla="*/ 658 w 28"/>
                  <a:gd name="T17" fmla="*/ 331 h 29"/>
                  <a:gd name="T18" fmla="*/ 658 w 28"/>
                  <a:gd name="T19" fmla="*/ 278 h 29"/>
                  <a:gd name="T20" fmla="*/ 658 w 28"/>
                  <a:gd name="T21" fmla="*/ 214 h 29"/>
                  <a:gd name="T22" fmla="*/ 562 w 28"/>
                  <a:gd name="T23" fmla="*/ 194 h 29"/>
                  <a:gd name="T24" fmla="*/ 493 w 28"/>
                  <a:gd name="T25" fmla="*/ 161 h 29"/>
                  <a:gd name="T26" fmla="*/ 354 w 28"/>
                  <a:gd name="T27" fmla="*/ 161 h 29"/>
                  <a:gd name="T28" fmla="*/ 304 w 28"/>
                  <a:gd name="T29" fmla="*/ 214 h 29"/>
                  <a:gd name="T30" fmla="*/ 235 w 28"/>
                  <a:gd name="T31" fmla="*/ 258 h 29"/>
                  <a:gd name="T32" fmla="*/ 235 w 28"/>
                  <a:gd name="T33" fmla="*/ 311 h 29"/>
                  <a:gd name="T34" fmla="*/ 0 w 28"/>
                  <a:gd name="T35" fmla="*/ 331 h 29"/>
                  <a:gd name="T36" fmla="*/ 0 w 28"/>
                  <a:gd name="T37" fmla="*/ 258 h 29"/>
                  <a:gd name="T38" fmla="*/ 69 w 28"/>
                  <a:gd name="T39" fmla="*/ 161 h 29"/>
                  <a:gd name="T40" fmla="*/ 98 w 28"/>
                  <a:gd name="T41" fmla="*/ 117 h 29"/>
                  <a:gd name="T42" fmla="*/ 194 w 28"/>
                  <a:gd name="T43" fmla="*/ 44 h 29"/>
                  <a:gd name="T44" fmla="*/ 258 w 28"/>
                  <a:gd name="T45" fmla="*/ 20 h 29"/>
                  <a:gd name="T46" fmla="*/ 354 w 28"/>
                  <a:gd name="T47" fmla="*/ 0 h 29"/>
                  <a:gd name="T48" fmla="*/ 493 w 28"/>
                  <a:gd name="T49" fmla="*/ 0 h 29"/>
                  <a:gd name="T50" fmla="*/ 589 w 28"/>
                  <a:gd name="T51" fmla="*/ 20 h 29"/>
                  <a:gd name="T52" fmla="*/ 687 w 28"/>
                  <a:gd name="T53" fmla="*/ 44 h 29"/>
                  <a:gd name="T54" fmla="*/ 778 w 28"/>
                  <a:gd name="T55" fmla="*/ 97 h 29"/>
                  <a:gd name="T56" fmla="*/ 826 w 28"/>
                  <a:gd name="T57" fmla="*/ 161 h 29"/>
                  <a:gd name="T58" fmla="*/ 893 w 28"/>
                  <a:gd name="T59" fmla="*/ 238 h 29"/>
                  <a:gd name="T60" fmla="*/ 893 w 28"/>
                  <a:gd name="T61" fmla="*/ 311 h 29"/>
                  <a:gd name="T62" fmla="*/ 893 w 28"/>
                  <a:gd name="T63" fmla="*/ 375 h 29"/>
                  <a:gd name="T64" fmla="*/ 847 w 28"/>
                  <a:gd name="T65" fmla="*/ 472 h 29"/>
                  <a:gd name="T66" fmla="*/ 826 w 28"/>
                  <a:gd name="T67" fmla="*/ 525 h 29"/>
                  <a:gd name="T68" fmla="*/ 727 w 28"/>
                  <a:gd name="T69" fmla="*/ 589 h 29"/>
                  <a:gd name="T70" fmla="*/ 589 w 28"/>
                  <a:gd name="T71" fmla="*/ 642 h 29"/>
                  <a:gd name="T72" fmla="*/ 493 w 28"/>
                  <a:gd name="T73" fmla="*/ 666 h 29"/>
                  <a:gd name="T74" fmla="*/ 354 w 28"/>
                  <a:gd name="T75" fmla="*/ 642 h 29"/>
                  <a:gd name="T76" fmla="*/ 258 w 28"/>
                  <a:gd name="T77" fmla="*/ 614 h 29"/>
                  <a:gd name="T78" fmla="*/ 194 w 28"/>
                  <a:gd name="T79" fmla="*/ 589 h 29"/>
                  <a:gd name="T80" fmla="*/ 98 w 28"/>
                  <a:gd name="T81" fmla="*/ 525 h 29"/>
                  <a:gd name="T82" fmla="*/ 69 w 28"/>
                  <a:gd name="T83" fmla="*/ 472 h 29"/>
                  <a:gd name="T84" fmla="*/ 0 w 28"/>
                  <a:gd name="T85" fmla="*/ 408 h 29"/>
                  <a:gd name="T86" fmla="*/ 0 w 28"/>
                  <a:gd name="T87" fmla="*/ 331 h 2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28"/>
                  <a:gd name="T133" fmla="*/ 0 h 29"/>
                  <a:gd name="T134" fmla="*/ 28 w 28"/>
                  <a:gd name="T135" fmla="*/ 29 h 2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28" h="29">
                    <a:moveTo>
                      <a:pt x="7" y="14"/>
                    </a:moveTo>
                    <a:lnTo>
                      <a:pt x="7" y="15"/>
                    </a:lnTo>
                    <a:lnTo>
                      <a:pt x="7" y="16"/>
                    </a:lnTo>
                    <a:lnTo>
                      <a:pt x="7" y="17"/>
                    </a:lnTo>
                    <a:lnTo>
                      <a:pt x="8" y="18"/>
                    </a:lnTo>
                    <a:lnTo>
                      <a:pt x="9" y="19"/>
                    </a:lnTo>
                    <a:lnTo>
                      <a:pt x="10" y="20"/>
                    </a:lnTo>
                    <a:lnTo>
                      <a:pt x="11" y="21"/>
                    </a:lnTo>
                    <a:lnTo>
                      <a:pt x="13" y="21"/>
                    </a:lnTo>
                    <a:lnTo>
                      <a:pt x="14" y="21"/>
                    </a:lnTo>
                    <a:lnTo>
                      <a:pt x="16" y="21"/>
                    </a:lnTo>
                    <a:lnTo>
                      <a:pt x="17" y="20"/>
                    </a:lnTo>
                    <a:lnTo>
                      <a:pt x="19" y="19"/>
                    </a:lnTo>
                    <a:lnTo>
                      <a:pt x="20" y="18"/>
                    </a:lnTo>
                    <a:lnTo>
                      <a:pt x="20" y="17"/>
                    </a:lnTo>
                    <a:lnTo>
                      <a:pt x="20" y="16"/>
                    </a:lnTo>
                    <a:lnTo>
                      <a:pt x="20" y="15"/>
                    </a:lnTo>
                    <a:lnTo>
                      <a:pt x="20" y="14"/>
                    </a:lnTo>
                    <a:lnTo>
                      <a:pt x="20" y="13"/>
                    </a:lnTo>
                    <a:lnTo>
                      <a:pt x="20" y="12"/>
                    </a:lnTo>
                    <a:lnTo>
                      <a:pt x="20" y="11"/>
                    </a:lnTo>
                    <a:lnTo>
                      <a:pt x="20" y="9"/>
                    </a:lnTo>
                    <a:lnTo>
                      <a:pt x="19" y="9"/>
                    </a:lnTo>
                    <a:lnTo>
                      <a:pt x="17" y="8"/>
                    </a:lnTo>
                    <a:lnTo>
                      <a:pt x="16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1" y="7"/>
                    </a:lnTo>
                    <a:lnTo>
                      <a:pt x="10" y="8"/>
                    </a:lnTo>
                    <a:lnTo>
                      <a:pt x="9" y="9"/>
                    </a:lnTo>
                    <a:lnTo>
                      <a:pt x="8" y="9"/>
                    </a:lnTo>
                    <a:lnTo>
                      <a:pt x="7" y="11"/>
                    </a:lnTo>
                    <a:lnTo>
                      <a:pt x="7" y="12"/>
                    </a:lnTo>
                    <a:lnTo>
                      <a:pt x="7" y="13"/>
                    </a:lnTo>
                    <a:lnTo>
                      <a:pt x="7" y="14"/>
                    </a:lnTo>
                    <a:lnTo>
                      <a:pt x="0" y="14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1" y="9"/>
                    </a:lnTo>
                    <a:lnTo>
                      <a:pt x="2" y="7"/>
                    </a:lnTo>
                    <a:lnTo>
                      <a:pt x="2" y="6"/>
                    </a:lnTo>
                    <a:lnTo>
                      <a:pt x="3" y="5"/>
                    </a:lnTo>
                    <a:lnTo>
                      <a:pt x="4" y="3"/>
                    </a:lnTo>
                    <a:lnTo>
                      <a:pt x="6" y="2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10" y="1"/>
                    </a:lnTo>
                    <a:lnTo>
                      <a:pt x="11" y="0"/>
                    </a:lnTo>
                    <a:lnTo>
                      <a:pt x="13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8" y="1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3"/>
                    </a:lnTo>
                    <a:lnTo>
                      <a:pt x="24" y="4"/>
                    </a:lnTo>
                    <a:lnTo>
                      <a:pt x="25" y="6"/>
                    </a:lnTo>
                    <a:lnTo>
                      <a:pt x="25" y="7"/>
                    </a:lnTo>
                    <a:lnTo>
                      <a:pt x="26" y="8"/>
                    </a:lnTo>
                    <a:lnTo>
                      <a:pt x="27" y="10"/>
                    </a:lnTo>
                    <a:lnTo>
                      <a:pt x="27" y="12"/>
                    </a:lnTo>
                    <a:lnTo>
                      <a:pt x="27" y="13"/>
                    </a:lnTo>
                    <a:lnTo>
                      <a:pt x="27" y="15"/>
                    </a:lnTo>
                    <a:lnTo>
                      <a:pt x="27" y="16"/>
                    </a:lnTo>
                    <a:lnTo>
                      <a:pt x="27" y="18"/>
                    </a:lnTo>
                    <a:lnTo>
                      <a:pt x="26" y="20"/>
                    </a:lnTo>
                    <a:lnTo>
                      <a:pt x="25" y="21"/>
                    </a:lnTo>
                    <a:lnTo>
                      <a:pt x="25" y="22"/>
                    </a:lnTo>
                    <a:lnTo>
                      <a:pt x="23" y="24"/>
                    </a:lnTo>
                    <a:lnTo>
                      <a:pt x="22" y="25"/>
                    </a:lnTo>
                    <a:lnTo>
                      <a:pt x="20" y="26"/>
                    </a:lnTo>
                    <a:lnTo>
                      <a:pt x="18" y="27"/>
                    </a:lnTo>
                    <a:lnTo>
                      <a:pt x="16" y="27"/>
                    </a:lnTo>
                    <a:lnTo>
                      <a:pt x="15" y="28"/>
                    </a:lnTo>
                    <a:lnTo>
                      <a:pt x="13" y="28"/>
                    </a:lnTo>
                    <a:lnTo>
                      <a:pt x="11" y="27"/>
                    </a:lnTo>
                    <a:lnTo>
                      <a:pt x="10" y="27"/>
                    </a:lnTo>
                    <a:lnTo>
                      <a:pt x="8" y="26"/>
                    </a:lnTo>
                    <a:lnTo>
                      <a:pt x="7" y="26"/>
                    </a:lnTo>
                    <a:lnTo>
                      <a:pt x="6" y="25"/>
                    </a:lnTo>
                    <a:lnTo>
                      <a:pt x="4" y="24"/>
                    </a:lnTo>
                    <a:lnTo>
                      <a:pt x="3" y="22"/>
                    </a:lnTo>
                    <a:lnTo>
                      <a:pt x="2" y="21"/>
                    </a:lnTo>
                    <a:lnTo>
                      <a:pt x="2" y="20"/>
                    </a:lnTo>
                    <a:lnTo>
                      <a:pt x="1" y="18"/>
                    </a:lnTo>
                    <a:lnTo>
                      <a:pt x="0" y="17"/>
                    </a:lnTo>
                    <a:lnTo>
                      <a:pt x="0" y="15"/>
                    </a:lnTo>
                    <a:lnTo>
                      <a:pt x="0" y="14"/>
                    </a:lnTo>
                    <a:lnTo>
                      <a:pt x="7" y="14"/>
                    </a:lnTo>
                  </a:path>
                </a:pathLst>
              </a:custGeom>
              <a:solidFill>
                <a:srgbClr val="DDDDDD"/>
              </a:solidFill>
              <a:ln w="12700" cap="rnd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de-DE"/>
              </a:p>
            </p:txBody>
          </p:sp>
        </p:grpSp>
        <p:sp>
          <p:nvSpPr>
            <p:cNvPr id="224" name="Freeform 1268"/>
            <p:cNvSpPr>
              <a:spLocks noChangeArrowheads="1"/>
            </p:cNvSpPr>
            <p:nvPr/>
          </p:nvSpPr>
          <p:spPr bwMode="auto">
            <a:xfrm flipH="1">
              <a:off x="3153" y="1058"/>
              <a:ext cx="28" cy="130"/>
            </a:xfrm>
            <a:custGeom>
              <a:avLst/>
              <a:gdLst>
                <a:gd name="T0" fmla="*/ 0 w 1"/>
                <a:gd name="T1" fmla="*/ 0 h 188"/>
                <a:gd name="T2" fmla="*/ 0 w 1"/>
                <a:gd name="T3" fmla="*/ 43 h 188"/>
                <a:gd name="T4" fmla="*/ 0 60000 65536"/>
                <a:gd name="T5" fmla="*/ 0 60000 65536"/>
                <a:gd name="T6" fmla="*/ 0 w 1"/>
                <a:gd name="T7" fmla="*/ 0 h 188"/>
                <a:gd name="T8" fmla="*/ 1 w 1"/>
                <a:gd name="T9" fmla="*/ 188 h 188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1" h="188">
                  <a:moveTo>
                    <a:pt x="0" y="0"/>
                  </a:moveTo>
                  <a:lnTo>
                    <a:pt x="0" y="188"/>
                  </a:lnTo>
                </a:path>
              </a:pathLst>
            </a:cu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de-DE"/>
            </a:p>
          </p:txBody>
        </p:sp>
      </p:grpSp>
      <p:sp>
        <p:nvSpPr>
          <p:cNvPr id="256" name="AutoShape 1300"/>
          <p:cNvSpPr>
            <a:spLocks noChangeArrowheads="1"/>
          </p:cNvSpPr>
          <p:nvPr/>
        </p:nvSpPr>
        <p:spPr bwMode="auto">
          <a:xfrm>
            <a:off x="1763688" y="5505524"/>
            <a:ext cx="720080" cy="221878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100" dirty="0" smtClean="0">
                <a:solidFill>
                  <a:schemeClr val="bg1"/>
                </a:solidFill>
              </a:rPr>
              <a:t>EDI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57" name="AutoShape 1300"/>
          <p:cNvSpPr>
            <a:spLocks noChangeArrowheads="1"/>
          </p:cNvSpPr>
          <p:nvPr/>
        </p:nvSpPr>
        <p:spPr bwMode="auto">
          <a:xfrm>
            <a:off x="3347864" y="5511378"/>
            <a:ext cx="864096" cy="216024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100" dirty="0" smtClean="0">
                <a:solidFill>
                  <a:schemeClr val="bg1"/>
                </a:solidFill>
              </a:rPr>
              <a:t>EDI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58" name="AutoShape 1300"/>
          <p:cNvSpPr>
            <a:spLocks noChangeArrowheads="1"/>
          </p:cNvSpPr>
          <p:nvPr/>
        </p:nvSpPr>
        <p:spPr bwMode="auto">
          <a:xfrm>
            <a:off x="5148064" y="5511378"/>
            <a:ext cx="936104" cy="222746"/>
          </a:xfrm>
          <a:prstGeom prst="rightArrow">
            <a:avLst>
              <a:gd name="adj1" fmla="val 50000"/>
              <a:gd name="adj2" fmla="val 75000"/>
            </a:avLst>
          </a:prstGeom>
          <a:solidFill>
            <a:srgbClr val="99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pl-PL" sz="1100" dirty="0" smtClean="0">
                <a:solidFill>
                  <a:schemeClr val="bg1"/>
                </a:solidFill>
              </a:rPr>
              <a:t>EDI</a:t>
            </a:r>
            <a:endParaRPr lang="de-DE" sz="1100" dirty="0">
              <a:solidFill>
                <a:schemeClr val="bg1"/>
              </a:solidFill>
            </a:endParaRPr>
          </a:p>
        </p:txBody>
      </p:sp>
      <p:sp>
        <p:nvSpPr>
          <p:cNvPr id="261" name="Freeform 2886"/>
          <p:cNvSpPr>
            <a:spLocks/>
          </p:cNvSpPr>
          <p:nvPr/>
        </p:nvSpPr>
        <p:spPr bwMode="auto">
          <a:xfrm>
            <a:off x="884443" y="5151338"/>
            <a:ext cx="861189" cy="869950"/>
          </a:xfrm>
          <a:custGeom>
            <a:avLst/>
            <a:gdLst>
              <a:gd name="T0" fmla="*/ 2147483647 w 706"/>
              <a:gd name="T1" fmla="*/ 0 h 548"/>
              <a:gd name="T2" fmla="*/ 2147483647 w 706"/>
              <a:gd name="T3" fmla="*/ 2147483647 h 548"/>
              <a:gd name="T4" fmla="*/ 2147483647 w 706"/>
              <a:gd name="T5" fmla="*/ 2147483647 h 548"/>
              <a:gd name="T6" fmla="*/ 2147483647 w 706"/>
              <a:gd name="T7" fmla="*/ 2147483647 h 548"/>
              <a:gd name="T8" fmla="*/ 2147483647 w 706"/>
              <a:gd name="T9" fmla="*/ 2147483647 h 548"/>
              <a:gd name="T10" fmla="*/ 2147483647 w 706"/>
              <a:gd name="T11" fmla="*/ 2147483647 h 548"/>
              <a:gd name="T12" fmla="*/ 2147483647 w 706"/>
              <a:gd name="T13" fmla="*/ 2147483647 h 548"/>
              <a:gd name="T14" fmla="*/ 2147483647 w 706"/>
              <a:gd name="T15" fmla="*/ 2147483647 h 548"/>
              <a:gd name="T16" fmla="*/ 2147483647 w 706"/>
              <a:gd name="T17" fmla="*/ 2147483647 h 548"/>
              <a:gd name="T18" fmla="*/ 0 w 706"/>
              <a:gd name="T19" fmla="*/ 2147483647 h 548"/>
              <a:gd name="T20" fmla="*/ 0 w 706"/>
              <a:gd name="T21" fmla="*/ 2147483647 h 548"/>
              <a:gd name="T22" fmla="*/ 2147483647 w 706"/>
              <a:gd name="T23" fmla="*/ 2147483647 h 548"/>
              <a:gd name="T24" fmla="*/ 2147483647 w 706"/>
              <a:gd name="T25" fmla="*/ 2147483647 h 548"/>
              <a:gd name="T26" fmla="*/ 2147483647 w 706"/>
              <a:gd name="T27" fmla="*/ 2147483647 h 548"/>
              <a:gd name="T28" fmla="*/ 2147483647 w 706"/>
              <a:gd name="T29" fmla="*/ 2147483647 h 548"/>
              <a:gd name="T30" fmla="*/ 2147483647 w 706"/>
              <a:gd name="T31" fmla="*/ 2147483647 h 548"/>
              <a:gd name="T32" fmla="*/ 2147483647 w 706"/>
              <a:gd name="T33" fmla="*/ 2147483647 h 548"/>
              <a:gd name="T34" fmla="*/ 2147483647 w 706"/>
              <a:gd name="T35" fmla="*/ 2147483647 h 548"/>
              <a:gd name="T36" fmla="*/ 2147483647 w 706"/>
              <a:gd name="T37" fmla="*/ 2147483647 h 548"/>
              <a:gd name="T38" fmla="*/ 2147483647 w 706"/>
              <a:gd name="T39" fmla="*/ 2147483647 h 548"/>
              <a:gd name="T40" fmla="*/ 2147483647 w 706"/>
              <a:gd name="T41" fmla="*/ 2147483647 h 548"/>
              <a:gd name="T42" fmla="*/ 2147483647 w 706"/>
              <a:gd name="T43" fmla="*/ 2147483647 h 548"/>
              <a:gd name="T44" fmla="*/ 2147483647 w 706"/>
              <a:gd name="T45" fmla="*/ 2147483647 h 548"/>
              <a:gd name="T46" fmla="*/ 2147483647 w 706"/>
              <a:gd name="T47" fmla="*/ 2147483647 h 548"/>
              <a:gd name="T48" fmla="*/ 2147483647 w 706"/>
              <a:gd name="T49" fmla="*/ 2147483647 h 548"/>
              <a:gd name="T50" fmla="*/ 2147483647 w 706"/>
              <a:gd name="T51" fmla="*/ 2147483647 h 548"/>
              <a:gd name="T52" fmla="*/ 2147483647 w 706"/>
              <a:gd name="T53" fmla="*/ 2147483647 h 548"/>
              <a:gd name="T54" fmla="*/ 2147483647 w 706"/>
              <a:gd name="T55" fmla="*/ 2147483647 h 548"/>
              <a:gd name="T56" fmla="*/ 2147483647 w 706"/>
              <a:gd name="T57" fmla="*/ 2147483647 h 548"/>
              <a:gd name="T58" fmla="*/ 2147483647 w 706"/>
              <a:gd name="T59" fmla="*/ 2147483647 h 548"/>
              <a:gd name="T60" fmla="*/ 2147483647 w 706"/>
              <a:gd name="T61" fmla="*/ 2147483647 h 548"/>
              <a:gd name="T62" fmla="*/ 2147483647 w 706"/>
              <a:gd name="T63" fmla="*/ 2147483647 h 548"/>
              <a:gd name="T64" fmla="*/ 2147483647 w 706"/>
              <a:gd name="T65" fmla="*/ 2147483647 h 548"/>
              <a:gd name="T66" fmla="*/ 2147483647 w 706"/>
              <a:gd name="T67" fmla="*/ 2147483647 h 548"/>
              <a:gd name="T68" fmla="*/ 2147483647 w 706"/>
              <a:gd name="T69" fmla="*/ 2147483647 h 548"/>
              <a:gd name="T70" fmla="*/ 2147483647 w 706"/>
              <a:gd name="T71" fmla="*/ 2147483647 h 548"/>
              <a:gd name="T72" fmla="*/ 2147483647 w 706"/>
              <a:gd name="T73" fmla="*/ 2147483647 h 548"/>
              <a:gd name="T74" fmla="*/ 2147483647 w 706"/>
              <a:gd name="T75" fmla="*/ 2147483647 h 548"/>
              <a:gd name="T76" fmla="*/ 2147483647 w 706"/>
              <a:gd name="T77" fmla="*/ 2147483647 h 548"/>
              <a:gd name="T78" fmla="*/ 2147483647 w 706"/>
              <a:gd name="T79" fmla="*/ 2147483647 h 548"/>
              <a:gd name="T80" fmla="*/ 2147483647 w 706"/>
              <a:gd name="T81" fmla="*/ 0 h 548"/>
              <a:gd name="T82" fmla="*/ 2147483647 w 706"/>
              <a:gd name="T83" fmla="*/ 0 h 5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06"/>
              <a:gd name="T127" fmla="*/ 0 h 548"/>
              <a:gd name="T128" fmla="*/ 706 w 706"/>
              <a:gd name="T129" fmla="*/ 548 h 54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06" h="548">
                <a:moveTo>
                  <a:pt x="353" y="0"/>
                </a:moveTo>
                <a:lnTo>
                  <a:pt x="317" y="0"/>
                </a:lnTo>
                <a:lnTo>
                  <a:pt x="282" y="4"/>
                </a:lnTo>
                <a:lnTo>
                  <a:pt x="250" y="4"/>
                </a:lnTo>
                <a:lnTo>
                  <a:pt x="215" y="9"/>
                </a:lnTo>
                <a:lnTo>
                  <a:pt x="183" y="13"/>
                </a:lnTo>
                <a:lnTo>
                  <a:pt x="157" y="18"/>
                </a:lnTo>
                <a:lnTo>
                  <a:pt x="130" y="22"/>
                </a:lnTo>
                <a:lnTo>
                  <a:pt x="103" y="27"/>
                </a:lnTo>
                <a:lnTo>
                  <a:pt x="81" y="31"/>
                </a:lnTo>
                <a:lnTo>
                  <a:pt x="63" y="40"/>
                </a:lnTo>
                <a:lnTo>
                  <a:pt x="45" y="49"/>
                </a:lnTo>
                <a:lnTo>
                  <a:pt x="27" y="53"/>
                </a:lnTo>
                <a:lnTo>
                  <a:pt x="23" y="58"/>
                </a:lnTo>
                <a:lnTo>
                  <a:pt x="18" y="62"/>
                </a:lnTo>
                <a:lnTo>
                  <a:pt x="14" y="67"/>
                </a:lnTo>
                <a:lnTo>
                  <a:pt x="9" y="71"/>
                </a:lnTo>
                <a:lnTo>
                  <a:pt x="5" y="76"/>
                </a:lnTo>
                <a:lnTo>
                  <a:pt x="5" y="80"/>
                </a:lnTo>
                <a:lnTo>
                  <a:pt x="0" y="84"/>
                </a:lnTo>
                <a:lnTo>
                  <a:pt x="0" y="89"/>
                </a:lnTo>
                <a:lnTo>
                  <a:pt x="0" y="463"/>
                </a:lnTo>
                <a:lnTo>
                  <a:pt x="0" y="467"/>
                </a:lnTo>
                <a:lnTo>
                  <a:pt x="5" y="472"/>
                </a:lnTo>
                <a:lnTo>
                  <a:pt x="5" y="476"/>
                </a:lnTo>
                <a:lnTo>
                  <a:pt x="9" y="481"/>
                </a:lnTo>
                <a:lnTo>
                  <a:pt x="14" y="485"/>
                </a:lnTo>
                <a:lnTo>
                  <a:pt x="18" y="490"/>
                </a:lnTo>
                <a:lnTo>
                  <a:pt x="23" y="494"/>
                </a:lnTo>
                <a:lnTo>
                  <a:pt x="27" y="494"/>
                </a:lnTo>
                <a:lnTo>
                  <a:pt x="45" y="503"/>
                </a:lnTo>
                <a:lnTo>
                  <a:pt x="63" y="512"/>
                </a:lnTo>
                <a:lnTo>
                  <a:pt x="81" y="516"/>
                </a:lnTo>
                <a:lnTo>
                  <a:pt x="103" y="525"/>
                </a:lnTo>
                <a:lnTo>
                  <a:pt x="130" y="530"/>
                </a:lnTo>
                <a:lnTo>
                  <a:pt x="157" y="534"/>
                </a:lnTo>
                <a:lnTo>
                  <a:pt x="183" y="539"/>
                </a:lnTo>
                <a:lnTo>
                  <a:pt x="215" y="543"/>
                </a:lnTo>
                <a:lnTo>
                  <a:pt x="250" y="543"/>
                </a:lnTo>
                <a:lnTo>
                  <a:pt x="282" y="548"/>
                </a:lnTo>
                <a:lnTo>
                  <a:pt x="317" y="548"/>
                </a:lnTo>
                <a:lnTo>
                  <a:pt x="353" y="548"/>
                </a:lnTo>
                <a:lnTo>
                  <a:pt x="389" y="548"/>
                </a:lnTo>
                <a:lnTo>
                  <a:pt x="424" y="548"/>
                </a:lnTo>
                <a:lnTo>
                  <a:pt x="460" y="543"/>
                </a:lnTo>
                <a:lnTo>
                  <a:pt x="491" y="543"/>
                </a:lnTo>
                <a:lnTo>
                  <a:pt x="523" y="539"/>
                </a:lnTo>
                <a:lnTo>
                  <a:pt x="549" y="534"/>
                </a:lnTo>
                <a:lnTo>
                  <a:pt x="576" y="530"/>
                </a:lnTo>
                <a:lnTo>
                  <a:pt x="603" y="525"/>
                </a:lnTo>
                <a:lnTo>
                  <a:pt x="625" y="516"/>
                </a:lnTo>
                <a:lnTo>
                  <a:pt x="643" y="512"/>
                </a:lnTo>
                <a:lnTo>
                  <a:pt x="661" y="503"/>
                </a:lnTo>
                <a:lnTo>
                  <a:pt x="679" y="494"/>
                </a:lnTo>
                <a:lnTo>
                  <a:pt x="683" y="494"/>
                </a:lnTo>
                <a:lnTo>
                  <a:pt x="688" y="490"/>
                </a:lnTo>
                <a:lnTo>
                  <a:pt x="692" y="485"/>
                </a:lnTo>
                <a:lnTo>
                  <a:pt x="697" y="481"/>
                </a:lnTo>
                <a:lnTo>
                  <a:pt x="701" y="476"/>
                </a:lnTo>
                <a:lnTo>
                  <a:pt x="706" y="472"/>
                </a:lnTo>
                <a:lnTo>
                  <a:pt x="706" y="467"/>
                </a:lnTo>
                <a:lnTo>
                  <a:pt x="706" y="463"/>
                </a:lnTo>
                <a:lnTo>
                  <a:pt x="706" y="89"/>
                </a:lnTo>
                <a:lnTo>
                  <a:pt x="706" y="84"/>
                </a:lnTo>
                <a:lnTo>
                  <a:pt x="706" y="80"/>
                </a:lnTo>
                <a:lnTo>
                  <a:pt x="701" y="76"/>
                </a:lnTo>
                <a:lnTo>
                  <a:pt x="697" y="71"/>
                </a:lnTo>
                <a:lnTo>
                  <a:pt x="692" y="67"/>
                </a:lnTo>
                <a:lnTo>
                  <a:pt x="688" y="62"/>
                </a:lnTo>
                <a:lnTo>
                  <a:pt x="683" y="58"/>
                </a:lnTo>
                <a:lnTo>
                  <a:pt x="679" y="53"/>
                </a:lnTo>
                <a:lnTo>
                  <a:pt x="661" y="49"/>
                </a:lnTo>
                <a:lnTo>
                  <a:pt x="643" y="40"/>
                </a:lnTo>
                <a:lnTo>
                  <a:pt x="625" y="31"/>
                </a:lnTo>
                <a:lnTo>
                  <a:pt x="603" y="27"/>
                </a:lnTo>
                <a:lnTo>
                  <a:pt x="576" y="22"/>
                </a:lnTo>
                <a:lnTo>
                  <a:pt x="549" y="18"/>
                </a:lnTo>
                <a:lnTo>
                  <a:pt x="523" y="13"/>
                </a:lnTo>
                <a:lnTo>
                  <a:pt x="491" y="9"/>
                </a:lnTo>
                <a:lnTo>
                  <a:pt x="460" y="4"/>
                </a:lnTo>
                <a:lnTo>
                  <a:pt x="424" y="4"/>
                </a:lnTo>
                <a:lnTo>
                  <a:pt x="389" y="0"/>
                </a:lnTo>
                <a:lnTo>
                  <a:pt x="353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2" name="Freeform 2887"/>
          <p:cNvSpPr>
            <a:spLocks/>
          </p:cNvSpPr>
          <p:nvPr/>
        </p:nvSpPr>
        <p:spPr bwMode="auto">
          <a:xfrm>
            <a:off x="884443" y="5295354"/>
            <a:ext cx="879245" cy="133350"/>
          </a:xfrm>
          <a:custGeom>
            <a:avLst/>
            <a:gdLst>
              <a:gd name="T0" fmla="*/ 0 w 706"/>
              <a:gd name="T1" fmla="*/ 0 h 84"/>
              <a:gd name="T2" fmla="*/ 0 w 706"/>
              <a:gd name="T3" fmla="*/ 2147483647 h 84"/>
              <a:gd name="T4" fmla="*/ 2147483647 w 706"/>
              <a:gd name="T5" fmla="*/ 2147483647 h 84"/>
              <a:gd name="T6" fmla="*/ 2147483647 w 706"/>
              <a:gd name="T7" fmla="*/ 2147483647 h 84"/>
              <a:gd name="T8" fmla="*/ 2147483647 w 706"/>
              <a:gd name="T9" fmla="*/ 2147483647 h 84"/>
              <a:gd name="T10" fmla="*/ 2147483647 w 706"/>
              <a:gd name="T11" fmla="*/ 2147483647 h 84"/>
              <a:gd name="T12" fmla="*/ 2147483647 w 706"/>
              <a:gd name="T13" fmla="*/ 2147483647 h 84"/>
              <a:gd name="T14" fmla="*/ 2147483647 w 706"/>
              <a:gd name="T15" fmla="*/ 2147483647 h 84"/>
              <a:gd name="T16" fmla="*/ 2147483647 w 706"/>
              <a:gd name="T17" fmla="*/ 2147483647 h 84"/>
              <a:gd name="T18" fmla="*/ 2147483647 w 706"/>
              <a:gd name="T19" fmla="*/ 2147483647 h 84"/>
              <a:gd name="T20" fmla="*/ 2147483647 w 706"/>
              <a:gd name="T21" fmla="*/ 2147483647 h 84"/>
              <a:gd name="T22" fmla="*/ 2147483647 w 706"/>
              <a:gd name="T23" fmla="*/ 2147483647 h 84"/>
              <a:gd name="T24" fmla="*/ 2147483647 w 706"/>
              <a:gd name="T25" fmla="*/ 2147483647 h 84"/>
              <a:gd name="T26" fmla="*/ 2147483647 w 706"/>
              <a:gd name="T27" fmla="*/ 2147483647 h 84"/>
              <a:gd name="T28" fmla="*/ 2147483647 w 706"/>
              <a:gd name="T29" fmla="*/ 2147483647 h 84"/>
              <a:gd name="T30" fmla="*/ 2147483647 w 706"/>
              <a:gd name="T31" fmla="*/ 2147483647 h 84"/>
              <a:gd name="T32" fmla="*/ 2147483647 w 706"/>
              <a:gd name="T33" fmla="*/ 2147483647 h 84"/>
              <a:gd name="T34" fmla="*/ 2147483647 w 706"/>
              <a:gd name="T35" fmla="*/ 2147483647 h 84"/>
              <a:gd name="T36" fmla="*/ 2147483647 w 706"/>
              <a:gd name="T37" fmla="*/ 2147483647 h 84"/>
              <a:gd name="T38" fmla="*/ 2147483647 w 706"/>
              <a:gd name="T39" fmla="*/ 2147483647 h 84"/>
              <a:gd name="T40" fmla="*/ 2147483647 w 706"/>
              <a:gd name="T41" fmla="*/ 2147483647 h 84"/>
              <a:gd name="T42" fmla="*/ 2147483647 w 706"/>
              <a:gd name="T43" fmla="*/ 2147483647 h 84"/>
              <a:gd name="T44" fmla="*/ 2147483647 w 706"/>
              <a:gd name="T45" fmla="*/ 2147483647 h 84"/>
              <a:gd name="T46" fmla="*/ 2147483647 w 706"/>
              <a:gd name="T47" fmla="*/ 2147483647 h 84"/>
              <a:gd name="T48" fmla="*/ 2147483647 w 706"/>
              <a:gd name="T49" fmla="*/ 2147483647 h 84"/>
              <a:gd name="T50" fmla="*/ 2147483647 w 706"/>
              <a:gd name="T51" fmla="*/ 2147483647 h 84"/>
              <a:gd name="T52" fmla="*/ 2147483647 w 706"/>
              <a:gd name="T53" fmla="*/ 2147483647 h 84"/>
              <a:gd name="T54" fmla="*/ 2147483647 w 706"/>
              <a:gd name="T55" fmla="*/ 2147483647 h 84"/>
              <a:gd name="T56" fmla="*/ 2147483647 w 706"/>
              <a:gd name="T57" fmla="*/ 2147483647 h 84"/>
              <a:gd name="T58" fmla="*/ 2147483647 w 706"/>
              <a:gd name="T59" fmla="*/ 2147483647 h 84"/>
              <a:gd name="T60" fmla="*/ 2147483647 w 706"/>
              <a:gd name="T61" fmla="*/ 2147483647 h 84"/>
              <a:gd name="T62" fmla="*/ 2147483647 w 706"/>
              <a:gd name="T63" fmla="*/ 2147483647 h 84"/>
              <a:gd name="T64" fmla="*/ 2147483647 w 706"/>
              <a:gd name="T65" fmla="*/ 2147483647 h 84"/>
              <a:gd name="T66" fmla="*/ 2147483647 w 706"/>
              <a:gd name="T67" fmla="*/ 2147483647 h 84"/>
              <a:gd name="T68" fmla="*/ 2147483647 w 706"/>
              <a:gd name="T69" fmla="*/ 2147483647 h 84"/>
              <a:gd name="T70" fmla="*/ 2147483647 w 706"/>
              <a:gd name="T71" fmla="*/ 2147483647 h 84"/>
              <a:gd name="T72" fmla="*/ 2147483647 w 706"/>
              <a:gd name="T73" fmla="*/ 2147483647 h 84"/>
              <a:gd name="T74" fmla="*/ 2147483647 w 706"/>
              <a:gd name="T75" fmla="*/ 2147483647 h 84"/>
              <a:gd name="T76" fmla="*/ 2147483647 w 706"/>
              <a:gd name="T77" fmla="*/ 2147483647 h 84"/>
              <a:gd name="T78" fmla="*/ 2147483647 w 706"/>
              <a:gd name="T79" fmla="*/ 2147483647 h 84"/>
              <a:gd name="T80" fmla="*/ 2147483647 w 706"/>
              <a:gd name="T81" fmla="*/ 0 h 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6"/>
              <a:gd name="T124" fmla="*/ 0 h 84"/>
              <a:gd name="T125" fmla="*/ 706 w 706"/>
              <a:gd name="T126" fmla="*/ 84 h 8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6" h="84">
                <a:moveTo>
                  <a:pt x="0" y="0"/>
                </a:moveTo>
                <a:lnTo>
                  <a:pt x="0" y="4"/>
                </a:lnTo>
                <a:lnTo>
                  <a:pt x="5" y="9"/>
                </a:lnTo>
                <a:lnTo>
                  <a:pt x="5" y="13"/>
                </a:lnTo>
                <a:lnTo>
                  <a:pt x="9" y="18"/>
                </a:lnTo>
                <a:lnTo>
                  <a:pt x="14" y="18"/>
                </a:lnTo>
                <a:lnTo>
                  <a:pt x="18" y="22"/>
                </a:lnTo>
                <a:lnTo>
                  <a:pt x="23" y="27"/>
                </a:lnTo>
                <a:lnTo>
                  <a:pt x="27" y="31"/>
                </a:lnTo>
                <a:lnTo>
                  <a:pt x="45" y="40"/>
                </a:lnTo>
                <a:lnTo>
                  <a:pt x="63" y="44"/>
                </a:lnTo>
                <a:lnTo>
                  <a:pt x="81" y="53"/>
                </a:lnTo>
                <a:lnTo>
                  <a:pt x="103" y="58"/>
                </a:lnTo>
                <a:lnTo>
                  <a:pt x="130" y="67"/>
                </a:lnTo>
                <a:lnTo>
                  <a:pt x="157" y="71"/>
                </a:lnTo>
                <a:lnTo>
                  <a:pt x="183" y="76"/>
                </a:lnTo>
                <a:lnTo>
                  <a:pt x="215" y="76"/>
                </a:lnTo>
                <a:lnTo>
                  <a:pt x="250" y="80"/>
                </a:lnTo>
                <a:lnTo>
                  <a:pt x="282" y="84"/>
                </a:lnTo>
                <a:lnTo>
                  <a:pt x="317" y="84"/>
                </a:lnTo>
                <a:lnTo>
                  <a:pt x="353" y="84"/>
                </a:lnTo>
                <a:lnTo>
                  <a:pt x="389" y="84"/>
                </a:lnTo>
                <a:lnTo>
                  <a:pt x="424" y="84"/>
                </a:lnTo>
                <a:lnTo>
                  <a:pt x="460" y="80"/>
                </a:lnTo>
                <a:lnTo>
                  <a:pt x="491" y="76"/>
                </a:lnTo>
                <a:lnTo>
                  <a:pt x="523" y="76"/>
                </a:lnTo>
                <a:lnTo>
                  <a:pt x="549" y="71"/>
                </a:lnTo>
                <a:lnTo>
                  <a:pt x="576" y="67"/>
                </a:lnTo>
                <a:lnTo>
                  <a:pt x="603" y="58"/>
                </a:lnTo>
                <a:lnTo>
                  <a:pt x="625" y="53"/>
                </a:lnTo>
                <a:lnTo>
                  <a:pt x="643" y="44"/>
                </a:lnTo>
                <a:lnTo>
                  <a:pt x="661" y="40"/>
                </a:lnTo>
                <a:lnTo>
                  <a:pt x="679" y="31"/>
                </a:lnTo>
                <a:lnTo>
                  <a:pt x="683" y="27"/>
                </a:lnTo>
                <a:lnTo>
                  <a:pt x="688" y="22"/>
                </a:lnTo>
                <a:lnTo>
                  <a:pt x="692" y="18"/>
                </a:lnTo>
                <a:lnTo>
                  <a:pt x="697" y="18"/>
                </a:lnTo>
                <a:lnTo>
                  <a:pt x="701" y="13"/>
                </a:lnTo>
                <a:lnTo>
                  <a:pt x="706" y="9"/>
                </a:lnTo>
                <a:lnTo>
                  <a:pt x="706" y="4"/>
                </a:lnTo>
                <a:lnTo>
                  <a:pt x="70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67" name="Rectangle 2888"/>
          <p:cNvSpPr>
            <a:spLocks noChangeArrowheads="1"/>
          </p:cNvSpPr>
          <p:nvPr/>
        </p:nvSpPr>
        <p:spPr bwMode="auto">
          <a:xfrm>
            <a:off x="3934975" y="5217492"/>
            <a:ext cx="13625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400" dirty="0" smtClean="0">
                <a:solidFill>
                  <a:srgbClr val="FFFFFF"/>
                </a:solidFill>
              </a:rPr>
              <a:t>B</a:t>
            </a:r>
          </a:p>
        </p:txBody>
      </p:sp>
      <p:sp>
        <p:nvSpPr>
          <p:cNvPr id="270" name="Rectangle 2888"/>
          <p:cNvSpPr>
            <a:spLocks noChangeArrowheads="1"/>
          </p:cNvSpPr>
          <p:nvPr/>
        </p:nvSpPr>
        <p:spPr bwMode="auto">
          <a:xfrm>
            <a:off x="1244483" y="5217492"/>
            <a:ext cx="139462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de-DE" sz="1400" dirty="0" smtClean="0">
                <a:solidFill>
                  <a:srgbClr val="FFFFFF"/>
                </a:solidFill>
              </a:rPr>
              <a:t>A</a:t>
            </a:r>
          </a:p>
        </p:txBody>
      </p:sp>
      <p:pic>
        <p:nvPicPr>
          <p:cNvPr id="271" name="Picture 294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3811513"/>
            <a:ext cx="417512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9" name="pole tekstowe 278"/>
          <p:cNvSpPr txBox="1"/>
          <p:nvPr/>
        </p:nvSpPr>
        <p:spPr>
          <a:xfrm>
            <a:off x="1691680" y="565539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/>
              <a:t>DESADV</a:t>
            </a:r>
            <a:endParaRPr lang="pl-PL" sz="900" b="1" dirty="0"/>
          </a:p>
        </p:txBody>
      </p:sp>
      <p:grpSp>
        <p:nvGrpSpPr>
          <p:cNvPr id="65" name="Gruppieren 305"/>
          <p:cNvGrpSpPr/>
          <p:nvPr/>
        </p:nvGrpSpPr>
        <p:grpSpPr>
          <a:xfrm>
            <a:off x="2483768" y="5151338"/>
            <a:ext cx="879245" cy="869950"/>
            <a:chOff x="3407630" y="2420888"/>
            <a:chExt cx="879245" cy="869950"/>
          </a:xfrm>
        </p:grpSpPr>
        <p:sp>
          <p:nvSpPr>
            <p:cNvPr id="281" name="Freeform 2885"/>
            <p:cNvSpPr>
              <a:spLocks/>
            </p:cNvSpPr>
            <p:nvPr/>
          </p:nvSpPr>
          <p:spPr bwMode="auto">
            <a:xfrm>
              <a:off x="3407630" y="2420888"/>
              <a:ext cx="879245" cy="869950"/>
            </a:xfrm>
            <a:custGeom>
              <a:avLst/>
              <a:gdLst>
                <a:gd name="T0" fmla="*/ 2147483647 w 706"/>
                <a:gd name="T1" fmla="*/ 0 h 548"/>
                <a:gd name="T2" fmla="*/ 2147483647 w 706"/>
                <a:gd name="T3" fmla="*/ 2147483647 h 548"/>
                <a:gd name="T4" fmla="*/ 2147483647 w 706"/>
                <a:gd name="T5" fmla="*/ 2147483647 h 548"/>
                <a:gd name="T6" fmla="*/ 2147483647 w 706"/>
                <a:gd name="T7" fmla="*/ 2147483647 h 548"/>
                <a:gd name="T8" fmla="*/ 2147483647 w 706"/>
                <a:gd name="T9" fmla="*/ 2147483647 h 548"/>
                <a:gd name="T10" fmla="*/ 2147483647 w 706"/>
                <a:gd name="T11" fmla="*/ 2147483647 h 548"/>
                <a:gd name="T12" fmla="*/ 2147483647 w 706"/>
                <a:gd name="T13" fmla="*/ 2147483647 h 548"/>
                <a:gd name="T14" fmla="*/ 2147483647 w 706"/>
                <a:gd name="T15" fmla="*/ 2147483647 h 548"/>
                <a:gd name="T16" fmla="*/ 2147483647 w 706"/>
                <a:gd name="T17" fmla="*/ 2147483647 h 548"/>
                <a:gd name="T18" fmla="*/ 0 w 706"/>
                <a:gd name="T19" fmla="*/ 2147483647 h 548"/>
                <a:gd name="T20" fmla="*/ 0 w 706"/>
                <a:gd name="T21" fmla="*/ 2147483647 h 548"/>
                <a:gd name="T22" fmla="*/ 2147483647 w 706"/>
                <a:gd name="T23" fmla="*/ 2147483647 h 548"/>
                <a:gd name="T24" fmla="*/ 2147483647 w 706"/>
                <a:gd name="T25" fmla="*/ 2147483647 h 548"/>
                <a:gd name="T26" fmla="*/ 2147483647 w 706"/>
                <a:gd name="T27" fmla="*/ 2147483647 h 548"/>
                <a:gd name="T28" fmla="*/ 2147483647 w 706"/>
                <a:gd name="T29" fmla="*/ 2147483647 h 548"/>
                <a:gd name="T30" fmla="*/ 2147483647 w 706"/>
                <a:gd name="T31" fmla="*/ 2147483647 h 548"/>
                <a:gd name="T32" fmla="*/ 2147483647 w 706"/>
                <a:gd name="T33" fmla="*/ 2147483647 h 548"/>
                <a:gd name="T34" fmla="*/ 2147483647 w 706"/>
                <a:gd name="T35" fmla="*/ 2147483647 h 548"/>
                <a:gd name="T36" fmla="*/ 2147483647 w 706"/>
                <a:gd name="T37" fmla="*/ 2147483647 h 548"/>
                <a:gd name="T38" fmla="*/ 2147483647 w 706"/>
                <a:gd name="T39" fmla="*/ 2147483647 h 548"/>
                <a:gd name="T40" fmla="*/ 2147483647 w 706"/>
                <a:gd name="T41" fmla="*/ 2147483647 h 548"/>
                <a:gd name="T42" fmla="*/ 2147483647 w 706"/>
                <a:gd name="T43" fmla="*/ 2147483647 h 548"/>
                <a:gd name="T44" fmla="*/ 2147483647 w 706"/>
                <a:gd name="T45" fmla="*/ 2147483647 h 548"/>
                <a:gd name="T46" fmla="*/ 2147483647 w 706"/>
                <a:gd name="T47" fmla="*/ 2147483647 h 548"/>
                <a:gd name="T48" fmla="*/ 2147483647 w 706"/>
                <a:gd name="T49" fmla="*/ 2147483647 h 548"/>
                <a:gd name="T50" fmla="*/ 2147483647 w 706"/>
                <a:gd name="T51" fmla="*/ 2147483647 h 548"/>
                <a:gd name="T52" fmla="*/ 2147483647 w 706"/>
                <a:gd name="T53" fmla="*/ 2147483647 h 548"/>
                <a:gd name="T54" fmla="*/ 2147483647 w 706"/>
                <a:gd name="T55" fmla="*/ 2147483647 h 548"/>
                <a:gd name="T56" fmla="*/ 2147483647 w 706"/>
                <a:gd name="T57" fmla="*/ 2147483647 h 548"/>
                <a:gd name="T58" fmla="*/ 2147483647 w 706"/>
                <a:gd name="T59" fmla="*/ 2147483647 h 548"/>
                <a:gd name="T60" fmla="*/ 2147483647 w 706"/>
                <a:gd name="T61" fmla="*/ 2147483647 h 548"/>
                <a:gd name="T62" fmla="*/ 2147483647 w 706"/>
                <a:gd name="T63" fmla="*/ 2147483647 h 548"/>
                <a:gd name="T64" fmla="*/ 2147483647 w 706"/>
                <a:gd name="T65" fmla="*/ 2147483647 h 548"/>
                <a:gd name="T66" fmla="*/ 2147483647 w 706"/>
                <a:gd name="T67" fmla="*/ 2147483647 h 548"/>
                <a:gd name="T68" fmla="*/ 2147483647 w 706"/>
                <a:gd name="T69" fmla="*/ 2147483647 h 548"/>
                <a:gd name="T70" fmla="*/ 2147483647 w 706"/>
                <a:gd name="T71" fmla="*/ 2147483647 h 548"/>
                <a:gd name="T72" fmla="*/ 2147483647 w 706"/>
                <a:gd name="T73" fmla="*/ 2147483647 h 548"/>
                <a:gd name="T74" fmla="*/ 2147483647 w 706"/>
                <a:gd name="T75" fmla="*/ 2147483647 h 548"/>
                <a:gd name="T76" fmla="*/ 2147483647 w 706"/>
                <a:gd name="T77" fmla="*/ 2147483647 h 548"/>
                <a:gd name="T78" fmla="*/ 2147483647 w 706"/>
                <a:gd name="T79" fmla="*/ 2147483647 h 548"/>
                <a:gd name="T80" fmla="*/ 2147483647 w 706"/>
                <a:gd name="T81" fmla="*/ 0 h 548"/>
                <a:gd name="T82" fmla="*/ 2147483647 w 706"/>
                <a:gd name="T83" fmla="*/ 0 h 5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6"/>
                <a:gd name="T127" fmla="*/ 0 h 548"/>
                <a:gd name="T128" fmla="*/ 706 w 706"/>
                <a:gd name="T129" fmla="*/ 548 h 5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6" h="548">
                  <a:moveTo>
                    <a:pt x="353" y="0"/>
                  </a:moveTo>
                  <a:lnTo>
                    <a:pt x="317" y="0"/>
                  </a:lnTo>
                  <a:lnTo>
                    <a:pt x="282" y="4"/>
                  </a:lnTo>
                  <a:lnTo>
                    <a:pt x="250" y="4"/>
                  </a:lnTo>
                  <a:lnTo>
                    <a:pt x="215" y="9"/>
                  </a:lnTo>
                  <a:lnTo>
                    <a:pt x="183" y="13"/>
                  </a:lnTo>
                  <a:lnTo>
                    <a:pt x="157" y="18"/>
                  </a:lnTo>
                  <a:lnTo>
                    <a:pt x="130" y="22"/>
                  </a:lnTo>
                  <a:lnTo>
                    <a:pt x="103" y="27"/>
                  </a:lnTo>
                  <a:lnTo>
                    <a:pt x="81" y="31"/>
                  </a:lnTo>
                  <a:lnTo>
                    <a:pt x="63" y="40"/>
                  </a:lnTo>
                  <a:lnTo>
                    <a:pt x="45" y="49"/>
                  </a:lnTo>
                  <a:lnTo>
                    <a:pt x="27" y="53"/>
                  </a:lnTo>
                  <a:lnTo>
                    <a:pt x="23" y="58"/>
                  </a:lnTo>
                  <a:lnTo>
                    <a:pt x="18" y="62"/>
                  </a:lnTo>
                  <a:lnTo>
                    <a:pt x="14" y="67"/>
                  </a:lnTo>
                  <a:lnTo>
                    <a:pt x="9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0" y="463"/>
                  </a:lnTo>
                  <a:lnTo>
                    <a:pt x="0" y="467"/>
                  </a:lnTo>
                  <a:lnTo>
                    <a:pt x="5" y="472"/>
                  </a:lnTo>
                  <a:lnTo>
                    <a:pt x="5" y="476"/>
                  </a:lnTo>
                  <a:lnTo>
                    <a:pt x="9" y="481"/>
                  </a:lnTo>
                  <a:lnTo>
                    <a:pt x="14" y="485"/>
                  </a:lnTo>
                  <a:lnTo>
                    <a:pt x="18" y="490"/>
                  </a:lnTo>
                  <a:lnTo>
                    <a:pt x="23" y="494"/>
                  </a:lnTo>
                  <a:lnTo>
                    <a:pt x="27" y="494"/>
                  </a:lnTo>
                  <a:lnTo>
                    <a:pt x="45" y="503"/>
                  </a:lnTo>
                  <a:lnTo>
                    <a:pt x="63" y="512"/>
                  </a:lnTo>
                  <a:lnTo>
                    <a:pt x="81" y="516"/>
                  </a:lnTo>
                  <a:lnTo>
                    <a:pt x="103" y="525"/>
                  </a:lnTo>
                  <a:lnTo>
                    <a:pt x="130" y="530"/>
                  </a:lnTo>
                  <a:lnTo>
                    <a:pt x="157" y="534"/>
                  </a:lnTo>
                  <a:lnTo>
                    <a:pt x="183" y="539"/>
                  </a:lnTo>
                  <a:lnTo>
                    <a:pt x="215" y="543"/>
                  </a:lnTo>
                  <a:lnTo>
                    <a:pt x="250" y="543"/>
                  </a:lnTo>
                  <a:lnTo>
                    <a:pt x="282" y="548"/>
                  </a:lnTo>
                  <a:lnTo>
                    <a:pt x="317" y="548"/>
                  </a:lnTo>
                  <a:lnTo>
                    <a:pt x="353" y="548"/>
                  </a:lnTo>
                  <a:lnTo>
                    <a:pt x="389" y="548"/>
                  </a:lnTo>
                  <a:lnTo>
                    <a:pt x="424" y="548"/>
                  </a:lnTo>
                  <a:lnTo>
                    <a:pt x="460" y="543"/>
                  </a:lnTo>
                  <a:lnTo>
                    <a:pt x="491" y="543"/>
                  </a:lnTo>
                  <a:lnTo>
                    <a:pt x="523" y="539"/>
                  </a:lnTo>
                  <a:lnTo>
                    <a:pt x="549" y="534"/>
                  </a:lnTo>
                  <a:lnTo>
                    <a:pt x="576" y="530"/>
                  </a:lnTo>
                  <a:lnTo>
                    <a:pt x="603" y="525"/>
                  </a:lnTo>
                  <a:lnTo>
                    <a:pt x="625" y="516"/>
                  </a:lnTo>
                  <a:lnTo>
                    <a:pt x="643" y="512"/>
                  </a:lnTo>
                  <a:lnTo>
                    <a:pt x="661" y="503"/>
                  </a:lnTo>
                  <a:lnTo>
                    <a:pt x="679" y="494"/>
                  </a:lnTo>
                  <a:lnTo>
                    <a:pt x="683" y="494"/>
                  </a:lnTo>
                  <a:lnTo>
                    <a:pt x="688" y="490"/>
                  </a:lnTo>
                  <a:lnTo>
                    <a:pt x="692" y="485"/>
                  </a:lnTo>
                  <a:lnTo>
                    <a:pt x="697" y="481"/>
                  </a:lnTo>
                  <a:lnTo>
                    <a:pt x="701" y="476"/>
                  </a:lnTo>
                  <a:lnTo>
                    <a:pt x="706" y="472"/>
                  </a:lnTo>
                  <a:lnTo>
                    <a:pt x="706" y="467"/>
                  </a:lnTo>
                  <a:lnTo>
                    <a:pt x="706" y="463"/>
                  </a:lnTo>
                  <a:lnTo>
                    <a:pt x="706" y="89"/>
                  </a:lnTo>
                  <a:lnTo>
                    <a:pt x="706" y="84"/>
                  </a:lnTo>
                  <a:lnTo>
                    <a:pt x="706" y="80"/>
                  </a:lnTo>
                  <a:lnTo>
                    <a:pt x="701" y="76"/>
                  </a:lnTo>
                  <a:lnTo>
                    <a:pt x="697" y="71"/>
                  </a:lnTo>
                  <a:lnTo>
                    <a:pt x="692" y="67"/>
                  </a:lnTo>
                  <a:lnTo>
                    <a:pt x="688" y="62"/>
                  </a:lnTo>
                  <a:lnTo>
                    <a:pt x="683" y="58"/>
                  </a:lnTo>
                  <a:lnTo>
                    <a:pt x="679" y="53"/>
                  </a:lnTo>
                  <a:lnTo>
                    <a:pt x="661" y="49"/>
                  </a:lnTo>
                  <a:lnTo>
                    <a:pt x="643" y="40"/>
                  </a:lnTo>
                  <a:lnTo>
                    <a:pt x="625" y="31"/>
                  </a:lnTo>
                  <a:lnTo>
                    <a:pt x="603" y="27"/>
                  </a:lnTo>
                  <a:lnTo>
                    <a:pt x="576" y="22"/>
                  </a:lnTo>
                  <a:lnTo>
                    <a:pt x="549" y="18"/>
                  </a:lnTo>
                  <a:lnTo>
                    <a:pt x="523" y="13"/>
                  </a:lnTo>
                  <a:lnTo>
                    <a:pt x="491" y="9"/>
                  </a:lnTo>
                  <a:lnTo>
                    <a:pt x="460" y="4"/>
                  </a:lnTo>
                  <a:lnTo>
                    <a:pt x="424" y="4"/>
                  </a:lnTo>
                  <a:lnTo>
                    <a:pt x="389" y="0"/>
                  </a:lnTo>
                  <a:lnTo>
                    <a:pt x="353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2" name="Rectangle 2888"/>
            <p:cNvSpPr>
              <a:spLocks noChangeArrowheads="1"/>
            </p:cNvSpPr>
            <p:nvPr/>
          </p:nvSpPr>
          <p:spPr bwMode="auto">
            <a:xfrm>
              <a:off x="3479638" y="2791991"/>
              <a:ext cx="735779" cy="153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l-PL" sz="1000" dirty="0" smtClean="0">
                  <a:solidFill>
                    <a:srgbClr val="FFFFFF"/>
                  </a:solidFill>
                </a:rPr>
                <a:t>Baza danych</a:t>
              </a:r>
              <a:endParaRPr lang="de-DE" sz="10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83" name="Freeform 2886"/>
          <p:cNvSpPr>
            <a:spLocks/>
          </p:cNvSpPr>
          <p:nvPr/>
        </p:nvSpPr>
        <p:spPr bwMode="auto">
          <a:xfrm>
            <a:off x="2483768" y="5151338"/>
            <a:ext cx="861189" cy="869950"/>
          </a:xfrm>
          <a:custGeom>
            <a:avLst/>
            <a:gdLst>
              <a:gd name="T0" fmla="*/ 2147483647 w 706"/>
              <a:gd name="T1" fmla="*/ 0 h 548"/>
              <a:gd name="T2" fmla="*/ 2147483647 w 706"/>
              <a:gd name="T3" fmla="*/ 2147483647 h 548"/>
              <a:gd name="T4" fmla="*/ 2147483647 w 706"/>
              <a:gd name="T5" fmla="*/ 2147483647 h 548"/>
              <a:gd name="T6" fmla="*/ 2147483647 w 706"/>
              <a:gd name="T7" fmla="*/ 2147483647 h 548"/>
              <a:gd name="T8" fmla="*/ 2147483647 w 706"/>
              <a:gd name="T9" fmla="*/ 2147483647 h 548"/>
              <a:gd name="T10" fmla="*/ 2147483647 w 706"/>
              <a:gd name="T11" fmla="*/ 2147483647 h 548"/>
              <a:gd name="T12" fmla="*/ 2147483647 w 706"/>
              <a:gd name="T13" fmla="*/ 2147483647 h 548"/>
              <a:gd name="T14" fmla="*/ 2147483647 w 706"/>
              <a:gd name="T15" fmla="*/ 2147483647 h 548"/>
              <a:gd name="T16" fmla="*/ 2147483647 w 706"/>
              <a:gd name="T17" fmla="*/ 2147483647 h 548"/>
              <a:gd name="T18" fmla="*/ 0 w 706"/>
              <a:gd name="T19" fmla="*/ 2147483647 h 548"/>
              <a:gd name="T20" fmla="*/ 0 w 706"/>
              <a:gd name="T21" fmla="*/ 2147483647 h 548"/>
              <a:gd name="T22" fmla="*/ 2147483647 w 706"/>
              <a:gd name="T23" fmla="*/ 2147483647 h 548"/>
              <a:gd name="T24" fmla="*/ 2147483647 w 706"/>
              <a:gd name="T25" fmla="*/ 2147483647 h 548"/>
              <a:gd name="T26" fmla="*/ 2147483647 w 706"/>
              <a:gd name="T27" fmla="*/ 2147483647 h 548"/>
              <a:gd name="T28" fmla="*/ 2147483647 w 706"/>
              <a:gd name="T29" fmla="*/ 2147483647 h 548"/>
              <a:gd name="T30" fmla="*/ 2147483647 w 706"/>
              <a:gd name="T31" fmla="*/ 2147483647 h 548"/>
              <a:gd name="T32" fmla="*/ 2147483647 w 706"/>
              <a:gd name="T33" fmla="*/ 2147483647 h 548"/>
              <a:gd name="T34" fmla="*/ 2147483647 w 706"/>
              <a:gd name="T35" fmla="*/ 2147483647 h 548"/>
              <a:gd name="T36" fmla="*/ 2147483647 w 706"/>
              <a:gd name="T37" fmla="*/ 2147483647 h 548"/>
              <a:gd name="T38" fmla="*/ 2147483647 w 706"/>
              <a:gd name="T39" fmla="*/ 2147483647 h 548"/>
              <a:gd name="T40" fmla="*/ 2147483647 w 706"/>
              <a:gd name="T41" fmla="*/ 2147483647 h 548"/>
              <a:gd name="T42" fmla="*/ 2147483647 w 706"/>
              <a:gd name="T43" fmla="*/ 2147483647 h 548"/>
              <a:gd name="T44" fmla="*/ 2147483647 w 706"/>
              <a:gd name="T45" fmla="*/ 2147483647 h 548"/>
              <a:gd name="T46" fmla="*/ 2147483647 w 706"/>
              <a:gd name="T47" fmla="*/ 2147483647 h 548"/>
              <a:gd name="T48" fmla="*/ 2147483647 w 706"/>
              <a:gd name="T49" fmla="*/ 2147483647 h 548"/>
              <a:gd name="T50" fmla="*/ 2147483647 w 706"/>
              <a:gd name="T51" fmla="*/ 2147483647 h 548"/>
              <a:gd name="T52" fmla="*/ 2147483647 w 706"/>
              <a:gd name="T53" fmla="*/ 2147483647 h 548"/>
              <a:gd name="T54" fmla="*/ 2147483647 w 706"/>
              <a:gd name="T55" fmla="*/ 2147483647 h 548"/>
              <a:gd name="T56" fmla="*/ 2147483647 w 706"/>
              <a:gd name="T57" fmla="*/ 2147483647 h 548"/>
              <a:gd name="T58" fmla="*/ 2147483647 w 706"/>
              <a:gd name="T59" fmla="*/ 2147483647 h 548"/>
              <a:gd name="T60" fmla="*/ 2147483647 w 706"/>
              <a:gd name="T61" fmla="*/ 2147483647 h 548"/>
              <a:gd name="T62" fmla="*/ 2147483647 w 706"/>
              <a:gd name="T63" fmla="*/ 2147483647 h 548"/>
              <a:gd name="T64" fmla="*/ 2147483647 w 706"/>
              <a:gd name="T65" fmla="*/ 2147483647 h 548"/>
              <a:gd name="T66" fmla="*/ 2147483647 w 706"/>
              <a:gd name="T67" fmla="*/ 2147483647 h 548"/>
              <a:gd name="T68" fmla="*/ 2147483647 w 706"/>
              <a:gd name="T69" fmla="*/ 2147483647 h 548"/>
              <a:gd name="T70" fmla="*/ 2147483647 w 706"/>
              <a:gd name="T71" fmla="*/ 2147483647 h 548"/>
              <a:gd name="T72" fmla="*/ 2147483647 w 706"/>
              <a:gd name="T73" fmla="*/ 2147483647 h 548"/>
              <a:gd name="T74" fmla="*/ 2147483647 w 706"/>
              <a:gd name="T75" fmla="*/ 2147483647 h 548"/>
              <a:gd name="T76" fmla="*/ 2147483647 w 706"/>
              <a:gd name="T77" fmla="*/ 2147483647 h 548"/>
              <a:gd name="T78" fmla="*/ 2147483647 w 706"/>
              <a:gd name="T79" fmla="*/ 2147483647 h 548"/>
              <a:gd name="T80" fmla="*/ 2147483647 w 706"/>
              <a:gd name="T81" fmla="*/ 0 h 548"/>
              <a:gd name="T82" fmla="*/ 2147483647 w 706"/>
              <a:gd name="T83" fmla="*/ 0 h 5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06"/>
              <a:gd name="T127" fmla="*/ 0 h 548"/>
              <a:gd name="T128" fmla="*/ 706 w 706"/>
              <a:gd name="T129" fmla="*/ 548 h 54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06" h="548">
                <a:moveTo>
                  <a:pt x="353" y="0"/>
                </a:moveTo>
                <a:lnTo>
                  <a:pt x="317" y="0"/>
                </a:lnTo>
                <a:lnTo>
                  <a:pt x="282" y="4"/>
                </a:lnTo>
                <a:lnTo>
                  <a:pt x="250" y="4"/>
                </a:lnTo>
                <a:lnTo>
                  <a:pt x="215" y="9"/>
                </a:lnTo>
                <a:lnTo>
                  <a:pt x="183" y="13"/>
                </a:lnTo>
                <a:lnTo>
                  <a:pt x="157" y="18"/>
                </a:lnTo>
                <a:lnTo>
                  <a:pt x="130" y="22"/>
                </a:lnTo>
                <a:lnTo>
                  <a:pt x="103" y="27"/>
                </a:lnTo>
                <a:lnTo>
                  <a:pt x="81" y="31"/>
                </a:lnTo>
                <a:lnTo>
                  <a:pt x="63" y="40"/>
                </a:lnTo>
                <a:lnTo>
                  <a:pt x="45" y="49"/>
                </a:lnTo>
                <a:lnTo>
                  <a:pt x="27" y="53"/>
                </a:lnTo>
                <a:lnTo>
                  <a:pt x="23" y="58"/>
                </a:lnTo>
                <a:lnTo>
                  <a:pt x="18" y="62"/>
                </a:lnTo>
                <a:lnTo>
                  <a:pt x="14" y="67"/>
                </a:lnTo>
                <a:lnTo>
                  <a:pt x="9" y="71"/>
                </a:lnTo>
                <a:lnTo>
                  <a:pt x="5" y="76"/>
                </a:lnTo>
                <a:lnTo>
                  <a:pt x="5" y="80"/>
                </a:lnTo>
                <a:lnTo>
                  <a:pt x="0" y="84"/>
                </a:lnTo>
                <a:lnTo>
                  <a:pt x="0" y="89"/>
                </a:lnTo>
                <a:lnTo>
                  <a:pt x="0" y="463"/>
                </a:lnTo>
                <a:lnTo>
                  <a:pt x="0" y="467"/>
                </a:lnTo>
                <a:lnTo>
                  <a:pt x="5" y="472"/>
                </a:lnTo>
                <a:lnTo>
                  <a:pt x="5" y="476"/>
                </a:lnTo>
                <a:lnTo>
                  <a:pt x="9" y="481"/>
                </a:lnTo>
                <a:lnTo>
                  <a:pt x="14" y="485"/>
                </a:lnTo>
                <a:lnTo>
                  <a:pt x="18" y="490"/>
                </a:lnTo>
                <a:lnTo>
                  <a:pt x="23" y="494"/>
                </a:lnTo>
                <a:lnTo>
                  <a:pt x="27" y="494"/>
                </a:lnTo>
                <a:lnTo>
                  <a:pt x="45" y="503"/>
                </a:lnTo>
                <a:lnTo>
                  <a:pt x="63" y="512"/>
                </a:lnTo>
                <a:lnTo>
                  <a:pt x="81" y="516"/>
                </a:lnTo>
                <a:lnTo>
                  <a:pt x="103" y="525"/>
                </a:lnTo>
                <a:lnTo>
                  <a:pt x="130" y="530"/>
                </a:lnTo>
                <a:lnTo>
                  <a:pt x="157" y="534"/>
                </a:lnTo>
                <a:lnTo>
                  <a:pt x="183" y="539"/>
                </a:lnTo>
                <a:lnTo>
                  <a:pt x="215" y="543"/>
                </a:lnTo>
                <a:lnTo>
                  <a:pt x="250" y="543"/>
                </a:lnTo>
                <a:lnTo>
                  <a:pt x="282" y="548"/>
                </a:lnTo>
                <a:lnTo>
                  <a:pt x="317" y="548"/>
                </a:lnTo>
                <a:lnTo>
                  <a:pt x="353" y="548"/>
                </a:lnTo>
                <a:lnTo>
                  <a:pt x="389" y="548"/>
                </a:lnTo>
                <a:lnTo>
                  <a:pt x="424" y="548"/>
                </a:lnTo>
                <a:lnTo>
                  <a:pt x="460" y="543"/>
                </a:lnTo>
                <a:lnTo>
                  <a:pt x="491" y="543"/>
                </a:lnTo>
                <a:lnTo>
                  <a:pt x="523" y="539"/>
                </a:lnTo>
                <a:lnTo>
                  <a:pt x="549" y="534"/>
                </a:lnTo>
                <a:lnTo>
                  <a:pt x="576" y="530"/>
                </a:lnTo>
                <a:lnTo>
                  <a:pt x="603" y="525"/>
                </a:lnTo>
                <a:lnTo>
                  <a:pt x="625" y="516"/>
                </a:lnTo>
                <a:lnTo>
                  <a:pt x="643" y="512"/>
                </a:lnTo>
                <a:lnTo>
                  <a:pt x="661" y="503"/>
                </a:lnTo>
                <a:lnTo>
                  <a:pt x="679" y="494"/>
                </a:lnTo>
                <a:lnTo>
                  <a:pt x="683" y="494"/>
                </a:lnTo>
                <a:lnTo>
                  <a:pt x="688" y="490"/>
                </a:lnTo>
                <a:lnTo>
                  <a:pt x="692" y="485"/>
                </a:lnTo>
                <a:lnTo>
                  <a:pt x="697" y="481"/>
                </a:lnTo>
                <a:lnTo>
                  <a:pt x="701" y="476"/>
                </a:lnTo>
                <a:lnTo>
                  <a:pt x="706" y="472"/>
                </a:lnTo>
                <a:lnTo>
                  <a:pt x="706" y="467"/>
                </a:lnTo>
                <a:lnTo>
                  <a:pt x="706" y="463"/>
                </a:lnTo>
                <a:lnTo>
                  <a:pt x="706" y="89"/>
                </a:lnTo>
                <a:lnTo>
                  <a:pt x="706" y="84"/>
                </a:lnTo>
                <a:lnTo>
                  <a:pt x="706" y="80"/>
                </a:lnTo>
                <a:lnTo>
                  <a:pt x="701" y="76"/>
                </a:lnTo>
                <a:lnTo>
                  <a:pt x="697" y="71"/>
                </a:lnTo>
                <a:lnTo>
                  <a:pt x="692" y="67"/>
                </a:lnTo>
                <a:lnTo>
                  <a:pt x="688" y="62"/>
                </a:lnTo>
                <a:lnTo>
                  <a:pt x="683" y="58"/>
                </a:lnTo>
                <a:lnTo>
                  <a:pt x="679" y="53"/>
                </a:lnTo>
                <a:lnTo>
                  <a:pt x="661" y="49"/>
                </a:lnTo>
                <a:lnTo>
                  <a:pt x="643" y="40"/>
                </a:lnTo>
                <a:lnTo>
                  <a:pt x="625" y="31"/>
                </a:lnTo>
                <a:lnTo>
                  <a:pt x="603" y="27"/>
                </a:lnTo>
                <a:lnTo>
                  <a:pt x="576" y="22"/>
                </a:lnTo>
                <a:lnTo>
                  <a:pt x="549" y="18"/>
                </a:lnTo>
                <a:lnTo>
                  <a:pt x="523" y="13"/>
                </a:lnTo>
                <a:lnTo>
                  <a:pt x="491" y="9"/>
                </a:lnTo>
                <a:lnTo>
                  <a:pt x="460" y="4"/>
                </a:lnTo>
                <a:lnTo>
                  <a:pt x="424" y="4"/>
                </a:lnTo>
                <a:lnTo>
                  <a:pt x="389" y="0"/>
                </a:lnTo>
                <a:lnTo>
                  <a:pt x="353" y="0"/>
                </a:lnTo>
              </a:path>
            </a:pathLst>
          </a:custGeom>
          <a:solidFill>
            <a:srgbClr val="002060"/>
          </a:solidFill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4" name="Freeform 2887"/>
          <p:cNvSpPr>
            <a:spLocks/>
          </p:cNvSpPr>
          <p:nvPr/>
        </p:nvSpPr>
        <p:spPr bwMode="auto">
          <a:xfrm>
            <a:off x="2483768" y="5295354"/>
            <a:ext cx="879245" cy="133350"/>
          </a:xfrm>
          <a:custGeom>
            <a:avLst/>
            <a:gdLst>
              <a:gd name="T0" fmla="*/ 0 w 706"/>
              <a:gd name="T1" fmla="*/ 0 h 84"/>
              <a:gd name="T2" fmla="*/ 0 w 706"/>
              <a:gd name="T3" fmla="*/ 2147483647 h 84"/>
              <a:gd name="T4" fmla="*/ 2147483647 w 706"/>
              <a:gd name="T5" fmla="*/ 2147483647 h 84"/>
              <a:gd name="T6" fmla="*/ 2147483647 w 706"/>
              <a:gd name="T7" fmla="*/ 2147483647 h 84"/>
              <a:gd name="T8" fmla="*/ 2147483647 w 706"/>
              <a:gd name="T9" fmla="*/ 2147483647 h 84"/>
              <a:gd name="T10" fmla="*/ 2147483647 w 706"/>
              <a:gd name="T11" fmla="*/ 2147483647 h 84"/>
              <a:gd name="T12" fmla="*/ 2147483647 w 706"/>
              <a:gd name="T13" fmla="*/ 2147483647 h 84"/>
              <a:gd name="T14" fmla="*/ 2147483647 w 706"/>
              <a:gd name="T15" fmla="*/ 2147483647 h 84"/>
              <a:gd name="T16" fmla="*/ 2147483647 w 706"/>
              <a:gd name="T17" fmla="*/ 2147483647 h 84"/>
              <a:gd name="T18" fmla="*/ 2147483647 w 706"/>
              <a:gd name="T19" fmla="*/ 2147483647 h 84"/>
              <a:gd name="T20" fmla="*/ 2147483647 w 706"/>
              <a:gd name="T21" fmla="*/ 2147483647 h 84"/>
              <a:gd name="T22" fmla="*/ 2147483647 w 706"/>
              <a:gd name="T23" fmla="*/ 2147483647 h 84"/>
              <a:gd name="T24" fmla="*/ 2147483647 w 706"/>
              <a:gd name="T25" fmla="*/ 2147483647 h 84"/>
              <a:gd name="T26" fmla="*/ 2147483647 w 706"/>
              <a:gd name="T27" fmla="*/ 2147483647 h 84"/>
              <a:gd name="T28" fmla="*/ 2147483647 w 706"/>
              <a:gd name="T29" fmla="*/ 2147483647 h 84"/>
              <a:gd name="T30" fmla="*/ 2147483647 w 706"/>
              <a:gd name="T31" fmla="*/ 2147483647 h 84"/>
              <a:gd name="T32" fmla="*/ 2147483647 w 706"/>
              <a:gd name="T33" fmla="*/ 2147483647 h 84"/>
              <a:gd name="T34" fmla="*/ 2147483647 w 706"/>
              <a:gd name="T35" fmla="*/ 2147483647 h 84"/>
              <a:gd name="T36" fmla="*/ 2147483647 w 706"/>
              <a:gd name="T37" fmla="*/ 2147483647 h 84"/>
              <a:gd name="T38" fmla="*/ 2147483647 w 706"/>
              <a:gd name="T39" fmla="*/ 2147483647 h 84"/>
              <a:gd name="T40" fmla="*/ 2147483647 w 706"/>
              <a:gd name="T41" fmla="*/ 2147483647 h 84"/>
              <a:gd name="T42" fmla="*/ 2147483647 w 706"/>
              <a:gd name="T43" fmla="*/ 2147483647 h 84"/>
              <a:gd name="T44" fmla="*/ 2147483647 w 706"/>
              <a:gd name="T45" fmla="*/ 2147483647 h 84"/>
              <a:gd name="T46" fmla="*/ 2147483647 w 706"/>
              <a:gd name="T47" fmla="*/ 2147483647 h 84"/>
              <a:gd name="T48" fmla="*/ 2147483647 w 706"/>
              <a:gd name="T49" fmla="*/ 2147483647 h 84"/>
              <a:gd name="T50" fmla="*/ 2147483647 w 706"/>
              <a:gd name="T51" fmla="*/ 2147483647 h 84"/>
              <a:gd name="T52" fmla="*/ 2147483647 w 706"/>
              <a:gd name="T53" fmla="*/ 2147483647 h 84"/>
              <a:gd name="T54" fmla="*/ 2147483647 w 706"/>
              <a:gd name="T55" fmla="*/ 2147483647 h 84"/>
              <a:gd name="T56" fmla="*/ 2147483647 w 706"/>
              <a:gd name="T57" fmla="*/ 2147483647 h 84"/>
              <a:gd name="T58" fmla="*/ 2147483647 w 706"/>
              <a:gd name="T59" fmla="*/ 2147483647 h 84"/>
              <a:gd name="T60" fmla="*/ 2147483647 w 706"/>
              <a:gd name="T61" fmla="*/ 2147483647 h 84"/>
              <a:gd name="T62" fmla="*/ 2147483647 w 706"/>
              <a:gd name="T63" fmla="*/ 2147483647 h 84"/>
              <a:gd name="T64" fmla="*/ 2147483647 w 706"/>
              <a:gd name="T65" fmla="*/ 2147483647 h 84"/>
              <a:gd name="T66" fmla="*/ 2147483647 w 706"/>
              <a:gd name="T67" fmla="*/ 2147483647 h 84"/>
              <a:gd name="T68" fmla="*/ 2147483647 w 706"/>
              <a:gd name="T69" fmla="*/ 2147483647 h 84"/>
              <a:gd name="T70" fmla="*/ 2147483647 w 706"/>
              <a:gd name="T71" fmla="*/ 2147483647 h 84"/>
              <a:gd name="T72" fmla="*/ 2147483647 w 706"/>
              <a:gd name="T73" fmla="*/ 2147483647 h 84"/>
              <a:gd name="T74" fmla="*/ 2147483647 w 706"/>
              <a:gd name="T75" fmla="*/ 2147483647 h 84"/>
              <a:gd name="T76" fmla="*/ 2147483647 w 706"/>
              <a:gd name="T77" fmla="*/ 2147483647 h 84"/>
              <a:gd name="T78" fmla="*/ 2147483647 w 706"/>
              <a:gd name="T79" fmla="*/ 2147483647 h 84"/>
              <a:gd name="T80" fmla="*/ 2147483647 w 706"/>
              <a:gd name="T81" fmla="*/ 0 h 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6"/>
              <a:gd name="T124" fmla="*/ 0 h 84"/>
              <a:gd name="T125" fmla="*/ 706 w 706"/>
              <a:gd name="T126" fmla="*/ 84 h 8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6" h="84">
                <a:moveTo>
                  <a:pt x="0" y="0"/>
                </a:moveTo>
                <a:lnTo>
                  <a:pt x="0" y="4"/>
                </a:lnTo>
                <a:lnTo>
                  <a:pt x="5" y="9"/>
                </a:lnTo>
                <a:lnTo>
                  <a:pt x="5" y="13"/>
                </a:lnTo>
                <a:lnTo>
                  <a:pt x="9" y="18"/>
                </a:lnTo>
                <a:lnTo>
                  <a:pt x="14" y="18"/>
                </a:lnTo>
                <a:lnTo>
                  <a:pt x="18" y="22"/>
                </a:lnTo>
                <a:lnTo>
                  <a:pt x="23" y="27"/>
                </a:lnTo>
                <a:lnTo>
                  <a:pt x="27" y="31"/>
                </a:lnTo>
                <a:lnTo>
                  <a:pt x="45" y="40"/>
                </a:lnTo>
                <a:lnTo>
                  <a:pt x="63" y="44"/>
                </a:lnTo>
                <a:lnTo>
                  <a:pt x="81" y="53"/>
                </a:lnTo>
                <a:lnTo>
                  <a:pt x="103" y="58"/>
                </a:lnTo>
                <a:lnTo>
                  <a:pt x="130" y="67"/>
                </a:lnTo>
                <a:lnTo>
                  <a:pt x="157" y="71"/>
                </a:lnTo>
                <a:lnTo>
                  <a:pt x="183" y="76"/>
                </a:lnTo>
                <a:lnTo>
                  <a:pt x="215" y="76"/>
                </a:lnTo>
                <a:lnTo>
                  <a:pt x="250" y="80"/>
                </a:lnTo>
                <a:lnTo>
                  <a:pt x="282" y="84"/>
                </a:lnTo>
                <a:lnTo>
                  <a:pt x="317" y="84"/>
                </a:lnTo>
                <a:lnTo>
                  <a:pt x="353" y="84"/>
                </a:lnTo>
                <a:lnTo>
                  <a:pt x="389" y="84"/>
                </a:lnTo>
                <a:lnTo>
                  <a:pt x="424" y="84"/>
                </a:lnTo>
                <a:lnTo>
                  <a:pt x="460" y="80"/>
                </a:lnTo>
                <a:lnTo>
                  <a:pt x="491" y="76"/>
                </a:lnTo>
                <a:lnTo>
                  <a:pt x="523" y="76"/>
                </a:lnTo>
                <a:lnTo>
                  <a:pt x="549" y="71"/>
                </a:lnTo>
                <a:lnTo>
                  <a:pt x="576" y="67"/>
                </a:lnTo>
                <a:lnTo>
                  <a:pt x="603" y="58"/>
                </a:lnTo>
                <a:lnTo>
                  <a:pt x="625" y="53"/>
                </a:lnTo>
                <a:lnTo>
                  <a:pt x="643" y="44"/>
                </a:lnTo>
                <a:lnTo>
                  <a:pt x="661" y="40"/>
                </a:lnTo>
                <a:lnTo>
                  <a:pt x="679" y="31"/>
                </a:lnTo>
                <a:lnTo>
                  <a:pt x="683" y="27"/>
                </a:lnTo>
                <a:lnTo>
                  <a:pt x="688" y="22"/>
                </a:lnTo>
                <a:lnTo>
                  <a:pt x="692" y="18"/>
                </a:lnTo>
                <a:lnTo>
                  <a:pt x="697" y="18"/>
                </a:lnTo>
                <a:lnTo>
                  <a:pt x="701" y="13"/>
                </a:lnTo>
                <a:lnTo>
                  <a:pt x="706" y="9"/>
                </a:lnTo>
                <a:lnTo>
                  <a:pt x="706" y="4"/>
                </a:lnTo>
                <a:lnTo>
                  <a:pt x="70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85" name="Rectangle 2888"/>
          <p:cNvSpPr>
            <a:spLocks noChangeArrowheads="1"/>
          </p:cNvSpPr>
          <p:nvPr/>
        </p:nvSpPr>
        <p:spPr bwMode="auto">
          <a:xfrm>
            <a:off x="2853426" y="5217492"/>
            <a:ext cx="12022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pl-PL" sz="1400" dirty="0" smtClean="0">
                <a:solidFill>
                  <a:srgbClr val="FFFFFF"/>
                </a:solidFill>
              </a:rPr>
              <a:t>B</a:t>
            </a:r>
            <a:endParaRPr lang="de-DE" sz="1400" dirty="0" smtClean="0">
              <a:solidFill>
                <a:srgbClr val="FFFFFF"/>
              </a:solidFill>
            </a:endParaRPr>
          </a:p>
        </p:txBody>
      </p:sp>
      <p:sp>
        <p:nvSpPr>
          <p:cNvPr id="286" name="Rectangle 2888"/>
          <p:cNvSpPr>
            <a:spLocks noChangeArrowheads="1"/>
          </p:cNvSpPr>
          <p:nvPr/>
        </p:nvSpPr>
        <p:spPr bwMode="auto">
          <a:xfrm>
            <a:off x="2555776" y="5511378"/>
            <a:ext cx="735779" cy="153888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pl-PL" sz="1000" dirty="0" smtClean="0">
                <a:solidFill>
                  <a:srgbClr val="FFFFFF"/>
                </a:solidFill>
              </a:rPr>
              <a:t>Baza danych</a:t>
            </a:r>
            <a:endParaRPr lang="de-DE" sz="1000" dirty="0" smtClean="0">
              <a:solidFill>
                <a:srgbClr val="FFFFFF"/>
              </a:solidFill>
            </a:endParaRPr>
          </a:p>
        </p:txBody>
      </p:sp>
      <p:grpSp>
        <p:nvGrpSpPr>
          <p:cNvPr id="68" name="Gruppieren 305"/>
          <p:cNvGrpSpPr/>
          <p:nvPr/>
        </p:nvGrpSpPr>
        <p:grpSpPr>
          <a:xfrm>
            <a:off x="4211960" y="5151338"/>
            <a:ext cx="879245" cy="869950"/>
            <a:chOff x="3407630" y="2420888"/>
            <a:chExt cx="879245" cy="869950"/>
          </a:xfrm>
          <a:solidFill>
            <a:srgbClr val="002060"/>
          </a:solidFill>
        </p:grpSpPr>
        <p:sp>
          <p:nvSpPr>
            <p:cNvPr id="288" name="Freeform 2885"/>
            <p:cNvSpPr>
              <a:spLocks/>
            </p:cNvSpPr>
            <p:nvPr/>
          </p:nvSpPr>
          <p:spPr bwMode="auto">
            <a:xfrm>
              <a:off x="3407630" y="2420888"/>
              <a:ext cx="879245" cy="869950"/>
            </a:xfrm>
            <a:custGeom>
              <a:avLst/>
              <a:gdLst>
                <a:gd name="T0" fmla="*/ 2147483647 w 706"/>
                <a:gd name="T1" fmla="*/ 0 h 548"/>
                <a:gd name="T2" fmla="*/ 2147483647 w 706"/>
                <a:gd name="T3" fmla="*/ 2147483647 h 548"/>
                <a:gd name="T4" fmla="*/ 2147483647 w 706"/>
                <a:gd name="T5" fmla="*/ 2147483647 h 548"/>
                <a:gd name="T6" fmla="*/ 2147483647 w 706"/>
                <a:gd name="T7" fmla="*/ 2147483647 h 548"/>
                <a:gd name="T8" fmla="*/ 2147483647 w 706"/>
                <a:gd name="T9" fmla="*/ 2147483647 h 548"/>
                <a:gd name="T10" fmla="*/ 2147483647 w 706"/>
                <a:gd name="T11" fmla="*/ 2147483647 h 548"/>
                <a:gd name="T12" fmla="*/ 2147483647 w 706"/>
                <a:gd name="T13" fmla="*/ 2147483647 h 548"/>
                <a:gd name="T14" fmla="*/ 2147483647 w 706"/>
                <a:gd name="T15" fmla="*/ 2147483647 h 548"/>
                <a:gd name="T16" fmla="*/ 2147483647 w 706"/>
                <a:gd name="T17" fmla="*/ 2147483647 h 548"/>
                <a:gd name="T18" fmla="*/ 0 w 706"/>
                <a:gd name="T19" fmla="*/ 2147483647 h 548"/>
                <a:gd name="T20" fmla="*/ 0 w 706"/>
                <a:gd name="T21" fmla="*/ 2147483647 h 548"/>
                <a:gd name="T22" fmla="*/ 2147483647 w 706"/>
                <a:gd name="T23" fmla="*/ 2147483647 h 548"/>
                <a:gd name="T24" fmla="*/ 2147483647 w 706"/>
                <a:gd name="T25" fmla="*/ 2147483647 h 548"/>
                <a:gd name="T26" fmla="*/ 2147483647 w 706"/>
                <a:gd name="T27" fmla="*/ 2147483647 h 548"/>
                <a:gd name="T28" fmla="*/ 2147483647 w 706"/>
                <a:gd name="T29" fmla="*/ 2147483647 h 548"/>
                <a:gd name="T30" fmla="*/ 2147483647 w 706"/>
                <a:gd name="T31" fmla="*/ 2147483647 h 548"/>
                <a:gd name="T32" fmla="*/ 2147483647 w 706"/>
                <a:gd name="T33" fmla="*/ 2147483647 h 548"/>
                <a:gd name="T34" fmla="*/ 2147483647 w 706"/>
                <a:gd name="T35" fmla="*/ 2147483647 h 548"/>
                <a:gd name="T36" fmla="*/ 2147483647 w 706"/>
                <a:gd name="T37" fmla="*/ 2147483647 h 548"/>
                <a:gd name="T38" fmla="*/ 2147483647 w 706"/>
                <a:gd name="T39" fmla="*/ 2147483647 h 548"/>
                <a:gd name="T40" fmla="*/ 2147483647 w 706"/>
                <a:gd name="T41" fmla="*/ 2147483647 h 548"/>
                <a:gd name="T42" fmla="*/ 2147483647 w 706"/>
                <a:gd name="T43" fmla="*/ 2147483647 h 548"/>
                <a:gd name="T44" fmla="*/ 2147483647 w 706"/>
                <a:gd name="T45" fmla="*/ 2147483647 h 548"/>
                <a:gd name="T46" fmla="*/ 2147483647 w 706"/>
                <a:gd name="T47" fmla="*/ 2147483647 h 548"/>
                <a:gd name="T48" fmla="*/ 2147483647 w 706"/>
                <a:gd name="T49" fmla="*/ 2147483647 h 548"/>
                <a:gd name="T50" fmla="*/ 2147483647 w 706"/>
                <a:gd name="T51" fmla="*/ 2147483647 h 548"/>
                <a:gd name="T52" fmla="*/ 2147483647 w 706"/>
                <a:gd name="T53" fmla="*/ 2147483647 h 548"/>
                <a:gd name="T54" fmla="*/ 2147483647 w 706"/>
                <a:gd name="T55" fmla="*/ 2147483647 h 548"/>
                <a:gd name="T56" fmla="*/ 2147483647 w 706"/>
                <a:gd name="T57" fmla="*/ 2147483647 h 548"/>
                <a:gd name="T58" fmla="*/ 2147483647 w 706"/>
                <a:gd name="T59" fmla="*/ 2147483647 h 548"/>
                <a:gd name="T60" fmla="*/ 2147483647 w 706"/>
                <a:gd name="T61" fmla="*/ 2147483647 h 548"/>
                <a:gd name="T62" fmla="*/ 2147483647 w 706"/>
                <a:gd name="T63" fmla="*/ 2147483647 h 548"/>
                <a:gd name="T64" fmla="*/ 2147483647 w 706"/>
                <a:gd name="T65" fmla="*/ 2147483647 h 548"/>
                <a:gd name="T66" fmla="*/ 2147483647 w 706"/>
                <a:gd name="T67" fmla="*/ 2147483647 h 548"/>
                <a:gd name="T68" fmla="*/ 2147483647 w 706"/>
                <a:gd name="T69" fmla="*/ 2147483647 h 548"/>
                <a:gd name="T70" fmla="*/ 2147483647 w 706"/>
                <a:gd name="T71" fmla="*/ 2147483647 h 548"/>
                <a:gd name="T72" fmla="*/ 2147483647 w 706"/>
                <a:gd name="T73" fmla="*/ 2147483647 h 548"/>
                <a:gd name="T74" fmla="*/ 2147483647 w 706"/>
                <a:gd name="T75" fmla="*/ 2147483647 h 548"/>
                <a:gd name="T76" fmla="*/ 2147483647 w 706"/>
                <a:gd name="T77" fmla="*/ 2147483647 h 548"/>
                <a:gd name="T78" fmla="*/ 2147483647 w 706"/>
                <a:gd name="T79" fmla="*/ 2147483647 h 548"/>
                <a:gd name="T80" fmla="*/ 2147483647 w 706"/>
                <a:gd name="T81" fmla="*/ 0 h 548"/>
                <a:gd name="T82" fmla="*/ 2147483647 w 706"/>
                <a:gd name="T83" fmla="*/ 0 h 5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6"/>
                <a:gd name="T127" fmla="*/ 0 h 548"/>
                <a:gd name="T128" fmla="*/ 706 w 706"/>
                <a:gd name="T129" fmla="*/ 548 h 5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6" h="548">
                  <a:moveTo>
                    <a:pt x="353" y="0"/>
                  </a:moveTo>
                  <a:lnTo>
                    <a:pt x="317" y="0"/>
                  </a:lnTo>
                  <a:lnTo>
                    <a:pt x="282" y="4"/>
                  </a:lnTo>
                  <a:lnTo>
                    <a:pt x="250" y="4"/>
                  </a:lnTo>
                  <a:lnTo>
                    <a:pt x="215" y="9"/>
                  </a:lnTo>
                  <a:lnTo>
                    <a:pt x="183" y="13"/>
                  </a:lnTo>
                  <a:lnTo>
                    <a:pt x="157" y="18"/>
                  </a:lnTo>
                  <a:lnTo>
                    <a:pt x="130" y="22"/>
                  </a:lnTo>
                  <a:lnTo>
                    <a:pt x="103" y="27"/>
                  </a:lnTo>
                  <a:lnTo>
                    <a:pt x="81" y="31"/>
                  </a:lnTo>
                  <a:lnTo>
                    <a:pt x="63" y="40"/>
                  </a:lnTo>
                  <a:lnTo>
                    <a:pt x="45" y="49"/>
                  </a:lnTo>
                  <a:lnTo>
                    <a:pt x="27" y="53"/>
                  </a:lnTo>
                  <a:lnTo>
                    <a:pt x="23" y="58"/>
                  </a:lnTo>
                  <a:lnTo>
                    <a:pt x="18" y="62"/>
                  </a:lnTo>
                  <a:lnTo>
                    <a:pt x="14" y="67"/>
                  </a:lnTo>
                  <a:lnTo>
                    <a:pt x="9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0" y="463"/>
                  </a:lnTo>
                  <a:lnTo>
                    <a:pt x="0" y="467"/>
                  </a:lnTo>
                  <a:lnTo>
                    <a:pt x="5" y="472"/>
                  </a:lnTo>
                  <a:lnTo>
                    <a:pt x="5" y="476"/>
                  </a:lnTo>
                  <a:lnTo>
                    <a:pt x="9" y="481"/>
                  </a:lnTo>
                  <a:lnTo>
                    <a:pt x="14" y="485"/>
                  </a:lnTo>
                  <a:lnTo>
                    <a:pt x="18" y="490"/>
                  </a:lnTo>
                  <a:lnTo>
                    <a:pt x="23" y="494"/>
                  </a:lnTo>
                  <a:lnTo>
                    <a:pt x="27" y="494"/>
                  </a:lnTo>
                  <a:lnTo>
                    <a:pt x="45" y="503"/>
                  </a:lnTo>
                  <a:lnTo>
                    <a:pt x="63" y="512"/>
                  </a:lnTo>
                  <a:lnTo>
                    <a:pt x="81" y="516"/>
                  </a:lnTo>
                  <a:lnTo>
                    <a:pt x="103" y="525"/>
                  </a:lnTo>
                  <a:lnTo>
                    <a:pt x="130" y="530"/>
                  </a:lnTo>
                  <a:lnTo>
                    <a:pt x="157" y="534"/>
                  </a:lnTo>
                  <a:lnTo>
                    <a:pt x="183" y="539"/>
                  </a:lnTo>
                  <a:lnTo>
                    <a:pt x="215" y="543"/>
                  </a:lnTo>
                  <a:lnTo>
                    <a:pt x="250" y="543"/>
                  </a:lnTo>
                  <a:lnTo>
                    <a:pt x="282" y="548"/>
                  </a:lnTo>
                  <a:lnTo>
                    <a:pt x="317" y="548"/>
                  </a:lnTo>
                  <a:lnTo>
                    <a:pt x="353" y="548"/>
                  </a:lnTo>
                  <a:lnTo>
                    <a:pt x="389" y="548"/>
                  </a:lnTo>
                  <a:lnTo>
                    <a:pt x="424" y="548"/>
                  </a:lnTo>
                  <a:lnTo>
                    <a:pt x="460" y="543"/>
                  </a:lnTo>
                  <a:lnTo>
                    <a:pt x="491" y="543"/>
                  </a:lnTo>
                  <a:lnTo>
                    <a:pt x="523" y="539"/>
                  </a:lnTo>
                  <a:lnTo>
                    <a:pt x="549" y="534"/>
                  </a:lnTo>
                  <a:lnTo>
                    <a:pt x="576" y="530"/>
                  </a:lnTo>
                  <a:lnTo>
                    <a:pt x="603" y="525"/>
                  </a:lnTo>
                  <a:lnTo>
                    <a:pt x="625" y="516"/>
                  </a:lnTo>
                  <a:lnTo>
                    <a:pt x="643" y="512"/>
                  </a:lnTo>
                  <a:lnTo>
                    <a:pt x="661" y="503"/>
                  </a:lnTo>
                  <a:lnTo>
                    <a:pt x="679" y="494"/>
                  </a:lnTo>
                  <a:lnTo>
                    <a:pt x="683" y="494"/>
                  </a:lnTo>
                  <a:lnTo>
                    <a:pt x="688" y="490"/>
                  </a:lnTo>
                  <a:lnTo>
                    <a:pt x="692" y="485"/>
                  </a:lnTo>
                  <a:lnTo>
                    <a:pt x="697" y="481"/>
                  </a:lnTo>
                  <a:lnTo>
                    <a:pt x="701" y="476"/>
                  </a:lnTo>
                  <a:lnTo>
                    <a:pt x="706" y="472"/>
                  </a:lnTo>
                  <a:lnTo>
                    <a:pt x="706" y="467"/>
                  </a:lnTo>
                  <a:lnTo>
                    <a:pt x="706" y="463"/>
                  </a:lnTo>
                  <a:lnTo>
                    <a:pt x="706" y="89"/>
                  </a:lnTo>
                  <a:lnTo>
                    <a:pt x="706" y="84"/>
                  </a:lnTo>
                  <a:lnTo>
                    <a:pt x="706" y="80"/>
                  </a:lnTo>
                  <a:lnTo>
                    <a:pt x="701" y="76"/>
                  </a:lnTo>
                  <a:lnTo>
                    <a:pt x="697" y="71"/>
                  </a:lnTo>
                  <a:lnTo>
                    <a:pt x="692" y="67"/>
                  </a:lnTo>
                  <a:lnTo>
                    <a:pt x="688" y="62"/>
                  </a:lnTo>
                  <a:lnTo>
                    <a:pt x="683" y="58"/>
                  </a:lnTo>
                  <a:lnTo>
                    <a:pt x="679" y="53"/>
                  </a:lnTo>
                  <a:lnTo>
                    <a:pt x="661" y="49"/>
                  </a:lnTo>
                  <a:lnTo>
                    <a:pt x="643" y="40"/>
                  </a:lnTo>
                  <a:lnTo>
                    <a:pt x="625" y="31"/>
                  </a:lnTo>
                  <a:lnTo>
                    <a:pt x="603" y="27"/>
                  </a:lnTo>
                  <a:lnTo>
                    <a:pt x="576" y="22"/>
                  </a:lnTo>
                  <a:lnTo>
                    <a:pt x="549" y="18"/>
                  </a:lnTo>
                  <a:lnTo>
                    <a:pt x="523" y="13"/>
                  </a:lnTo>
                  <a:lnTo>
                    <a:pt x="491" y="9"/>
                  </a:lnTo>
                  <a:lnTo>
                    <a:pt x="460" y="4"/>
                  </a:lnTo>
                  <a:lnTo>
                    <a:pt x="424" y="4"/>
                  </a:lnTo>
                  <a:lnTo>
                    <a:pt x="389" y="0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89" name="Rectangle 2888"/>
            <p:cNvSpPr>
              <a:spLocks noChangeArrowheads="1"/>
            </p:cNvSpPr>
            <p:nvPr/>
          </p:nvSpPr>
          <p:spPr bwMode="auto">
            <a:xfrm>
              <a:off x="3479638" y="2791991"/>
              <a:ext cx="735779" cy="153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l-PL" sz="1000" dirty="0" smtClean="0">
                  <a:solidFill>
                    <a:srgbClr val="FFFFFF"/>
                  </a:solidFill>
                </a:rPr>
                <a:t>Baza danych</a:t>
              </a:r>
              <a:endParaRPr lang="de-DE" sz="10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90" name="Freeform 2886"/>
          <p:cNvSpPr>
            <a:spLocks/>
          </p:cNvSpPr>
          <p:nvPr/>
        </p:nvSpPr>
        <p:spPr bwMode="auto">
          <a:xfrm>
            <a:off x="4211960" y="5151338"/>
            <a:ext cx="861189" cy="869950"/>
          </a:xfrm>
          <a:custGeom>
            <a:avLst/>
            <a:gdLst>
              <a:gd name="T0" fmla="*/ 2147483647 w 706"/>
              <a:gd name="T1" fmla="*/ 0 h 548"/>
              <a:gd name="T2" fmla="*/ 2147483647 w 706"/>
              <a:gd name="T3" fmla="*/ 2147483647 h 548"/>
              <a:gd name="T4" fmla="*/ 2147483647 w 706"/>
              <a:gd name="T5" fmla="*/ 2147483647 h 548"/>
              <a:gd name="T6" fmla="*/ 2147483647 w 706"/>
              <a:gd name="T7" fmla="*/ 2147483647 h 548"/>
              <a:gd name="T8" fmla="*/ 2147483647 w 706"/>
              <a:gd name="T9" fmla="*/ 2147483647 h 548"/>
              <a:gd name="T10" fmla="*/ 2147483647 w 706"/>
              <a:gd name="T11" fmla="*/ 2147483647 h 548"/>
              <a:gd name="T12" fmla="*/ 2147483647 w 706"/>
              <a:gd name="T13" fmla="*/ 2147483647 h 548"/>
              <a:gd name="T14" fmla="*/ 2147483647 w 706"/>
              <a:gd name="T15" fmla="*/ 2147483647 h 548"/>
              <a:gd name="T16" fmla="*/ 2147483647 w 706"/>
              <a:gd name="T17" fmla="*/ 2147483647 h 548"/>
              <a:gd name="T18" fmla="*/ 0 w 706"/>
              <a:gd name="T19" fmla="*/ 2147483647 h 548"/>
              <a:gd name="T20" fmla="*/ 0 w 706"/>
              <a:gd name="T21" fmla="*/ 2147483647 h 548"/>
              <a:gd name="T22" fmla="*/ 2147483647 w 706"/>
              <a:gd name="T23" fmla="*/ 2147483647 h 548"/>
              <a:gd name="T24" fmla="*/ 2147483647 w 706"/>
              <a:gd name="T25" fmla="*/ 2147483647 h 548"/>
              <a:gd name="T26" fmla="*/ 2147483647 w 706"/>
              <a:gd name="T27" fmla="*/ 2147483647 h 548"/>
              <a:gd name="T28" fmla="*/ 2147483647 w 706"/>
              <a:gd name="T29" fmla="*/ 2147483647 h 548"/>
              <a:gd name="T30" fmla="*/ 2147483647 w 706"/>
              <a:gd name="T31" fmla="*/ 2147483647 h 548"/>
              <a:gd name="T32" fmla="*/ 2147483647 w 706"/>
              <a:gd name="T33" fmla="*/ 2147483647 h 548"/>
              <a:gd name="T34" fmla="*/ 2147483647 w 706"/>
              <a:gd name="T35" fmla="*/ 2147483647 h 548"/>
              <a:gd name="T36" fmla="*/ 2147483647 w 706"/>
              <a:gd name="T37" fmla="*/ 2147483647 h 548"/>
              <a:gd name="T38" fmla="*/ 2147483647 w 706"/>
              <a:gd name="T39" fmla="*/ 2147483647 h 548"/>
              <a:gd name="T40" fmla="*/ 2147483647 w 706"/>
              <a:gd name="T41" fmla="*/ 2147483647 h 548"/>
              <a:gd name="T42" fmla="*/ 2147483647 w 706"/>
              <a:gd name="T43" fmla="*/ 2147483647 h 548"/>
              <a:gd name="T44" fmla="*/ 2147483647 w 706"/>
              <a:gd name="T45" fmla="*/ 2147483647 h 548"/>
              <a:gd name="T46" fmla="*/ 2147483647 w 706"/>
              <a:gd name="T47" fmla="*/ 2147483647 h 548"/>
              <a:gd name="T48" fmla="*/ 2147483647 w 706"/>
              <a:gd name="T49" fmla="*/ 2147483647 h 548"/>
              <a:gd name="T50" fmla="*/ 2147483647 w 706"/>
              <a:gd name="T51" fmla="*/ 2147483647 h 548"/>
              <a:gd name="T52" fmla="*/ 2147483647 w 706"/>
              <a:gd name="T53" fmla="*/ 2147483647 h 548"/>
              <a:gd name="T54" fmla="*/ 2147483647 w 706"/>
              <a:gd name="T55" fmla="*/ 2147483647 h 548"/>
              <a:gd name="T56" fmla="*/ 2147483647 w 706"/>
              <a:gd name="T57" fmla="*/ 2147483647 h 548"/>
              <a:gd name="T58" fmla="*/ 2147483647 w 706"/>
              <a:gd name="T59" fmla="*/ 2147483647 h 548"/>
              <a:gd name="T60" fmla="*/ 2147483647 w 706"/>
              <a:gd name="T61" fmla="*/ 2147483647 h 548"/>
              <a:gd name="T62" fmla="*/ 2147483647 w 706"/>
              <a:gd name="T63" fmla="*/ 2147483647 h 548"/>
              <a:gd name="T64" fmla="*/ 2147483647 w 706"/>
              <a:gd name="T65" fmla="*/ 2147483647 h 548"/>
              <a:gd name="T66" fmla="*/ 2147483647 w 706"/>
              <a:gd name="T67" fmla="*/ 2147483647 h 548"/>
              <a:gd name="T68" fmla="*/ 2147483647 w 706"/>
              <a:gd name="T69" fmla="*/ 2147483647 h 548"/>
              <a:gd name="T70" fmla="*/ 2147483647 w 706"/>
              <a:gd name="T71" fmla="*/ 2147483647 h 548"/>
              <a:gd name="T72" fmla="*/ 2147483647 w 706"/>
              <a:gd name="T73" fmla="*/ 2147483647 h 548"/>
              <a:gd name="T74" fmla="*/ 2147483647 w 706"/>
              <a:gd name="T75" fmla="*/ 2147483647 h 548"/>
              <a:gd name="T76" fmla="*/ 2147483647 w 706"/>
              <a:gd name="T77" fmla="*/ 2147483647 h 548"/>
              <a:gd name="T78" fmla="*/ 2147483647 w 706"/>
              <a:gd name="T79" fmla="*/ 2147483647 h 548"/>
              <a:gd name="T80" fmla="*/ 2147483647 w 706"/>
              <a:gd name="T81" fmla="*/ 0 h 548"/>
              <a:gd name="T82" fmla="*/ 2147483647 w 706"/>
              <a:gd name="T83" fmla="*/ 0 h 5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06"/>
              <a:gd name="T127" fmla="*/ 0 h 548"/>
              <a:gd name="T128" fmla="*/ 706 w 706"/>
              <a:gd name="T129" fmla="*/ 548 h 54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06" h="548">
                <a:moveTo>
                  <a:pt x="353" y="0"/>
                </a:moveTo>
                <a:lnTo>
                  <a:pt x="317" y="0"/>
                </a:lnTo>
                <a:lnTo>
                  <a:pt x="282" y="4"/>
                </a:lnTo>
                <a:lnTo>
                  <a:pt x="250" y="4"/>
                </a:lnTo>
                <a:lnTo>
                  <a:pt x="215" y="9"/>
                </a:lnTo>
                <a:lnTo>
                  <a:pt x="183" y="13"/>
                </a:lnTo>
                <a:lnTo>
                  <a:pt x="157" y="18"/>
                </a:lnTo>
                <a:lnTo>
                  <a:pt x="130" y="22"/>
                </a:lnTo>
                <a:lnTo>
                  <a:pt x="103" y="27"/>
                </a:lnTo>
                <a:lnTo>
                  <a:pt x="81" y="31"/>
                </a:lnTo>
                <a:lnTo>
                  <a:pt x="63" y="40"/>
                </a:lnTo>
                <a:lnTo>
                  <a:pt x="45" y="49"/>
                </a:lnTo>
                <a:lnTo>
                  <a:pt x="27" y="53"/>
                </a:lnTo>
                <a:lnTo>
                  <a:pt x="23" y="58"/>
                </a:lnTo>
                <a:lnTo>
                  <a:pt x="18" y="62"/>
                </a:lnTo>
                <a:lnTo>
                  <a:pt x="14" y="67"/>
                </a:lnTo>
                <a:lnTo>
                  <a:pt x="9" y="71"/>
                </a:lnTo>
                <a:lnTo>
                  <a:pt x="5" y="76"/>
                </a:lnTo>
                <a:lnTo>
                  <a:pt x="5" y="80"/>
                </a:lnTo>
                <a:lnTo>
                  <a:pt x="0" y="84"/>
                </a:lnTo>
                <a:lnTo>
                  <a:pt x="0" y="89"/>
                </a:lnTo>
                <a:lnTo>
                  <a:pt x="0" y="463"/>
                </a:lnTo>
                <a:lnTo>
                  <a:pt x="0" y="467"/>
                </a:lnTo>
                <a:lnTo>
                  <a:pt x="5" y="472"/>
                </a:lnTo>
                <a:lnTo>
                  <a:pt x="5" y="476"/>
                </a:lnTo>
                <a:lnTo>
                  <a:pt x="9" y="481"/>
                </a:lnTo>
                <a:lnTo>
                  <a:pt x="14" y="485"/>
                </a:lnTo>
                <a:lnTo>
                  <a:pt x="18" y="490"/>
                </a:lnTo>
                <a:lnTo>
                  <a:pt x="23" y="494"/>
                </a:lnTo>
                <a:lnTo>
                  <a:pt x="27" y="494"/>
                </a:lnTo>
                <a:lnTo>
                  <a:pt x="45" y="503"/>
                </a:lnTo>
                <a:lnTo>
                  <a:pt x="63" y="512"/>
                </a:lnTo>
                <a:lnTo>
                  <a:pt x="81" y="516"/>
                </a:lnTo>
                <a:lnTo>
                  <a:pt x="103" y="525"/>
                </a:lnTo>
                <a:lnTo>
                  <a:pt x="130" y="530"/>
                </a:lnTo>
                <a:lnTo>
                  <a:pt x="157" y="534"/>
                </a:lnTo>
                <a:lnTo>
                  <a:pt x="183" y="539"/>
                </a:lnTo>
                <a:lnTo>
                  <a:pt x="215" y="543"/>
                </a:lnTo>
                <a:lnTo>
                  <a:pt x="250" y="543"/>
                </a:lnTo>
                <a:lnTo>
                  <a:pt x="282" y="548"/>
                </a:lnTo>
                <a:lnTo>
                  <a:pt x="317" y="548"/>
                </a:lnTo>
                <a:lnTo>
                  <a:pt x="353" y="548"/>
                </a:lnTo>
                <a:lnTo>
                  <a:pt x="389" y="548"/>
                </a:lnTo>
                <a:lnTo>
                  <a:pt x="424" y="548"/>
                </a:lnTo>
                <a:lnTo>
                  <a:pt x="460" y="543"/>
                </a:lnTo>
                <a:lnTo>
                  <a:pt x="491" y="543"/>
                </a:lnTo>
                <a:lnTo>
                  <a:pt x="523" y="539"/>
                </a:lnTo>
                <a:lnTo>
                  <a:pt x="549" y="534"/>
                </a:lnTo>
                <a:lnTo>
                  <a:pt x="576" y="530"/>
                </a:lnTo>
                <a:lnTo>
                  <a:pt x="603" y="525"/>
                </a:lnTo>
                <a:lnTo>
                  <a:pt x="625" y="516"/>
                </a:lnTo>
                <a:lnTo>
                  <a:pt x="643" y="512"/>
                </a:lnTo>
                <a:lnTo>
                  <a:pt x="661" y="503"/>
                </a:lnTo>
                <a:lnTo>
                  <a:pt x="679" y="494"/>
                </a:lnTo>
                <a:lnTo>
                  <a:pt x="683" y="494"/>
                </a:lnTo>
                <a:lnTo>
                  <a:pt x="688" y="490"/>
                </a:lnTo>
                <a:lnTo>
                  <a:pt x="692" y="485"/>
                </a:lnTo>
                <a:lnTo>
                  <a:pt x="697" y="481"/>
                </a:lnTo>
                <a:lnTo>
                  <a:pt x="701" y="476"/>
                </a:lnTo>
                <a:lnTo>
                  <a:pt x="706" y="472"/>
                </a:lnTo>
                <a:lnTo>
                  <a:pt x="706" y="467"/>
                </a:lnTo>
                <a:lnTo>
                  <a:pt x="706" y="463"/>
                </a:lnTo>
                <a:lnTo>
                  <a:pt x="706" y="89"/>
                </a:lnTo>
                <a:lnTo>
                  <a:pt x="706" y="84"/>
                </a:lnTo>
                <a:lnTo>
                  <a:pt x="706" y="80"/>
                </a:lnTo>
                <a:lnTo>
                  <a:pt x="701" y="76"/>
                </a:lnTo>
                <a:lnTo>
                  <a:pt x="697" y="71"/>
                </a:lnTo>
                <a:lnTo>
                  <a:pt x="692" y="67"/>
                </a:lnTo>
                <a:lnTo>
                  <a:pt x="688" y="62"/>
                </a:lnTo>
                <a:lnTo>
                  <a:pt x="683" y="58"/>
                </a:lnTo>
                <a:lnTo>
                  <a:pt x="679" y="53"/>
                </a:lnTo>
                <a:lnTo>
                  <a:pt x="661" y="49"/>
                </a:lnTo>
                <a:lnTo>
                  <a:pt x="643" y="40"/>
                </a:lnTo>
                <a:lnTo>
                  <a:pt x="625" y="31"/>
                </a:lnTo>
                <a:lnTo>
                  <a:pt x="603" y="27"/>
                </a:lnTo>
                <a:lnTo>
                  <a:pt x="576" y="22"/>
                </a:lnTo>
                <a:lnTo>
                  <a:pt x="549" y="18"/>
                </a:lnTo>
                <a:lnTo>
                  <a:pt x="523" y="13"/>
                </a:lnTo>
                <a:lnTo>
                  <a:pt x="491" y="9"/>
                </a:lnTo>
                <a:lnTo>
                  <a:pt x="460" y="4"/>
                </a:lnTo>
                <a:lnTo>
                  <a:pt x="424" y="4"/>
                </a:lnTo>
                <a:lnTo>
                  <a:pt x="389" y="0"/>
                </a:lnTo>
                <a:lnTo>
                  <a:pt x="353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1" name="Freeform 2887"/>
          <p:cNvSpPr>
            <a:spLocks/>
          </p:cNvSpPr>
          <p:nvPr/>
        </p:nvSpPr>
        <p:spPr bwMode="auto">
          <a:xfrm>
            <a:off x="4211960" y="5295354"/>
            <a:ext cx="879245" cy="133350"/>
          </a:xfrm>
          <a:custGeom>
            <a:avLst/>
            <a:gdLst>
              <a:gd name="T0" fmla="*/ 0 w 706"/>
              <a:gd name="T1" fmla="*/ 0 h 84"/>
              <a:gd name="T2" fmla="*/ 0 w 706"/>
              <a:gd name="T3" fmla="*/ 2147483647 h 84"/>
              <a:gd name="T4" fmla="*/ 2147483647 w 706"/>
              <a:gd name="T5" fmla="*/ 2147483647 h 84"/>
              <a:gd name="T6" fmla="*/ 2147483647 w 706"/>
              <a:gd name="T7" fmla="*/ 2147483647 h 84"/>
              <a:gd name="T8" fmla="*/ 2147483647 w 706"/>
              <a:gd name="T9" fmla="*/ 2147483647 h 84"/>
              <a:gd name="T10" fmla="*/ 2147483647 w 706"/>
              <a:gd name="T11" fmla="*/ 2147483647 h 84"/>
              <a:gd name="T12" fmla="*/ 2147483647 w 706"/>
              <a:gd name="T13" fmla="*/ 2147483647 h 84"/>
              <a:gd name="T14" fmla="*/ 2147483647 w 706"/>
              <a:gd name="T15" fmla="*/ 2147483647 h 84"/>
              <a:gd name="T16" fmla="*/ 2147483647 w 706"/>
              <a:gd name="T17" fmla="*/ 2147483647 h 84"/>
              <a:gd name="T18" fmla="*/ 2147483647 w 706"/>
              <a:gd name="T19" fmla="*/ 2147483647 h 84"/>
              <a:gd name="T20" fmla="*/ 2147483647 w 706"/>
              <a:gd name="T21" fmla="*/ 2147483647 h 84"/>
              <a:gd name="T22" fmla="*/ 2147483647 w 706"/>
              <a:gd name="T23" fmla="*/ 2147483647 h 84"/>
              <a:gd name="T24" fmla="*/ 2147483647 w 706"/>
              <a:gd name="T25" fmla="*/ 2147483647 h 84"/>
              <a:gd name="T26" fmla="*/ 2147483647 w 706"/>
              <a:gd name="T27" fmla="*/ 2147483647 h 84"/>
              <a:gd name="T28" fmla="*/ 2147483647 w 706"/>
              <a:gd name="T29" fmla="*/ 2147483647 h 84"/>
              <a:gd name="T30" fmla="*/ 2147483647 w 706"/>
              <a:gd name="T31" fmla="*/ 2147483647 h 84"/>
              <a:gd name="T32" fmla="*/ 2147483647 w 706"/>
              <a:gd name="T33" fmla="*/ 2147483647 h 84"/>
              <a:gd name="T34" fmla="*/ 2147483647 w 706"/>
              <a:gd name="T35" fmla="*/ 2147483647 h 84"/>
              <a:gd name="T36" fmla="*/ 2147483647 w 706"/>
              <a:gd name="T37" fmla="*/ 2147483647 h 84"/>
              <a:gd name="T38" fmla="*/ 2147483647 w 706"/>
              <a:gd name="T39" fmla="*/ 2147483647 h 84"/>
              <a:gd name="T40" fmla="*/ 2147483647 w 706"/>
              <a:gd name="T41" fmla="*/ 2147483647 h 84"/>
              <a:gd name="T42" fmla="*/ 2147483647 w 706"/>
              <a:gd name="T43" fmla="*/ 2147483647 h 84"/>
              <a:gd name="T44" fmla="*/ 2147483647 w 706"/>
              <a:gd name="T45" fmla="*/ 2147483647 h 84"/>
              <a:gd name="T46" fmla="*/ 2147483647 w 706"/>
              <a:gd name="T47" fmla="*/ 2147483647 h 84"/>
              <a:gd name="T48" fmla="*/ 2147483647 w 706"/>
              <a:gd name="T49" fmla="*/ 2147483647 h 84"/>
              <a:gd name="T50" fmla="*/ 2147483647 w 706"/>
              <a:gd name="T51" fmla="*/ 2147483647 h 84"/>
              <a:gd name="T52" fmla="*/ 2147483647 w 706"/>
              <a:gd name="T53" fmla="*/ 2147483647 h 84"/>
              <a:gd name="T54" fmla="*/ 2147483647 w 706"/>
              <a:gd name="T55" fmla="*/ 2147483647 h 84"/>
              <a:gd name="T56" fmla="*/ 2147483647 w 706"/>
              <a:gd name="T57" fmla="*/ 2147483647 h 84"/>
              <a:gd name="T58" fmla="*/ 2147483647 w 706"/>
              <a:gd name="T59" fmla="*/ 2147483647 h 84"/>
              <a:gd name="T60" fmla="*/ 2147483647 w 706"/>
              <a:gd name="T61" fmla="*/ 2147483647 h 84"/>
              <a:gd name="T62" fmla="*/ 2147483647 w 706"/>
              <a:gd name="T63" fmla="*/ 2147483647 h 84"/>
              <a:gd name="T64" fmla="*/ 2147483647 w 706"/>
              <a:gd name="T65" fmla="*/ 2147483647 h 84"/>
              <a:gd name="T66" fmla="*/ 2147483647 w 706"/>
              <a:gd name="T67" fmla="*/ 2147483647 h 84"/>
              <a:gd name="T68" fmla="*/ 2147483647 w 706"/>
              <a:gd name="T69" fmla="*/ 2147483647 h 84"/>
              <a:gd name="T70" fmla="*/ 2147483647 w 706"/>
              <a:gd name="T71" fmla="*/ 2147483647 h 84"/>
              <a:gd name="T72" fmla="*/ 2147483647 w 706"/>
              <a:gd name="T73" fmla="*/ 2147483647 h 84"/>
              <a:gd name="T74" fmla="*/ 2147483647 w 706"/>
              <a:gd name="T75" fmla="*/ 2147483647 h 84"/>
              <a:gd name="T76" fmla="*/ 2147483647 w 706"/>
              <a:gd name="T77" fmla="*/ 2147483647 h 84"/>
              <a:gd name="T78" fmla="*/ 2147483647 w 706"/>
              <a:gd name="T79" fmla="*/ 2147483647 h 84"/>
              <a:gd name="T80" fmla="*/ 2147483647 w 706"/>
              <a:gd name="T81" fmla="*/ 0 h 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6"/>
              <a:gd name="T124" fmla="*/ 0 h 84"/>
              <a:gd name="T125" fmla="*/ 706 w 706"/>
              <a:gd name="T126" fmla="*/ 84 h 8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6" h="84">
                <a:moveTo>
                  <a:pt x="0" y="0"/>
                </a:moveTo>
                <a:lnTo>
                  <a:pt x="0" y="4"/>
                </a:lnTo>
                <a:lnTo>
                  <a:pt x="5" y="9"/>
                </a:lnTo>
                <a:lnTo>
                  <a:pt x="5" y="13"/>
                </a:lnTo>
                <a:lnTo>
                  <a:pt x="9" y="18"/>
                </a:lnTo>
                <a:lnTo>
                  <a:pt x="14" y="18"/>
                </a:lnTo>
                <a:lnTo>
                  <a:pt x="18" y="22"/>
                </a:lnTo>
                <a:lnTo>
                  <a:pt x="23" y="27"/>
                </a:lnTo>
                <a:lnTo>
                  <a:pt x="27" y="31"/>
                </a:lnTo>
                <a:lnTo>
                  <a:pt x="45" y="40"/>
                </a:lnTo>
                <a:lnTo>
                  <a:pt x="63" y="44"/>
                </a:lnTo>
                <a:lnTo>
                  <a:pt x="81" y="53"/>
                </a:lnTo>
                <a:lnTo>
                  <a:pt x="103" y="58"/>
                </a:lnTo>
                <a:lnTo>
                  <a:pt x="130" y="67"/>
                </a:lnTo>
                <a:lnTo>
                  <a:pt x="157" y="71"/>
                </a:lnTo>
                <a:lnTo>
                  <a:pt x="183" y="76"/>
                </a:lnTo>
                <a:lnTo>
                  <a:pt x="215" y="76"/>
                </a:lnTo>
                <a:lnTo>
                  <a:pt x="250" y="80"/>
                </a:lnTo>
                <a:lnTo>
                  <a:pt x="282" y="84"/>
                </a:lnTo>
                <a:lnTo>
                  <a:pt x="317" y="84"/>
                </a:lnTo>
                <a:lnTo>
                  <a:pt x="353" y="84"/>
                </a:lnTo>
                <a:lnTo>
                  <a:pt x="389" y="84"/>
                </a:lnTo>
                <a:lnTo>
                  <a:pt x="424" y="84"/>
                </a:lnTo>
                <a:lnTo>
                  <a:pt x="460" y="80"/>
                </a:lnTo>
                <a:lnTo>
                  <a:pt x="491" y="76"/>
                </a:lnTo>
                <a:lnTo>
                  <a:pt x="523" y="76"/>
                </a:lnTo>
                <a:lnTo>
                  <a:pt x="549" y="71"/>
                </a:lnTo>
                <a:lnTo>
                  <a:pt x="576" y="67"/>
                </a:lnTo>
                <a:lnTo>
                  <a:pt x="603" y="58"/>
                </a:lnTo>
                <a:lnTo>
                  <a:pt x="625" y="53"/>
                </a:lnTo>
                <a:lnTo>
                  <a:pt x="643" y="44"/>
                </a:lnTo>
                <a:lnTo>
                  <a:pt x="661" y="40"/>
                </a:lnTo>
                <a:lnTo>
                  <a:pt x="679" y="31"/>
                </a:lnTo>
                <a:lnTo>
                  <a:pt x="683" y="27"/>
                </a:lnTo>
                <a:lnTo>
                  <a:pt x="688" y="22"/>
                </a:lnTo>
                <a:lnTo>
                  <a:pt x="692" y="18"/>
                </a:lnTo>
                <a:lnTo>
                  <a:pt x="697" y="18"/>
                </a:lnTo>
                <a:lnTo>
                  <a:pt x="701" y="13"/>
                </a:lnTo>
                <a:lnTo>
                  <a:pt x="706" y="9"/>
                </a:lnTo>
                <a:lnTo>
                  <a:pt x="706" y="4"/>
                </a:lnTo>
                <a:lnTo>
                  <a:pt x="70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2" name="Rectangle 2888"/>
          <p:cNvSpPr>
            <a:spLocks noChangeArrowheads="1"/>
          </p:cNvSpPr>
          <p:nvPr/>
        </p:nvSpPr>
        <p:spPr bwMode="auto">
          <a:xfrm>
            <a:off x="4576809" y="5217492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pl-PL" sz="1400" dirty="0" smtClean="0">
                <a:solidFill>
                  <a:srgbClr val="FFFFFF"/>
                </a:solidFill>
              </a:rPr>
              <a:t>C</a:t>
            </a:r>
            <a:endParaRPr lang="de-DE" sz="1400" dirty="0" smtClean="0">
              <a:solidFill>
                <a:srgbClr val="FFFFFF"/>
              </a:solidFill>
            </a:endParaRPr>
          </a:p>
        </p:txBody>
      </p:sp>
      <p:sp>
        <p:nvSpPr>
          <p:cNvPr id="293" name="pole tekstowe 292"/>
          <p:cNvSpPr txBox="1"/>
          <p:nvPr/>
        </p:nvSpPr>
        <p:spPr>
          <a:xfrm>
            <a:off x="3347864" y="565539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/>
              <a:t>DESADV</a:t>
            </a:r>
            <a:endParaRPr lang="pl-PL" sz="900" b="1" dirty="0"/>
          </a:p>
        </p:txBody>
      </p:sp>
      <p:sp>
        <p:nvSpPr>
          <p:cNvPr id="294" name="pole tekstowe 293"/>
          <p:cNvSpPr txBox="1"/>
          <p:nvPr/>
        </p:nvSpPr>
        <p:spPr>
          <a:xfrm>
            <a:off x="5148064" y="5655394"/>
            <a:ext cx="72008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b="1" dirty="0" smtClean="0"/>
              <a:t>DESADV</a:t>
            </a:r>
            <a:endParaRPr lang="pl-PL" sz="900" b="1" dirty="0"/>
          </a:p>
        </p:txBody>
      </p:sp>
      <p:grpSp>
        <p:nvGrpSpPr>
          <p:cNvPr id="70" name="Gruppieren 305"/>
          <p:cNvGrpSpPr/>
          <p:nvPr/>
        </p:nvGrpSpPr>
        <p:grpSpPr>
          <a:xfrm>
            <a:off x="6084168" y="5145484"/>
            <a:ext cx="879245" cy="869950"/>
            <a:chOff x="3407630" y="2420888"/>
            <a:chExt cx="879245" cy="869950"/>
          </a:xfrm>
          <a:solidFill>
            <a:srgbClr val="002060"/>
          </a:solidFill>
        </p:grpSpPr>
        <p:sp>
          <p:nvSpPr>
            <p:cNvPr id="296" name="Freeform 2885"/>
            <p:cNvSpPr>
              <a:spLocks/>
            </p:cNvSpPr>
            <p:nvPr/>
          </p:nvSpPr>
          <p:spPr bwMode="auto">
            <a:xfrm>
              <a:off x="3407630" y="2420888"/>
              <a:ext cx="879245" cy="869950"/>
            </a:xfrm>
            <a:custGeom>
              <a:avLst/>
              <a:gdLst>
                <a:gd name="T0" fmla="*/ 2147483647 w 706"/>
                <a:gd name="T1" fmla="*/ 0 h 548"/>
                <a:gd name="T2" fmla="*/ 2147483647 w 706"/>
                <a:gd name="T3" fmla="*/ 2147483647 h 548"/>
                <a:gd name="T4" fmla="*/ 2147483647 w 706"/>
                <a:gd name="T5" fmla="*/ 2147483647 h 548"/>
                <a:gd name="T6" fmla="*/ 2147483647 w 706"/>
                <a:gd name="T7" fmla="*/ 2147483647 h 548"/>
                <a:gd name="T8" fmla="*/ 2147483647 w 706"/>
                <a:gd name="T9" fmla="*/ 2147483647 h 548"/>
                <a:gd name="T10" fmla="*/ 2147483647 w 706"/>
                <a:gd name="T11" fmla="*/ 2147483647 h 548"/>
                <a:gd name="T12" fmla="*/ 2147483647 w 706"/>
                <a:gd name="T13" fmla="*/ 2147483647 h 548"/>
                <a:gd name="T14" fmla="*/ 2147483647 w 706"/>
                <a:gd name="T15" fmla="*/ 2147483647 h 548"/>
                <a:gd name="T16" fmla="*/ 2147483647 w 706"/>
                <a:gd name="T17" fmla="*/ 2147483647 h 548"/>
                <a:gd name="T18" fmla="*/ 0 w 706"/>
                <a:gd name="T19" fmla="*/ 2147483647 h 548"/>
                <a:gd name="T20" fmla="*/ 0 w 706"/>
                <a:gd name="T21" fmla="*/ 2147483647 h 548"/>
                <a:gd name="T22" fmla="*/ 2147483647 w 706"/>
                <a:gd name="T23" fmla="*/ 2147483647 h 548"/>
                <a:gd name="T24" fmla="*/ 2147483647 w 706"/>
                <a:gd name="T25" fmla="*/ 2147483647 h 548"/>
                <a:gd name="T26" fmla="*/ 2147483647 w 706"/>
                <a:gd name="T27" fmla="*/ 2147483647 h 548"/>
                <a:gd name="T28" fmla="*/ 2147483647 w 706"/>
                <a:gd name="T29" fmla="*/ 2147483647 h 548"/>
                <a:gd name="T30" fmla="*/ 2147483647 w 706"/>
                <a:gd name="T31" fmla="*/ 2147483647 h 548"/>
                <a:gd name="T32" fmla="*/ 2147483647 w 706"/>
                <a:gd name="T33" fmla="*/ 2147483647 h 548"/>
                <a:gd name="T34" fmla="*/ 2147483647 w 706"/>
                <a:gd name="T35" fmla="*/ 2147483647 h 548"/>
                <a:gd name="T36" fmla="*/ 2147483647 w 706"/>
                <a:gd name="T37" fmla="*/ 2147483647 h 548"/>
                <a:gd name="T38" fmla="*/ 2147483647 w 706"/>
                <a:gd name="T39" fmla="*/ 2147483647 h 548"/>
                <a:gd name="T40" fmla="*/ 2147483647 w 706"/>
                <a:gd name="T41" fmla="*/ 2147483647 h 548"/>
                <a:gd name="T42" fmla="*/ 2147483647 w 706"/>
                <a:gd name="T43" fmla="*/ 2147483647 h 548"/>
                <a:gd name="T44" fmla="*/ 2147483647 w 706"/>
                <a:gd name="T45" fmla="*/ 2147483647 h 548"/>
                <a:gd name="T46" fmla="*/ 2147483647 w 706"/>
                <a:gd name="T47" fmla="*/ 2147483647 h 548"/>
                <a:gd name="T48" fmla="*/ 2147483647 w 706"/>
                <a:gd name="T49" fmla="*/ 2147483647 h 548"/>
                <a:gd name="T50" fmla="*/ 2147483647 w 706"/>
                <a:gd name="T51" fmla="*/ 2147483647 h 548"/>
                <a:gd name="T52" fmla="*/ 2147483647 w 706"/>
                <a:gd name="T53" fmla="*/ 2147483647 h 548"/>
                <a:gd name="T54" fmla="*/ 2147483647 w 706"/>
                <a:gd name="T55" fmla="*/ 2147483647 h 548"/>
                <a:gd name="T56" fmla="*/ 2147483647 w 706"/>
                <a:gd name="T57" fmla="*/ 2147483647 h 548"/>
                <a:gd name="T58" fmla="*/ 2147483647 w 706"/>
                <a:gd name="T59" fmla="*/ 2147483647 h 548"/>
                <a:gd name="T60" fmla="*/ 2147483647 w 706"/>
                <a:gd name="T61" fmla="*/ 2147483647 h 548"/>
                <a:gd name="T62" fmla="*/ 2147483647 w 706"/>
                <a:gd name="T63" fmla="*/ 2147483647 h 548"/>
                <a:gd name="T64" fmla="*/ 2147483647 w 706"/>
                <a:gd name="T65" fmla="*/ 2147483647 h 548"/>
                <a:gd name="T66" fmla="*/ 2147483647 w 706"/>
                <a:gd name="T67" fmla="*/ 2147483647 h 548"/>
                <a:gd name="T68" fmla="*/ 2147483647 w 706"/>
                <a:gd name="T69" fmla="*/ 2147483647 h 548"/>
                <a:gd name="T70" fmla="*/ 2147483647 w 706"/>
                <a:gd name="T71" fmla="*/ 2147483647 h 548"/>
                <a:gd name="T72" fmla="*/ 2147483647 w 706"/>
                <a:gd name="T73" fmla="*/ 2147483647 h 548"/>
                <a:gd name="T74" fmla="*/ 2147483647 w 706"/>
                <a:gd name="T75" fmla="*/ 2147483647 h 548"/>
                <a:gd name="T76" fmla="*/ 2147483647 w 706"/>
                <a:gd name="T77" fmla="*/ 2147483647 h 548"/>
                <a:gd name="T78" fmla="*/ 2147483647 w 706"/>
                <a:gd name="T79" fmla="*/ 2147483647 h 548"/>
                <a:gd name="T80" fmla="*/ 2147483647 w 706"/>
                <a:gd name="T81" fmla="*/ 0 h 548"/>
                <a:gd name="T82" fmla="*/ 2147483647 w 706"/>
                <a:gd name="T83" fmla="*/ 0 h 548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w 706"/>
                <a:gd name="T127" fmla="*/ 0 h 548"/>
                <a:gd name="T128" fmla="*/ 706 w 706"/>
                <a:gd name="T129" fmla="*/ 548 h 548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T126" t="T127" r="T128" b="T129"/>
              <a:pathLst>
                <a:path w="706" h="548">
                  <a:moveTo>
                    <a:pt x="353" y="0"/>
                  </a:moveTo>
                  <a:lnTo>
                    <a:pt x="317" y="0"/>
                  </a:lnTo>
                  <a:lnTo>
                    <a:pt x="282" y="4"/>
                  </a:lnTo>
                  <a:lnTo>
                    <a:pt x="250" y="4"/>
                  </a:lnTo>
                  <a:lnTo>
                    <a:pt x="215" y="9"/>
                  </a:lnTo>
                  <a:lnTo>
                    <a:pt x="183" y="13"/>
                  </a:lnTo>
                  <a:lnTo>
                    <a:pt x="157" y="18"/>
                  </a:lnTo>
                  <a:lnTo>
                    <a:pt x="130" y="22"/>
                  </a:lnTo>
                  <a:lnTo>
                    <a:pt x="103" y="27"/>
                  </a:lnTo>
                  <a:lnTo>
                    <a:pt x="81" y="31"/>
                  </a:lnTo>
                  <a:lnTo>
                    <a:pt x="63" y="40"/>
                  </a:lnTo>
                  <a:lnTo>
                    <a:pt x="45" y="49"/>
                  </a:lnTo>
                  <a:lnTo>
                    <a:pt x="27" y="53"/>
                  </a:lnTo>
                  <a:lnTo>
                    <a:pt x="23" y="58"/>
                  </a:lnTo>
                  <a:lnTo>
                    <a:pt x="18" y="62"/>
                  </a:lnTo>
                  <a:lnTo>
                    <a:pt x="14" y="67"/>
                  </a:lnTo>
                  <a:lnTo>
                    <a:pt x="9" y="71"/>
                  </a:lnTo>
                  <a:lnTo>
                    <a:pt x="5" y="76"/>
                  </a:lnTo>
                  <a:lnTo>
                    <a:pt x="5" y="80"/>
                  </a:lnTo>
                  <a:lnTo>
                    <a:pt x="0" y="84"/>
                  </a:lnTo>
                  <a:lnTo>
                    <a:pt x="0" y="89"/>
                  </a:lnTo>
                  <a:lnTo>
                    <a:pt x="0" y="463"/>
                  </a:lnTo>
                  <a:lnTo>
                    <a:pt x="0" y="467"/>
                  </a:lnTo>
                  <a:lnTo>
                    <a:pt x="5" y="472"/>
                  </a:lnTo>
                  <a:lnTo>
                    <a:pt x="5" y="476"/>
                  </a:lnTo>
                  <a:lnTo>
                    <a:pt x="9" y="481"/>
                  </a:lnTo>
                  <a:lnTo>
                    <a:pt x="14" y="485"/>
                  </a:lnTo>
                  <a:lnTo>
                    <a:pt x="18" y="490"/>
                  </a:lnTo>
                  <a:lnTo>
                    <a:pt x="23" y="494"/>
                  </a:lnTo>
                  <a:lnTo>
                    <a:pt x="27" y="494"/>
                  </a:lnTo>
                  <a:lnTo>
                    <a:pt x="45" y="503"/>
                  </a:lnTo>
                  <a:lnTo>
                    <a:pt x="63" y="512"/>
                  </a:lnTo>
                  <a:lnTo>
                    <a:pt x="81" y="516"/>
                  </a:lnTo>
                  <a:lnTo>
                    <a:pt x="103" y="525"/>
                  </a:lnTo>
                  <a:lnTo>
                    <a:pt x="130" y="530"/>
                  </a:lnTo>
                  <a:lnTo>
                    <a:pt x="157" y="534"/>
                  </a:lnTo>
                  <a:lnTo>
                    <a:pt x="183" y="539"/>
                  </a:lnTo>
                  <a:lnTo>
                    <a:pt x="215" y="543"/>
                  </a:lnTo>
                  <a:lnTo>
                    <a:pt x="250" y="543"/>
                  </a:lnTo>
                  <a:lnTo>
                    <a:pt x="282" y="548"/>
                  </a:lnTo>
                  <a:lnTo>
                    <a:pt x="317" y="548"/>
                  </a:lnTo>
                  <a:lnTo>
                    <a:pt x="353" y="548"/>
                  </a:lnTo>
                  <a:lnTo>
                    <a:pt x="389" y="548"/>
                  </a:lnTo>
                  <a:lnTo>
                    <a:pt x="424" y="548"/>
                  </a:lnTo>
                  <a:lnTo>
                    <a:pt x="460" y="543"/>
                  </a:lnTo>
                  <a:lnTo>
                    <a:pt x="491" y="543"/>
                  </a:lnTo>
                  <a:lnTo>
                    <a:pt x="523" y="539"/>
                  </a:lnTo>
                  <a:lnTo>
                    <a:pt x="549" y="534"/>
                  </a:lnTo>
                  <a:lnTo>
                    <a:pt x="576" y="530"/>
                  </a:lnTo>
                  <a:lnTo>
                    <a:pt x="603" y="525"/>
                  </a:lnTo>
                  <a:lnTo>
                    <a:pt x="625" y="516"/>
                  </a:lnTo>
                  <a:lnTo>
                    <a:pt x="643" y="512"/>
                  </a:lnTo>
                  <a:lnTo>
                    <a:pt x="661" y="503"/>
                  </a:lnTo>
                  <a:lnTo>
                    <a:pt x="679" y="494"/>
                  </a:lnTo>
                  <a:lnTo>
                    <a:pt x="683" y="494"/>
                  </a:lnTo>
                  <a:lnTo>
                    <a:pt x="688" y="490"/>
                  </a:lnTo>
                  <a:lnTo>
                    <a:pt x="692" y="485"/>
                  </a:lnTo>
                  <a:lnTo>
                    <a:pt x="697" y="481"/>
                  </a:lnTo>
                  <a:lnTo>
                    <a:pt x="701" y="476"/>
                  </a:lnTo>
                  <a:lnTo>
                    <a:pt x="706" y="472"/>
                  </a:lnTo>
                  <a:lnTo>
                    <a:pt x="706" y="467"/>
                  </a:lnTo>
                  <a:lnTo>
                    <a:pt x="706" y="463"/>
                  </a:lnTo>
                  <a:lnTo>
                    <a:pt x="706" y="89"/>
                  </a:lnTo>
                  <a:lnTo>
                    <a:pt x="706" y="84"/>
                  </a:lnTo>
                  <a:lnTo>
                    <a:pt x="706" y="80"/>
                  </a:lnTo>
                  <a:lnTo>
                    <a:pt x="701" y="76"/>
                  </a:lnTo>
                  <a:lnTo>
                    <a:pt x="697" y="71"/>
                  </a:lnTo>
                  <a:lnTo>
                    <a:pt x="692" y="67"/>
                  </a:lnTo>
                  <a:lnTo>
                    <a:pt x="688" y="62"/>
                  </a:lnTo>
                  <a:lnTo>
                    <a:pt x="683" y="58"/>
                  </a:lnTo>
                  <a:lnTo>
                    <a:pt x="679" y="53"/>
                  </a:lnTo>
                  <a:lnTo>
                    <a:pt x="661" y="49"/>
                  </a:lnTo>
                  <a:lnTo>
                    <a:pt x="643" y="40"/>
                  </a:lnTo>
                  <a:lnTo>
                    <a:pt x="625" y="31"/>
                  </a:lnTo>
                  <a:lnTo>
                    <a:pt x="603" y="27"/>
                  </a:lnTo>
                  <a:lnTo>
                    <a:pt x="576" y="22"/>
                  </a:lnTo>
                  <a:lnTo>
                    <a:pt x="549" y="18"/>
                  </a:lnTo>
                  <a:lnTo>
                    <a:pt x="523" y="13"/>
                  </a:lnTo>
                  <a:lnTo>
                    <a:pt x="491" y="9"/>
                  </a:lnTo>
                  <a:lnTo>
                    <a:pt x="460" y="4"/>
                  </a:lnTo>
                  <a:lnTo>
                    <a:pt x="424" y="4"/>
                  </a:lnTo>
                  <a:lnTo>
                    <a:pt x="389" y="0"/>
                  </a:lnTo>
                  <a:lnTo>
                    <a:pt x="353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de-DE"/>
            </a:p>
          </p:txBody>
        </p:sp>
        <p:sp>
          <p:nvSpPr>
            <p:cNvPr id="297" name="Rectangle 2888"/>
            <p:cNvSpPr>
              <a:spLocks noChangeArrowheads="1"/>
            </p:cNvSpPr>
            <p:nvPr/>
          </p:nvSpPr>
          <p:spPr bwMode="auto">
            <a:xfrm>
              <a:off x="3479638" y="2791991"/>
              <a:ext cx="735779" cy="15388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pl-PL" sz="1000" dirty="0" smtClean="0">
                  <a:solidFill>
                    <a:srgbClr val="FFFFFF"/>
                  </a:solidFill>
                </a:rPr>
                <a:t>Baza danych</a:t>
              </a:r>
              <a:endParaRPr lang="de-DE" sz="1000" dirty="0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298" name="Freeform 2886"/>
          <p:cNvSpPr>
            <a:spLocks/>
          </p:cNvSpPr>
          <p:nvPr/>
        </p:nvSpPr>
        <p:spPr bwMode="auto">
          <a:xfrm>
            <a:off x="6084168" y="5145484"/>
            <a:ext cx="861189" cy="869950"/>
          </a:xfrm>
          <a:custGeom>
            <a:avLst/>
            <a:gdLst>
              <a:gd name="T0" fmla="*/ 2147483647 w 706"/>
              <a:gd name="T1" fmla="*/ 0 h 548"/>
              <a:gd name="T2" fmla="*/ 2147483647 w 706"/>
              <a:gd name="T3" fmla="*/ 2147483647 h 548"/>
              <a:gd name="T4" fmla="*/ 2147483647 w 706"/>
              <a:gd name="T5" fmla="*/ 2147483647 h 548"/>
              <a:gd name="T6" fmla="*/ 2147483647 w 706"/>
              <a:gd name="T7" fmla="*/ 2147483647 h 548"/>
              <a:gd name="T8" fmla="*/ 2147483647 w 706"/>
              <a:gd name="T9" fmla="*/ 2147483647 h 548"/>
              <a:gd name="T10" fmla="*/ 2147483647 w 706"/>
              <a:gd name="T11" fmla="*/ 2147483647 h 548"/>
              <a:gd name="T12" fmla="*/ 2147483647 w 706"/>
              <a:gd name="T13" fmla="*/ 2147483647 h 548"/>
              <a:gd name="T14" fmla="*/ 2147483647 w 706"/>
              <a:gd name="T15" fmla="*/ 2147483647 h 548"/>
              <a:gd name="T16" fmla="*/ 2147483647 w 706"/>
              <a:gd name="T17" fmla="*/ 2147483647 h 548"/>
              <a:gd name="T18" fmla="*/ 0 w 706"/>
              <a:gd name="T19" fmla="*/ 2147483647 h 548"/>
              <a:gd name="T20" fmla="*/ 0 w 706"/>
              <a:gd name="T21" fmla="*/ 2147483647 h 548"/>
              <a:gd name="T22" fmla="*/ 2147483647 w 706"/>
              <a:gd name="T23" fmla="*/ 2147483647 h 548"/>
              <a:gd name="T24" fmla="*/ 2147483647 w 706"/>
              <a:gd name="T25" fmla="*/ 2147483647 h 548"/>
              <a:gd name="T26" fmla="*/ 2147483647 w 706"/>
              <a:gd name="T27" fmla="*/ 2147483647 h 548"/>
              <a:gd name="T28" fmla="*/ 2147483647 w 706"/>
              <a:gd name="T29" fmla="*/ 2147483647 h 548"/>
              <a:gd name="T30" fmla="*/ 2147483647 w 706"/>
              <a:gd name="T31" fmla="*/ 2147483647 h 548"/>
              <a:gd name="T32" fmla="*/ 2147483647 w 706"/>
              <a:gd name="T33" fmla="*/ 2147483647 h 548"/>
              <a:gd name="T34" fmla="*/ 2147483647 w 706"/>
              <a:gd name="T35" fmla="*/ 2147483647 h 548"/>
              <a:gd name="T36" fmla="*/ 2147483647 w 706"/>
              <a:gd name="T37" fmla="*/ 2147483647 h 548"/>
              <a:gd name="T38" fmla="*/ 2147483647 w 706"/>
              <a:gd name="T39" fmla="*/ 2147483647 h 548"/>
              <a:gd name="T40" fmla="*/ 2147483647 w 706"/>
              <a:gd name="T41" fmla="*/ 2147483647 h 548"/>
              <a:gd name="T42" fmla="*/ 2147483647 w 706"/>
              <a:gd name="T43" fmla="*/ 2147483647 h 548"/>
              <a:gd name="T44" fmla="*/ 2147483647 w 706"/>
              <a:gd name="T45" fmla="*/ 2147483647 h 548"/>
              <a:gd name="T46" fmla="*/ 2147483647 w 706"/>
              <a:gd name="T47" fmla="*/ 2147483647 h 548"/>
              <a:gd name="T48" fmla="*/ 2147483647 w 706"/>
              <a:gd name="T49" fmla="*/ 2147483647 h 548"/>
              <a:gd name="T50" fmla="*/ 2147483647 w 706"/>
              <a:gd name="T51" fmla="*/ 2147483647 h 548"/>
              <a:gd name="T52" fmla="*/ 2147483647 w 706"/>
              <a:gd name="T53" fmla="*/ 2147483647 h 548"/>
              <a:gd name="T54" fmla="*/ 2147483647 w 706"/>
              <a:gd name="T55" fmla="*/ 2147483647 h 548"/>
              <a:gd name="T56" fmla="*/ 2147483647 w 706"/>
              <a:gd name="T57" fmla="*/ 2147483647 h 548"/>
              <a:gd name="T58" fmla="*/ 2147483647 w 706"/>
              <a:gd name="T59" fmla="*/ 2147483647 h 548"/>
              <a:gd name="T60" fmla="*/ 2147483647 w 706"/>
              <a:gd name="T61" fmla="*/ 2147483647 h 548"/>
              <a:gd name="T62" fmla="*/ 2147483647 w 706"/>
              <a:gd name="T63" fmla="*/ 2147483647 h 548"/>
              <a:gd name="T64" fmla="*/ 2147483647 w 706"/>
              <a:gd name="T65" fmla="*/ 2147483647 h 548"/>
              <a:gd name="T66" fmla="*/ 2147483647 w 706"/>
              <a:gd name="T67" fmla="*/ 2147483647 h 548"/>
              <a:gd name="T68" fmla="*/ 2147483647 w 706"/>
              <a:gd name="T69" fmla="*/ 2147483647 h 548"/>
              <a:gd name="T70" fmla="*/ 2147483647 w 706"/>
              <a:gd name="T71" fmla="*/ 2147483647 h 548"/>
              <a:gd name="T72" fmla="*/ 2147483647 w 706"/>
              <a:gd name="T73" fmla="*/ 2147483647 h 548"/>
              <a:gd name="T74" fmla="*/ 2147483647 w 706"/>
              <a:gd name="T75" fmla="*/ 2147483647 h 548"/>
              <a:gd name="T76" fmla="*/ 2147483647 w 706"/>
              <a:gd name="T77" fmla="*/ 2147483647 h 548"/>
              <a:gd name="T78" fmla="*/ 2147483647 w 706"/>
              <a:gd name="T79" fmla="*/ 2147483647 h 548"/>
              <a:gd name="T80" fmla="*/ 2147483647 w 706"/>
              <a:gd name="T81" fmla="*/ 0 h 548"/>
              <a:gd name="T82" fmla="*/ 2147483647 w 706"/>
              <a:gd name="T83" fmla="*/ 0 h 548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w 706"/>
              <a:gd name="T127" fmla="*/ 0 h 548"/>
              <a:gd name="T128" fmla="*/ 706 w 706"/>
              <a:gd name="T129" fmla="*/ 548 h 548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T126" t="T127" r="T128" b="T129"/>
            <a:pathLst>
              <a:path w="706" h="548">
                <a:moveTo>
                  <a:pt x="353" y="0"/>
                </a:moveTo>
                <a:lnTo>
                  <a:pt x="317" y="0"/>
                </a:lnTo>
                <a:lnTo>
                  <a:pt x="282" y="4"/>
                </a:lnTo>
                <a:lnTo>
                  <a:pt x="250" y="4"/>
                </a:lnTo>
                <a:lnTo>
                  <a:pt x="215" y="9"/>
                </a:lnTo>
                <a:lnTo>
                  <a:pt x="183" y="13"/>
                </a:lnTo>
                <a:lnTo>
                  <a:pt x="157" y="18"/>
                </a:lnTo>
                <a:lnTo>
                  <a:pt x="130" y="22"/>
                </a:lnTo>
                <a:lnTo>
                  <a:pt x="103" y="27"/>
                </a:lnTo>
                <a:lnTo>
                  <a:pt x="81" y="31"/>
                </a:lnTo>
                <a:lnTo>
                  <a:pt x="63" y="40"/>
                </a:lnTo>
                <a:lnTo>
                  <a:pt x="45" y="49"/>
                </a:lnTo>
                <a:lnTo>
                  <a:pt x="27" y="53"/>
                </a:lnTo>
                <a:lnTo>
                  <a:pt x="23" y="58"/>
                </a:lnTo>
                <a:lnTo>
                  <a:pt x="18" y="62"/>
                </a:lnTo>
                <a:lnTo>
                  <a:pt x="14" y="67"/>
                </a:lnTo>
                <a:lnTo>
                  <a:pt x="9" y="71"/>
                </a:lnTo>
                <a:lnTo>
                  <a:pt x="5" y="76"/>
                </a:lnTo>
                <a:lnTo>
                  <a:pt x="5" y="80"/>
                </a:lnTo>
                <a:lnTo>
                  <a:pt x="0" y="84"/>
                </a:lnTo>
                <a:lnTo>
                  <a:pt x="0" y="89"/>
                </a:lnTo>
                <a:lnTo>
                  <a:pt x="0" y="463"/>
                </a:lnTo>
                <a:lnTo>
                  <a:pt x="0" y="467"/>
                </a:lnTo>
                <a:lnTo>
                  <a:pt x="5" y="472"/>
                </a:lnTo>
                <a:lnTo>
                  <a:pt x="5" y="476"/>
                </a:lnTo>
                <a:lnTo>
                  <a:pt x="9" y="481"/>
                </a:lnTo>
                <a:lnTo>
                  <a:pt x="14" y="485"/>
                </a:lnTo>
                <a:lnTo>
                  <a:pt x="18" y="490"/>
                </a:lnTo>
                <a:lnTo>
                  <a:pt x="23" y="494"/>
                </a:lnTo>
                <a:lnTo>
                  <a:pt x="27" y="494"/>
                </a:lnTo>
                <a:lnTo>
                  <a:pt x="45" y="503"/>
                </a:lnTo>
                <a:lnTo>
                  <a:pt x="63" y="512"/>
                </a:lnTo>
                <a:lnTo>
                  <a:pt x="81" y="516"/>
                </a:lnTo>
                <a:lnTo>
                  <a:pt x="103" y="525"/>
                </a:lnTo>
                <a:lnTo>
                  <a:pt x="130" y="530"/>
                </a:lnTo>
                <a:lnTo>
                  <a:pt x="157" y="534"/>
                </a:lnTo>
                <a:lnTo>
                  <a:pt x="183" y="539"/>
                </a:lnTo>
                <a:lnTo>
                  <a:pt x="215" y="543"/>
                </a:lnTo>
                <a:lnTo>
                  <a:pt x="250" y="543"/>
                </a:lnTo>
                <a:lnTo>
                  <a:pt x="282" y="548"/>
                </a:lnTo>
                <a:lnTo>
                  <a:pt x="317" y="548"/>
                </a:lnTo>
                <a:lnTo>
                  <a:pt x="353" y="548"/>
                </a:lnTo>
                <a:lnTo>
                  <a:pt x="389" y="548"/>
                </a:lnTo>
                <a:lnTo>
                  <a:pt x="424" y="548"/>
                </a:lnTo>
                <a:lnTo>
                  <a:pt x="460" y="543"/>
                </a:lnTo>
                <a:lnTo>
                  <a:pt x="491" y="543"/>
                </a:lnTo>
                <a:lnTo>
                  <a:pt x="523" y="539"/>
                </a:lnTo>
                <a:lnTo>
                  <a:pt x="549" y="534"/>
                </a:lnTo>
                <a:lnTo>
                  <a:pt x="576" y="530"/>
                </a:lnTo>
                <a:lnTo>
                  <a:pt x="603" y="525"/>
                </a:lnTo>
                <a:lnTo>
                  <a:pt x="625" y="516"/>
                </a:lnTo>
                <a:lnTo>
                  <a:pt x="643" y="512"/>
                </a:lnTo>
                <a:lnTo>
                  <a:pt x="661" y="503"/>
                </a:lnTo>
                <a:lnTo>
                  <a:pt x="679" y="494"/>
                </a:lnTo>
                <a:lnTo>
                  <a:pt x="683" y="494"/>
                </a:lnTo>
                <a:lnTo>
                  <a:pt x="688" y="490"/>
                </a:lnTo>
                <a:lnTo>
                  <a:pt x="692" y="485"/>
                </a:lnTo>
                <a:lnTo>
                  <a:pt x="697" y="481"/>
                </a:lnTo>
                <a:lnTo>
                  <a:pt x="701" y="476"/>
                </a:lnTo>
                <a:lnTo>
                  <a:pt x="706" y="472"/>
                </a:lnTo>
                <a:lnTo>
                  <a:pt x="706" y="467"/>
                </a:lnTo>
                <a:lnTo>
                  <a:pt x="706" y="463"/>
                </a:lnTo>
                <a:lnTo>
                  <a:pt x="706" y="89"/>
                </a:lnTo>
                <a:lnTo>
                  <a:pt x="706" y="84"/>
                </a:lnTo>
                <a:lnTo>
                  <a:pt x="706" y="80"/>
                </a:lnTo>
                <a:lnTo>
                  <a:pt x="701" y="76"/>
                </a:lnTo>
                <a:lnTo>
                  <a:pt x="697" y="71"/>
                </a:lnTo>
                <a:lnTo>
                  <a:pt x="692" y="67"/>
                </a:lnTo>
                <a:lnTo>
                  <a:pt x="688" y="62"/>
                </a:lnTo>
                <a:lnTo>
                  <a:pt x="683" y="58"/>
                </a:lnTo>
                <a:lnTo>
                  <a:pt x="679" y="53"/>
                </a:lnTo>
                <a:lnTo>
                  <a:pt x="661" y="49"/>
                </a:lnTo>
                <a:lnTo>
                  <a:pt x="643" y="40"/>
                </a:lnTo>
                <a:lnTo>
                  <a:pt x="625" y="31"/>
                </a:lnTo>
                <a:lnTo>
                  <a:pt x="603" y="27"/>
                </a:lnTo>
                <a:lnTo>
                  <a:pt x="576" y="22"/>
                </a:lnTo>
                <a:lnTo>
                  <a:pt x="549" y="18"/>
                </a:lnTo>
                <a:lnTo>
                  <a:pt x="523" y="13"/>
                </a:lnTo>
                <a:lnTo>
                  <a:pt x="491" y="9"/>
                </a:lnTo>
                <a:lnTo>
                  <a:pt x="460" y="4"/>
                </a:lnTo>
                <a:lnTo>
                  <a:pt x="424" y="4"/>
                </a:lnTo>
                <a:lnTo>
                  <a:pt x="389" y="0"/>
                </a:lnTo>
                <a:lnTo>
                  <a:pt x="353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299" name="Freeform 2887"/>
          <p:cNvSpPr>
            <a:spLocks/>
          </p:cNvSpPr>
          <p:nvPr/>
        </p:nvSpPr>
        <p:spPr bwMode="auto">
          <a:xfrm>
            <a:off x="6084168" y="5289500"/>
            <a:ext cx="879245" cy="133350"/>
          </a:xfrm>
          <a:custGeom>
            <a:avLst/>
            <a:gdLst>
              <a:gd name="T0" fmla="*/ 0 w 706"/>
              <a:gd name="T1" fmla="*/ 0 h 84"/>
              <a:gd name="T2" fmla="*/ 0 w 706"/>
              <a:gd name="T3" fmla="*/ 2147483647 h 84"/>
              <a:gd name="T4" fmla="*/ 2147483647 w 706"/>
              <a:gd name="T5" fmla="*/ 2147483647 h 84"/>
              <a:gd name="T6" fmla="*/ 2147483647 w 706"/>
              <a:gd name="T7" fmla="*/ 2147483647 h 84"/>
              <a:gd name="T8" fmla="*/ 2147483647 w 706"/>
              <a:gd name="T9" fmla="*/ 2147483647 h 84"/>
              <a:gd name="T10" fmla="*/ 2147483647 w 706"/>
              <a:gd name="T11" fmla="*/ 2147483647 h 84"/>
              <a:gd name="T12" fmla="*/ 2147483647 w 706"/>
              <a:gd name="T13" fmla="*/ 2147483647 h 84"/>
              <a:gd name="T14" fmla="*/ 2147483647 w 706"/>
              <a:gd name="T15" fmla="*/ 2147483647 h 84"/>
              <a:gd name="T16" fmla="*/ 2147483647 w 706"/>
              <a:gd name="T17" fmla="*/ 2147483647 h 84"/>
              <a:gd name="T18" fmla="*/ 2147483647 w 706"/>
              <a:gd name="T19" fmla="*/ 2147483647 h 84"/>
              <a:gd name="T20" fmla="*/ 2147483647 w 706"/>
              <a:gd name="T21" fmla="*/ 2147483647 h 84"/>
              <a:gd name="T22" fmla="*/ 2147483647 w 706"/>
              <a:gd name="T23" fmla="*/ 2147483647 h 84"/>
              <a:gd name="T24" fmla="*/ 2147483647 w 706"/>
              <a:gd name="T25" fmla="*/ 2147483647 h 84"/>
              <a:gd name="T26" fmla="*/ 2147483647 w 706"/>
              <a:gd name="T27" fmla="*/ 2147483647 h 84"/>
              <a:gd name="T28" fmla="*/ 2147483647 w 706"/>
              <a:gd name="T29" fmla="*/ 2147483647 h 84"/>
              <a:gd name="T30" fmla="*/ 2147483647 w 706"/>
              <a:gd name="T31" fmla="*/ 2147483647 h 84"/>
              <a:gd name="T32" fmla="*/ 2147483647 w 706"/>
              <a:gd name="T33" fmla="*/ 2147483647 h 84"/>
              <a:gd name="T34" fmla="*/ 2147483647 w 706"/>
              <a:gd name="T35" fmla="*/ 2147483647 h 84"/>
              <a:gd name="T36" fmla="*/ 2147483647 w 706"/>
              <a:gd name="T37" fmla="*/ 2147483647 h 84"/>
              <a:gd name="T38" fmla="*/ 2147483647 w 706"/>
              <a:gd name="T39" fmla="*/ 2147483647 h 84"/>
              <a:gd name="T40" fmla="*/ 2147483647 w 706"/>
              <a:gd name="T41" fmla="*/ 2147483647 h 84"/>
              <a:gd name="T42" fmla="*/ 2147483647 w 706"/>
              <a:gd name="T43" fmla="*/ 2147483647 h 84"/>
              <a:gd name="T44" fmla="*/ 2147483647 w 706"/>
              <a:gd name="T45" fmla="*/ 2147483647 h 84"/>
              <a:gd name="T46" fmla="*/ 2147483647 w 706"/>
              <a:gd name="T47" fmla="*/ 2147483647 h 84"/>
              <a:gd name="T48" fmla="*/ 2147483647 w 706"/>
              <a:gd name="T49" fmla="*/ 2147483647 h 84"/>
              <a:gd name="T50" fmla="*/ 2147483647 w 706"/>
              <a:gd name="T51" fmla="*/ 2147483647 h 84"/>
              <a:gd name="T52" fmla="*/ 2147483647 w 706"/>
              <a:gd name="T53" fmla="*/ 2147483647 h 84"/>
              <a:gd name="T54" fmla="*/ 2147483647 w 706"/>
              <a:gd name="T55" fmla="*/ 2147483647 h 84"/>
              <a:gd name="T56" fmla="*/ 2147483647 w 706"/>
              <a:gd name="T57" fmla="*/ 2147483647 h 84"/>
              <a:gd name="T58" fmla="*/ 2147483647 w 706"/>
              <a:gd name="T59" fmla="*/ 2147483647 h 84"/>
              <a:gd name="T60" fmla="*/ 2147483647 w 706"/>
              <a:gd name="T61" fmla="*/ 2147483647 h 84"/>
              <a:gd name="T62" fmla="*/ 2147483647 w 706"/>
              <a:gd name="T63" fmla="*/ 2147483647 h 84"/>
              <a:gd name="T64" fmla="*/ 2147483647 w 706"/>
              <a:gd name="T65" fmla="*/ 2147483647 h 84"/>
              <a:gd name="T66" fmla="*/ 2147483647 w 706"/>
              <a:gd name="T67" fmla="*/ 2147483647 h 84"/>
              <a:gd name="T68" fmla="*/ 2147483647 w 706"/>
              <a:gd name="T69" fmla="*/ 2147483647 h 84"/>
              <a:gd name="T70" fmla="*/ 2147483647 w 706"/>
              <a:gd name="T71" fmla="*/ 2147483647 h 84"/>
              <a:gd name="T72" fmla="*/ 2147483647 w 706"/>
              <a:gd name="T73" fmla="*/ 2147483647 h 84"/>
              <a:gd name="T74" fmla="*/ 2147483647 w 706"/>
              <a:gd name="T75" fmla="*/ 2147483647 h 84"/>
              <a:gd name="T76" fmla="*/ 2147483647 w 706"/>
              <a:gd name="T77" fmla="*/ 2147483647 h 84"/>
              <a:gd name="T78" fmla="*/ 2147483647 w 706"/>
              <a:gd name="T79" fmla="*/ 2147483647 h 84"/>
              <a:gd name="T80" fmla="*/ 2147483647 w 706"/>
              <a:gd name="T81" fmla="*/ 0 h 84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w 706"/>
              <a:gd name="T124" fmla="*/ 0 h 84"/>
              <a:gd name="T125" fmla="*/ 706 w 706"/>
              <a:gd name="T126" fmla="*/ 84 h 84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T123" t="T124" r="T125" b="T126"/>
            <a:pathLst>
              <a:path w="706" h="84">
                <a:moveTo>
                  <a:pt x="0" y="0"/>
                </a:moveTo>
                <a:lnTo>
                  <a:pt x="0" y="4"/>
                </a:lnTo>
                <a:lnTo>
                  <a:pt x="5" y="9"/>
                </a:lnTo>
                <a:lnTo>
                  <a:pt x="5" y="13"/>
                </a:lnTo>
                <a:lnTo>
                  <a:pt x="9" y="18"/>
                </a:lnTo>
                <a:lnTo>
                  <a:pt x="14" y="18"/>
                </a:lnTo>
                <a:lnTo>
                  <a:pt x="18" y="22"/>
                </a:lnTo>
                <a:lnTo>
                  <a:pt x="23" y="27"/>
                </a:lnTo>
                <a:lnTo>
                  <a:pt x="27" y="31"/>
                </a:lnTo>
                <a:lnTo>
                  <a:pt x="45" y="40"/>
                </a:lnTo>
                <a:lnTo>
                  <a:pt x="63" y="44"/>
                </a:lnTo>
                <a:lnTo>
                  <a:pt x="81" y="53"/>
                </a:lnTo>
                <a:lnTo>
                  <a:pt x="103" y="58"/>
                </a:lnTo>
                <a:lnTo>
                  <a:pt x="130" y="67"/>
                </a:lnTo>
                <a:lnTo>
                  <a:pt x="157" y="71"/>
                </a:lnTo>
                <a:lnTo>
                  <a:pt x="183" y="76"/>
                </a:lnTo>
                <a:lnTo>
                  <a:pt x="215" y="76"/>
                </a:lnTo>
                <a:lnTo>
                  <a:pt x="250" y="80"/>
                </a:lnTo>
                <a:lnTo>
                  <a:pt x="282" y="84"/>
                </a:lnTo>
                <a:lnTo>
                  <a:pt x="317" y="84"/>
                </a:lnTo>
                <a:lnTo>
                  <a:pt x="353" y="84"/>
                </a:lnTo>
                <a:lnTo>
                  <a:pt x="389" y="84"/>
                </a:lnTo>
                <a:lnTo>
                  <a:pt x="424" y="84"/>
                </a:lnTo>
                <a:lnTo>
                  <a:pt x="460" y="80"/>
                </a:lnTo>
                <a:lnTo>
                  <a:pt x="491" y="76"/>
                </a:lnTo>
                <a:lnTo>
                  <a:pt x="523" y="76"/>
                </a:lnTo>
                <a:lnTo>
                  <a:pt x="549" y="71"/>
                </a:lnTo>
                <a:lnTo>
                  <a:pt x="576" y="67"/>
                </a:lnTo>
                <a:lnTo>
                  <a:pt x="603" y="58"/>
                </a:lnTo>
                <a:lnTo>
                  <a:pt x="625" y="53"/>
                </a:lnTo>
                <a:lnTo>
                  <a:pt x="643" y="44"/>
                </a:lnTo>
                <a:lnTo>
                  <a:pt x="661" y="40"/>
                </a:lnTo>
                <a:lnTo>
                  <a:pt x="679" y="31"/>
                </a:lnTo>
                <a:lnTo>
                  <a:pt x="683" y="27"/>
                </a:lnTo>
                <a:lnTo>
                  <a:pt x="688" y="22"/>
                </a:lnTo>
                <a:lnTo>
                  <a:pt x="692" y="18"/>
                </a:lnTo>
                <a:lnTo>
                  <a:pt x="697" y="18"/>
                </a:lnTo>
                <a:lnTo>
                  <a:pt x="701" y="13"/>
                </a:lnTo>
                <a:lnTo>
                  <a:pt x="706" y="9"/>
                </a:lnTo>
                <a:lnTo>
                  <a:pt x="706" y="4"/>
                </a:lnTo>
                <a:lnTo>
                  <a:pt x="706" y="0"/>
                </a:lnTo>
              </a:path>
            </a:pathLst>
          </a:custGeom>
          <a:noFill/>
          <a:ln w="635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300" name="Rectangle 2888"/>
          <p:cNvSpPr>
            <a:spLocks noChangeArrowheads="1"/>
          </p:cNvSpPr>
          <p:nvPr/>
        </p:nvSpPr>
        <p:spPr bwMode="auto">
          <a:xfrm>
            <a:off x="6449017" y="5211638"/>
            <a:ext cx="129844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pl-PL" sz="1400" dirty="0" smtClean="0">
                <a:solidFill>
                  <a:srgbClr val="FFFFFF"/>
                </a:solidFill>
              </a:rPr>
              <a:t>D</a:t>
            </a:r>
            <a:endParaRPr lang="de-DE" sz="1400" dirty="0" smtClean="0">
              <a:solidFill>
                <a:srgbClr val="FFFFFF"/>
              </a:solidFill>
            </a:endParaRPr>
          </a:p>
        </p:txBody>
      </p:sp>
      <p:grpSp>
        <p:nvGrpSpPr>
          <p:cNvPr id="83" name="Grupa 300"/>
          <p:cNvGrpSpPr/>
          <p:nvPr/>
        </p:nvGrpSpPr>
        <p:grpSpPr>
          <a:xfrm>
            <a:off x="971600" y="3457825"/>
            <a:ext cx="504055" cy="475231"/>
            <a:chOff x="3563939" y="3212976"/>
            <a:chExt cx="792037" cy="792286"/>
          </a:xfrm>
        </p:grpSpPr>
        <p:grpSp>
          <p:nvGrpSpPr>
            <p:cNvPr id="95" name="Group 5"/>
            <p:cNvGrpSpPr>
              <a:grpSpLocks/>
            </p:cNvGrpSpPr>
            <p:nvPr/>
          </p:nvGrpSpPr>
          <p:grpSpPr bwMode="auto">
            <a:xfrm>
              <a:off x="3563939" y="3212976"/>
              <a:ext cx="792037" cy="792286"/>
              <a:chOff x="444" y="2094"/>
              <a:chExt cx="1476" cy="1156"/>
            </a:xfrm>
          </p:grpSpPr>
          <p:sp>
            <p:nvSpPr>
              <p:cNvPr id="304" name="Rectangle 6"/>
              <p:cNvSpPr>
                <a:spLocks noChangeArrowheads="1"/>
              </p:cNvSpPr>
              <p:nvPr/>
            </p:nvSpPr>
            <p:spPr bwMode="auto">
              <a:xfrm>
                <a:off x="448" y="2484"/>
                <a:ext cx="1145" cy="761"/>
              </a:xfrm>
              <a:prstGeom prst="rect">
                <a:avLst/>
              </a:prstGeom>
              <a:solidFill>
                <a:srgbClr val="DFCAA9"/>
              </a:solidFill>
              <a:ln w="12700">
                <a:solidFill>
                  <a:srgbClr val="002C6C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C6C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5" name="Freeform 7"/>
              <p:cNvSpPr>
                <a:spLocks/>
              </p:cNvSpPr>
              <p:nvPr/>
            </p:nvSpPr>
            <p:spPr bwMode="auto">
              <a:xfrm>
                <a:off x="1597" y="2094"/>
                <a:ext cx="323" cy="1156"/>
              </a:xfrm>
              <a:custGeom>
                <a:avLst/>
                <a:gdLst/>
                <a:ahLst/>
                <a:cxnLst>
                  <a:cxn ang="0">
                    <a:pos x="0" y="385"/>
                  </a:cxn>
                  <a:cxn ang="0">
                    <a:pos x="322" y="0"/>
                  </a:cxn>
                  <a:cxn ang="0">
                    <a:pos x="322" y="715"/>
                  </a:cxn>
                  <a:cxn ang="0">
                    <a:pos x="0" y="1155"/>
                  </a:cxn>
                  <a:cxn ang="0">
                    <a:pos x="0" y="385"/>
                  </a:cxn>
                </a:cxnLst>
                <a:rect l="0" t="0" r="r" b="b"/>
                <a:pathLst>
                  <a:path w="323" h="1156">
                    <a:moveTo>
                      <a:pt x="0" y="385"/>
                    </a:moveTo>
                    <a:lnTo>
                      <a:pt x="322" y="0"/>
                    </a:lnTo>
                    <a:lnTo>
                      <a:pt x="322" y="715"/>
                    </a:lnTo>
                    <a:lnTo>
                      <a:pt x="0" y="1155"/>
                    </a:lnTo>
                    <a:lnTo>
                      <a:pt x="0" y="385"/>
                    </a:lnTo>
                  </a:path>
                </a:pathLst>
              </a:custGeom>
              <a:solidFill>
                <a:srgbClr val="D5B98F"/>
              </a:solidFill>
              <a:ln w="12700" cap="rnd" cmpd="sng">
                <a:solidFill>
                  <a:srgbClr val="002C6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C6C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6" name="Freeform 8"/>
              <p:cNvSpPr>
                <a:spLocks/>
              </p:cNvSpPr>
              <p:nvPr/>
            </p:nvSpPr>
            <p:spPr bwMode="auto">
              <a:xfrm>
                <a:off x="444" y="2094"/>
                <a:ext cx="1476" cy="386"/>
              </a:xfrm>
              <a:custGeom>
                <a:avLst/>
                <a:gdLst/>
                <a:ahLst/>
                <a:cxnLst>
                  <a:cxn ang="0">
                    <a:pos x="0" y="385"/>
                  </a:cxn>
                  <a:cxn ang="0">
                    <a:pos x="369" y="0"/>
                  </a:cxn>
                  <a:cxn ang="0">
                    <a:pos x="1475" y="0"/>
                  </a:cxn>
                  <a:cxn ang="0">
                    <a:pos x="1152" y="385"/>
                  </a:cxn>
                  <a:cxn ang="0">
                    <a:pos x="0" y="385"/>
                  </a:cxn>
                </a:cxnLst>
                <a:rect l="0" t="0" r="r" b="b"/>
                <a:pathLst>
                  <a:path w="1476" h="386">
                    <a:moveTo>
                      <a:pt x="0" y="385"/>
                    </a:moveTo>
                    <a:lnTo>
                      <a:pt x="369" y="0"/>
                    </a:lnTo>
                    <a:lnTo>
                      <a:pt x="1475" y="0"/>
                    </a:lnTo>
                    <a:lnTo>
                      <a:pt x="1152" y="385"/>
                    </a:lnTo>
                    <a:lnTo>
                      <a:pt x="0" y="385"/>
                    </a:lnTo>
                  </a:path>
                </a:pathLst>
              </a:custGeom>
              <a:solidFill>
                <a:srgbClr val="E5D3B9"/>
              </a:solidFill>
              <a:ln w="12700" cap="rnd" cmpd="sng">
                <a:solidFill>
                  <a:srgbClr val="002C6C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C6C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7" name="Freeform 9"/>
              <p:cNvSpPr>
                <a:spLocks/>
              </p:cNvSpPr>
              <p:nvPr/>
            </p:nvSpPr>
            <p:spPr bwMode="auto">
              <a:xfrm>
                <a:off x="1643" y="2699"/>
                <a:ext cx="232" cy="331"/>
              </a:xfrm>
              <a:custGeom>
                <a:avLst/>
                <a:gdLst/>
                <a:ahLst/>
                <a:cxnLst>
                  <a:cxn ang="0">
                    <a:pos x="0" y="330"/>
                  </a:cxn>
                  <a:cxn ang="0">
                    <a:pos x="231" y="0"/>
                  </a:cxn>
                </a:cxnLst>
                <a:rect l="0" t="0" r="r" b="b"/>
                <a:pathLst>
                  <a:path w="232" h="331">
                    <a:moveTo>
                      <a:pt x="0" y="330"/>
                    </a:moveTo>
                    <a:lnTo>
                      <a:pt x="231" y="0"/>
                    </a:lnTo>
                  </a:path>
                </a:pathLst>
              </a:custGeom>
              <a:noFill/>
              <a:ln w="12700" cap="rnd" cmpd="sng">
                <a:solidFill>
                  <a:srgbClr val="002C6C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C6C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8" name="Freeform 10"/>
              <p:cNvSpPr>
                <a:spLocks/>
              </p:cNvSpPr>
              <p:nvPr/>
            </p:nvSpPr>
            <p:spPr bwMode="auto">
              <a:xfrm>
                <a:off x="1643" y="2534"/>
                <a:ext cx="232" cy="331"/>
              </a:xfrm>
              <a:custGeom>
                <a:avLst/>
                <a:gdLst/>
                <a:ahLst/>
                <a:cxnLst>
                  <a:cxn ang="0">
                    <a:pos x="0" y="330"/>
                  </a:cxn>
                  <a:cxn ang="0">
                    <a:pos x="231" y="0"/>
                  </a:cxn>
                </a:cxnLst>
                <a:rect l="0" t="0" r="r" b="b"/>
                <a:pathLst>
                  <a:path w="232" h="331">
                    <a:moveTo>
                      <a:pt x="0" y="330"/>
                    </a:moveTo>
                    <a:lnTo>
                      <a:pt x="231" y="0"/>
                    </a:lnTo>
                  </a:path>
                </a:pathLst>
              </a:custGeom>
              <a:noFill/>
              <a:ln w="12700" cap="rnd" cmpd="sng">
                <a:solidFill>
                  <a:srgbClr val="002C6C"/>
                </a:solidFill>
                <a:prstDash val="sysDot"/>
                <a:round/>
                <a:headEnd type="none" w="med" len="med"/>
                <a:tailEnd type="none" w="med" len="med"/>
              </a:ln>
              <a:effectLst/>
            </p:spPr>
            <p:txBody>
              <a:bodyPr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C6C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9" name="Line 13"/>
              <p:cNvSpPr>
                <a:spLocks noChangeShapeType="1"/>
              </p:cNvSpPr>
              <p:nvPr/>
            </p:nvSpPr>
            <p:spPr bwMode="auto">
              <a:xfrm>
                <a:off x="1550" y="2685"/>
                <a:ext cx="1" cy="0"/>
              </a:xfrm>
              <a:prstGeom prst="line">
                <a:avLst/>
              </a:prstGeom>
              <a:noFill/>
              <a:ln w="12700">
                <a:solidFill>
                  <a:srgbClr val="002C6C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pl-PL" sz="2400" b="1" i="0" u="none" strike="noStrike" kern="1200" cap="none" spc="0" normalizeH="0" baseline="0" noProof="0" smtClean="0">
                  <a:ln>
                    <a:noFill/>
                  </a:ln>
                  <a:solidFill>
                    <a:srgbClr val="002C6C"/>
                  </a:solidFill>
                  <a:effectLst/>
                  <a:uLnTx/>
                  <a:uFillTx/>
                  <a:latin typeface="Times" pitchFamily="18" charset="0"/>
                  <a:ea typeface="+mn-ea"/>
                  <a:cs typeface="+mn-cs"/>
                </a:endParaRPr>
              </a:p>
            </p:txBody>
          </p:sp>
        </p:grpSp>
        <p:pic>
          <p:nvPicPr>
            <p:cNvPr id="303" name="Picture 4" descr="f-6-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79912" y="3717032"/>
              <a:ext cx="351334" cy="254868"/>
            </a:xfrm>
            <a:prstGeom prst="rect">
              <a:avLst/>
            </a:prstGeom>
            <a:noFill/>
          </p:spPr>
        </p:pic>
      </p:grpSp>
      <p:pic>
        <p:nvPicPr>
          <p:cNvPr id="310" name="Picture 686" descr="EAN-128_aip-co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1560" y="4149080"/>
            <a:ext cx="864096" cy="3278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1" name="Picture 6" descr="etyk_rf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47664" y="4005064"/>
            <a:ext cx="504329" cy="5299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322" name="Picture 6" descr="etyk_rf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31567" y="3976239"/>
            <a:ext cx="504329" cy="5299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323" name="Picture 5" descr="palette_box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339752" y="3140968"/>
            <a:ext cx="793991" cy="81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4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487365" y="3933056"/>
            <a:ext cx="500459" cy="6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5" name="Picture 6" descr="etyk_rf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3957994"/>
            <a:ext cx="504329" cy="5299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326" name="Picture 5" descr="palette_box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3122723"/>
            <a:ext cx="793991" cy="81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215557" y="3914811"/>
            <a:ext cx="500459" cy="6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8" name="Picture 6" descr="etyk_rfi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88224" y="3976239"/>
            <a:ext cx="504329" cy="529913"/>
          </a:xfrm>
          <a:prstGeom prst="rect">
            <a:avLst/>
          </a:prstGeom>
          <a:noFill/>
          <a:ln w="0">
            <a:noFill/>
            <a:miter lim="800000"/>
            <a:headEnd/>
            <a:tailEnd/>
          </a:ln>
        </p:spPr>
      </p:pic>
      <p:pic>
        <p:nvPicPr>
          <p:cNvPr id="329" name="Picture 5" descr="palette_boxe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3140968"/>
            <a:ext cx="793991" cy="815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0" name="Picture 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943749" y="3933056"/>
            <a:ext cx="500459" cy="666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1" name="Obraz 330" descr="gtin_button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740352" y="3284984"/>
            <a:ext cx="576064" cy="641982"/>
          </a:xfrm>
          <a:prstGeom prst="rect">
            <a:avLst/>
          </a:prstGeom>
        </p:spPr>
      </p:pic>
      <p:cxnSp>
        <p:nvCxnSpPr>
          <p:cNvPr id="334" name="Łącznik prosty 333"/>
          <p:cNvCxnSpPr>
            <a:stCxn id="331" idx="2"/>
          </p:cNvCxnSpPr>
          <p:nvPr/>
        </p:nvCxnSpPr>
        <p:spPr bwMode="auto">
          <a:xfrm flipH="1">
            <a:off x="6948264" y="3926966"/>
            <a:ext cx="1080120" cy="1374242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39" name="Łącznik prosty 338"/>
          <p:cNvCxnSpPr/>
          <p:nvPr/>
        </p:nvCxnSpPr>
        <p:spPr bwMode="auto">
          <a:xfrm>
            <a:off x="6516216" y="465313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0" name="Łącznik prosty 339"/>
          <p:cNvCxnSpPr/>
          <p:nvPr/>
        </p:nvCxnSpPr>
        <p:spPr bwMode="auto">
          <a:xfrm>
            <a:off x="4644008" y="465313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1" name="Łącznik prosty 340"/>
          <p:cNvCxnSpPr/>
          <p:nvPr/>
        </p:nvCxnSpPr>
        <p:spPr bwMode="auto">
          <a:xfrm>
            <a:off x="2915816" y="465313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cxnSp>
        <p:nvCxnSpPr>
          <p:cNvPr id="342" name="Łącznik prosty 341"/>
          <p:cNvCxnSpPr/>
          <p:nvPr/>
        </p:nvCxnSpPr>
        <p:spPr bwMode="auto">
          <a:xfrm>
            <a:off x="1331640" y="4653136"/>
            <a:ext cx="0" cy="504056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</p:spPr>
      </p:cxnSp>
      <p:sp>
        <p:nvSpPr>
          <p:cNvPr id="343" name="pole tekstowe 342"/>
          <p:cNvSpPr txBox="1"/>
          <p:nvPr/>
        </p:nvSpPr>
        <p:spPr>
          <a:xfrm>
            <a:off x="467544" y="2708920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000" dirty="0" smtClean="0"/>
              <a:t>GTIN+ dane identyfikowalności</a:t>
            </a:r>
          </a:p>
          <a:p>
            <a:pPr algn="l"/>
            <a:r>
              <a:rPr lang="pl-PL" sz="1000" dirty="0" smtClean="0"/>
              <a:t>SSCC</a:t>
            </a:r>
          </a:p>
        </p:txBody>
      </p:sp>
      <p:sp>
        <p:nvSpPr>
          <p:cNvPr id="344" name="pole tekstowe 343"/>
          <p:cNvSpPr txBox="1"/>
          <p:nvPr/>
        </p:nvSpPr>
        <p:spPr>
          <a:xfrm>
            <a:off x="1979712" y="2708920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000" dirty="0" smtClean="0"/>
              <a:t>GTIN+ dane identyfikowalności</a:t>
            </a:r>
          </a:p>
          <a:p>
            <a:pPr algn="l"/>
            <a:r>
              <a:rPr lang="pl-PL" sz="1000" dirty="0" smtClean="0"/>
              <a:t>SSCC</a:t>
            </a:r>
          </a:p>
        </p:txBody>
      </p:sp>
      <p:sp>
        <p:nvSpPr>
          <p:cNvPr id="345" name="pole tekstowe 344"/>
          <p:cNvSpPr txBox="1"/>
          <p:nvPr/>
        </p:nvSpPr>
        <p:spPr>
          <a:xfrm>
            <a:off x="3923928" y="2636912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000" dirty="0" smtClean="0"/>
              <a:t>GTIN+ dane identyfikowalności</a:t>
            </a:r>
          </a:p>
          <a:p>
            <a:pPr algn="l"/>
            <a:r>
              <a:rPr lang="pl-PL" sz="1000" dirty="0" smtClean="0"/>
              <a:t>SSCC</a:t>
            </a:r>
          </a:p>
        </p:txBody>
      </p:sp>
      <p:sp>
        <p:nvSpPr>
          <p:cNvPr id="346" name="pole tekstowe 345"/>
          <p:cNvSpPr txBox="1"/>
          <p:nvPr/>
        </p:nvSpPr>
        <p:spPr>
          <a:xfrm>
            <a:off x="5796136" y="2636912"/>
            <a:ext cx="144016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000" dirty="0" smtClean="0"/>
              <a:t>GTIN+ dane identyfikowalności</a:t>
            </a:r>
          </a:p>
          <a:p>
            <a:pPr algn="l"/>
            <a:r>
              <a:rPr lang="pl-PL" sz="1000" dirty="0" smtClean="0"/>
              <a:t>SSCC</a:t>
            </a:r>
          </a:p>
        </p:txBody>
      </p:sp>
      <p:sp>
        <p:nvSpPr>
          <p:cNvPr id="347" name="pole tekstowe 346"/>
          <p:cNvSpPr txBox="1"/>
          <p:nvPr/>
        </p:nvSpPr>
        <p:spPr>
          <a:xfrm>
            <a:off x="7380312" y="282273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l-PL" sz="1000" dirty="0" smtClean="0"/>
              <a:t>GTIN</a:t>
            </a:r>
          </a:p>
        </p:txBody>
      </p:sp>
      <p:pic>
        <p:nvPicPr>
          <p:cNvPr id="348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2764" y="1700808"/>
            <a:ext cx="638836" cy="484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4" name="Picture 23" descr="j023331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187624" y="1556792"/>
            <a:ext cx="608813" cy="62058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388" y="2225675"/>
            <a:ext cx="3671887" cy="453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3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640" y="71438"/>
            <a:ext cx="6192688" cy="792162"/>
          </a:xfrm>
        </p:spPr>
        <p:txBody>
          <a:bodyPr/>
          <a:lstStyle/>
          <a:p>
            <a:pPr eaLnBrk="1" hangingPunct="1"/>
            <a:r>
              <a:rPr lang="pl-PL" dirty="0" smtClean="0"/>
              <a:t>Hierarchia opakowań – kodowanie wg GS1</a:t>
            </a: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4572000" y="1279525"/>
            <a:ext cx="4303713" cy="144780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12700" tIns="12700" rIns="12700" bIns="12700"/>
          <a:lstStyle/>
          <a:p>
            <a:pPr algn="ctr" eaLnBrk="0" hangingPunct="0">
              <a:defRPr/>
            </a:pPr>
            <a:r>
              <a:rPr lang="pl-PL" sz="1600" b="1" u="sng" dirty="0">
                <a:solidFill>
                  <a:srgbClr val="091351"/>
                </a:solidFill>
              </a:rPr>
              <a:t>Jednostka handlowa</a:t>
            </a:r>
            <a:endParaRPr lang="pt-BR" sz="1600" b="1" dirty="0">
              <a:solidFill>
                <a:srgbClr val="091351"/>
              </a:solidFill>
            </a:endParaRPr>
          </a:p>
        </p:txBody>
      </p:sp>
      <p:sp>
        <p:nvSpPr>
          <p:cNvPr id="43" name="Rectangle 3"/>
          <p:cNvSpPr>
            <a:spLocks noChangeArrowheads="1"/>
          </p:cNvSpPr>
          <p:nvPr/>
        </p:nvSpPr>
        <p:spPr bwMode="auto">
          <a:xfrm>
            <a:off x="4572000" y="3108325"/>
            <a:ext cx="4322763" cy="144780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12700" tIns="12700" rIns="12700" bIns="12700"/>
          <a:lstStyle/>
          <a:p>
            <a:pPr algn="ctr" eaLnBrk="0" hangingPunct="0">
              <a:defRPr/>
            </a:pPr>
            <a:r>
              <a:rPr lang="pl-PL" sz="1400" b="1" u="sng" dirty="0">
                <a:solidFill>
                  <a:srgbClr val="091351"/>
                </a:solidFill>
              </a:rPr>
              <a:t>Jednostka handlowa</a:t>
            </a:r>
            <a:r>
              <a:rPr lang="pt-BR" sz="1400" b="1" u="sng" dirty="0">
                <a:solidFill>
                  <a:srgbClr val="091351"/>
                </a:solidFill>
              </a:rPr>
              <a:t> / </a:t>
            </a:r>
            <a:r>
              <a:rPr lang="pl-PL" sz="1400" b="1" u="sng" dirty="0">
                <a:solidFill>
                  <a:srgbClr val="091351"/>
                </a:solidFill>
              </a:rPr>
              <a:t>Jednostka logistyczna</a:t>
            </a:r>
            <a:endParaRPr lang="pt-BR" sz="1400" b="1" u="sng" dirty="0">
              <a:solidFill>
                <a:srgbClr val="091351"/>
              </a:solidFill>
            </a:endParaRPr>
          </a:p>
        </p:txBody>
      </p:sp>
      <p:sp>
        <p:nvSpPr>
          <p:cNvPr id="44" name="Rectangle 4"/>
          <p:cNvSpPr>
            <a:spLocks noChangeArrowheads="1"/>
          </p:cNvSpPr>
          <p:nvPr/>
        </p:nvSpPr>
        <p:spPr bwMode="auto">
          <a:xfrm>
            <a:off x="4572000" y="4937125"/>
            <a:ext cx="4343400" cy="1371600"/>
          </a:xfrm>
          <a:prstGeom prst="rect">
            <a:avLst/>
          </a:prstGeom>
          <a:noFill/>
          <a:ln w="25400">
            <a:solidFill>
              <a:srgbClr val="CC0000"/>
            </a:solidFill>
            <a:miter lim="800000"/>
            <a:headEnd/>
            <a:tailEnd/>
          </a:ln>
          <a:effectLst>
            <a:outerShdw dist="35921" dir="2700000" algn="ctr" rotWithShape="0">
              <a:schemeClr val="bg1"/>
            </a:outerShdw>
          </a:effectLst>
        </p:spPr>
        <p:txBody>
          <a:bodyPr lIns="12700" tIns="12700" rIns="12700" bIns="12700"/>
          <a:lstStyle/>
          <a:p>
            <a:pPr algn="ctr" eaLnBrk="0" hangingPunct="0">
              <a:defRPr/>
            </a:pPr>
            <a:r>
              <a:rPr lang="pl-PL" sz="1600" b="1" u="sng" dirty="0">
                <a:solidFill>
                  <a:srgbClr val="091351"/>
                </a:solidFill>
              </a:rPr>
              <a:t>Jednostka logistyczna</a:t>
            </a:r>
            <a:endParaRPr lang="pt-BR" sz="1600" b="1" u="sng" dirty="0">
              <a:solidFill>
                <a:srgbClr val="091351"/>
              </a:solidFill>
            </a:endParaRPr>
          </a:p>
        </p:txBody>
      </p:sp>
      <p:sp>
        <p:nvSpPr>
          <p:cNvPr id="45" name="Line 6"/>
          <p:cNvSpPr>
            <a:spLocks noChangeShapeType="1"/>
          </p:cNvSpPr>
          <p:nvPr/>
        </p:nvSpPr>
        <p:spPr bwMode="auto">
          <a:xfrm flipV="1">
            <a:off x="2700338" y="1773238"/>
            <a:ext cx="1795462" cy="1531937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6" name="Line 7"/>
          <p:cNvSpPr>
            <a:spLocks noChangeShapeType="1"/>
          </p:cNvSpPr>
          <p:nvPr/>
        </p:nvSpPr>
        <p:spPr bwMode="auto">
          <a:xfrm flipV="1">
            <a:off x="3581400" y="3652838"/>
            <a:ext cx="914400" cy="2286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pl-PL"/>
          </a:p>
        </p:txBody>
      </p:sp>
      <p:sp>
        <p:nvSpPr>
          <p:cNvPr id="47" name="Line 8"/>
          <p:cNvSpPr>
            <a:spLocks noChangeShapeType="1"/>
          </p:cNvSpPr>
          <p:nvPr/>
        </p:nvSpPr>
        <p:spPr bwMode="auto">
          <a:xfrm>
            <a:off x="3098800" y="4937125"/>
            <a:ext cx="1447800" cy="838200"/>
          </a:xfrm>
          <a:prstGeom prst="line">
            <a:avLst/>
          </a:prstGeom>
          <a:noFill/>
          <a:ln w="38100">
            <a:solidFill>
              <a:srgbClr val="CC0000"/>
            </a:solidFill>
            <a:round/>
            <a:headEnd type="none" w="sm" len="sm"/>
            <a:tailEnd type="triangle" w="med" len="med"/>
          </a:ln>
          <a:effectLst>
            <a:outerShdw dist="35921" dir="2700000" algn="ctr" rotWithShape="0">
              <a:schemeClr val="bg1"/>
            </a:outerShdw>
          </a:effectLst>
        </p:spPr>
        <p:txBody>
          <a:bodyPr/>
          <a:lstStyle/>
          <a:p>
            <a:pPr>
              <a:defRPr/>
            </a:pPr>
            <a:endParaRPr lang="pl-PL"/>
          </a:p>
        </p:txBody>
      </p:sp>
      <p:pic>
        <p:nvPicPr>
          <p:cNvPr id="90122" name="Picture 10" descr="EAN/UPC: example bar cod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81700" y="1570038"/>
            <a:ext cx="1295400" cy="113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3" name="Picture 11" descr="ITF-14: example bar cod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70550" y="3519488"/>
            <a:ext cx="2266950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4" name="Picture 12" descr="GS1-128: example bar code">
            <a:hlinkClick r:id="" action="ppaction://noaction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614988" y="5319713"/>
            <a:ext cx="2466975" cy="95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0125" name="Picture 13" descr="label_300px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643278">
            <a:off x="2757488" y="4378325"/>
            <a:ext cx="571500" cy="56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>
              <a:lnSpc>
                <a:spcPct val="80000"/>
              </a:lnSpc>
              <a:spcBef>
                <a:spcPct val="0"/>
              </a:spcBef>
              <a:buFontTx/>
              <a:buNone/>
            </a:pPr>
            <a:endParaRPr lang="en-US" sz="1200" smtClean="0"/>
          </a:p>
          <a:p>
            <a:pPr marL="762000" lvl="1" indent="-304800">
              <a:lnSpc>
                <a:spcPct val="80000"/>
              </a:lnSpc>
              <a:buFontTx/>
              <a:buNone/>
            </a:pPr>
            <a:endParaRPr lang="en-US" sz="900" smtClean="0">
              <a:latin typeface="Arial" pitchFamily="34" charset="0"/>
            </a:endParaRPr>
          </a:p>
        </p:txBody>
      </p:sp>
      <p:pic>
        <p:nvPicPr>
          <p:cNvPr id="39939" name="Picture 3" descr="container_ship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3288" y="5372100"/>
            <a:ext cx="94456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0" name="Picture 4" descr="palette_boxes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11450" y="4652963"/>
            <a:ext cx="701675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1" name="Picture 5" descr="animal_fee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194300" y="3644900"/>
            <a:ext cx="619125" cy="722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2" name="Picture 6" descr="crisp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15250" y="2655888"/>
            <a:ext cx="457200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7"/>
          <p:cNvSpPr>
            <a:spLocks noChangeArrowheads="1"/>
          </p:cNvSpPr>
          <p:nvPr/>
        </p:nvSpPr>
        <p:spPr bwMode="auto">
          <a:xfrm>
            <a:off x="758825" y="6302375"/>
            <a:ext cx="1133475" cy="3698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Ładunek</a:t>
            </a:r>
          </a:p>
        </p:txBody>
      </p:sp>
      <p:sp>
        <p:nvSpPr>
          <p:cNvPr id="39944" name="Rectangle 8"/>
          <p:cNvSpPr>
            <a:spLocks noChangeArrowheads="1"/>
          </p:cNvSpPr>
          <p:nvPr/>
        </p:nvSpPr>
        <p:spPr bwMode="auto">
          <a:xfrm>
            <a:off x="2071688" y="5572125"/>
            <a:ext cx="2646362" cy="36988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pl-PL" b="1"/>
              <a:t>Jednostka logistyczna</a:t>
            </a:r>
          </a:p>
        </p:txBody>
      </p:sp>
      <p:sp>
        <p:nvSpPr>
          <p:cNvPr id="39945" name="Rectangle 9"/>
          <p:cNvSpPr>
            <a:spLocks noChangeArrowheads="1"/>
          </p:cNvSpPr>
          <p:nvPr/>
        </p:nvSpPr>
        <p:spPr bwMode="auto">
          <a:xfrm>
            <a:off x="3394075" y="4071938"/>
            <a:ext cx="4562475" cy="8620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/>
          </a:p>
          <a:p>
            <a:pPr algn="ctr"/>
            <a:r>
              <a:rPr lang="pl-PL" b="1"/>
              <a:t>Jednostka handlowa </a:t>
            </a:r>
          </a:p>
          <a:p>
            <a:pPr algn="ctr"/>
            <a:r>
              <a:rPr lang="pl-PL" sz="1400"/>
              <a:t>nie przechodząca przez POS</a:t>
            </a:r>
            <a:endParaRPr lang="en-GB" sz="1400"/>
          </a:p>
        </p:txBody>
      </p:sp>
      <p:sp>
        <p:nvSpPr>
          <p:cNvPr id="39946" name="Rectangle 11"/>
          <p:cNvSpPr>
            <a:spLocks noChangeArrowheads="1"/>
          </p:cNvSpPr>
          <p:nvPr/>
        </p:nvSpPr>
        <p:spPr bwMode="auto">
          <a:xfrm>
            <a:off x="5715000" y="3143250"/>
            <a:ext cx="4562475" cy="8620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en-US" b="1"/>
          </a:p>
          <a:p>
            <a:pPr algn="ctr"/>
            <a:r>
              <a:rPr lang="pl-PL" b="1"/>
              <a:t>Jednostka handlowa </a:t>
            </a:r>
          </a:p>
          <a:p>
            <a:pPr algn="ctr"/>
            <a:r>
              <a:rPr lang="pl-PL" sz="1400"/>
              <a:t>przechodząca przez POS</a:t>
            </a:r>
            <a:endParaRPr lang="en-GB" sz="1400"/>
          </a:p>
        </p:txBody>
      </p:sp>
      <p:sp>
        <p:nvSpPr>
          <p:cNvPr id="39947" name="Rectangle 13"/>
          <p:cNvSpPr>
            <a:spLocks noChangeArrowheads="1"/>
          </p:cNvSpPr>
          <p:nvPr/>
        </p:nvSpPr>
        <p:spPr bwMode="auto">
          <a:xfrm>
            <a:off x="1049338" y="5613400"/>
            <a:ext cx="681037" cy="336550"/>
          </a:xfrm>
          <a:prstGeom prst="rect">
            <a:avLst/>
          </a:prstGeom>
          <a:solidFill>
            <a:srgbClr val="002C6C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GSIN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39948" name="Rectangle 14"/>
          <p:cNvSpPr>
            <a:spLocks noChangeArrowheads="1"/>
          </p:cNvSpPr>
          <p:nvPr/>
        </p:nvSpPr>
        <p:spPr bwMode="auto">
          <a:xfrm>
            <a:off x="2628900" y="4868863"/>
            <a:ext cx="746125" cy="336550"/>
          </a:xfrm>
          <a:prstGeom prst="rect">
            <a:avLst/>
          </a:prstGeom>
          <a:solidFill>
            <a:srgbClr val="002C6C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600" b="1">
                <a:solidFill>
                  <a:schemeClr val="bg1"/>
                </a:solidFill>
              </a:rPr>
              <a:t>SSCC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39949" name="Rectangle 15"/>
          <p:cNvSpPr>
            <a:spLocks noChangeArrowheads="1"/>
          </p:cNvSpPr>
          <p:nvPr/>
        </p:nvSpPr>
        <p:spPr bwMode="auto">
          <a:xfrm>
            <a:off x="4427538" y="2852738"/>
            <a:ext cx="2312987" cy="830262"/>
          </a:xfrm>
          <a:prstGeom prst="rect">
            <a:avLst/>
          </a:prstGeom>
          <a:solidFill>
            <a:srgbClr val="002C6C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GTIN </a:t>
            </a:r>
          </a:p>
          <a:p>
            <a:r>
              <a:rPr lang="en-US" sz="1600" b="1">
                <a:solidFill>
                  <a:schemeClr val="bg1"/>
                </a:solidFill>
              </a:rPr>
              <a:t>GTIN + </a:t>
            </a:r>
            <a:r>
              <a:rPr lang="pl-PL" sz="1600" b="1">
                <a:solidFill>
                  <a:schemeClr val="bg1"/>
                </a:solidFill>
              </a:rPr>
              <a:t>numer partii</a:t>
            </a:r>
            <a:endParaRPr lang="en-US" sz="1600" b="1">
              <a:solidFill>
                <a:schemeClr val="bg1"/>
              </a:solidFill>
            </a:endParaRPr>
          </a:p>
          <a:p>
            <a:r>
              <a:rPr lang="en-US" sz="1600" b="1">
                <a:solidFill>
                  <a:schemeClr val="bg1"/>
                </a:solidFill>
              </a:rPr>
              <a:t>GTIN + </a:t>
            </a:r>
            <a:r>
              <a:rPr lang="pl-PL" sz="1600" b="1">
                <a:solidFill>
                  <a:schemeClr val="bg1"/>
                </a:solidFill>
              </a:rPr>
              <a:t>numer seryjny</a:t>
            </a:r>
            <a:endParaRPr lang="en-GB" sz="1600" b="1">
              <a:solidFill>
                <a:schemeClr val="bg1"/>
              </a:solidFill>
            </a:endParaRPr>
          </a:p>
        </p:txBody>
      </p:sp>
      <p:sp>
        <p:nvSpPr>
          <p:cNvPr id="39950" name="Rectangle 16"/>
          <p:cNvSpPr>
            <a:spLocks noChangeArrowheads="1"/>
          </p:cNvSpPr>
          <p:nvPr/>
        </p:nvSpPr>
        <p:spPr bwMode="auto">
          <a:xfrm>
            <a:off x="6842125" y="1801813"/>
            <a:ext cx="2312988" cy="830262"/>
          </a:xfrm>
          <a:prstGeom prst="rect">
            <a:avLst/>
          </a:prstGeom>
          <a:solidFill>
            <a:srgbClr val="002C6C"/>
          </a:solidFill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chemeClr val="bg1"/>
                </a:solidFill>
              </a:rPr>
              <a:t>GTIN</a:t>
            </a:r>
          </a:p>
          <a:p>
            <a:r>
              <a:rPr lang="en-US" sz="1600" b="1">
                <a:solidFill>
                  <a:schemeClr val="bg1"/>
                </a:solidFill>
              </a:rPr>
              <a:t>GTIN + </a:t>
            </a:r>
            <a:r>
              <a:rPr lang="pl-PL" sz="1600" b="1">
                <a:solidFill>
                  <a:schemeClr val="bg1"/>
                </a:solidFill>
              </a:rPr>
              <a:t>numer partii</a:t>
            </a:r>
            <a:endParaRPr lang="en-US" sz="1600" b="1">
              <a:solidFill>
                <a:schemeClr val="bg1"/>
              </a:solidFill>
            </a:endParaRPr>
          </a:p>
          <a:p>
            <a:r>
              <a:rPr lang="en-US" sz="1600" b="1">
                <a:solidFill>
                  <a:schemeClr val="bg1"/>
                </a:solidFill>
              </a:rPr>
              <a:t>GTIN + </a:t>
            </a:r>
            <a:r>
              <a:rPr lang="pl-PL" sz="1500" b="1">
                <a:solidFill>
                  <a:schemeClr val="bg1"/>
                </a:solidFill>
              </a:rPr>
              <a:t>numer seryjny</a:t>
            </a:r>
            <a:endParaRPr lang="en-GB" sz="1500" b="1">
              <a:solidFill>
                <a:schemeClr val="bg1"/>
              </a:solidFill>
            </a:endParaRPr>
          </a:p>
        </p:txBody>
      </p:sp>
      <p:sp>
        <p:nvSpPr>
          <p:cNvPr id="39951" name="Rectangle 17"/>
          <p:cNvSpPr>
            <a:spLocks noChangeArrowheads="1"/>
          </p:cNvSpPr>
          <p:nvPr/>
        </p:nvSpPr>
        <p:spPr bwMode="auto">
          <a:xfrm>
            <a:off x="5929313" y="5429250"/>
            <a:ext cx="2101850" cy="738188"/>
          </a:xfrm>
          <a:prstGeom prst="rect">
            <a:avLst/>
          </a:prstGeom>
          <a:solidFill>
            <a:schemeClr val="bg1"/>
          </a:solidFill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400"/>
              <a:t>Zależy od branży/sektora i stopnia wymaganej kontroli</a:t>
            </a:r>
            <a:r>
              <a:rPr lang="en-GB" sz="1400"/>
              <a:t>.</a:t>
            </a:r>
            <a:endParaRPr lang="en-US" sz="1400"/>
          </a:p>
        </p:txBody>
      </p:sp>
      <p:sp>
        <p:nvSpPr>
          <p:cNvPr id="39952" name="AutoShape 18"/>
          <p:cNvSpPr>
            <a:spLocks noChangeArrowheads="1"/>
          </p:cNvSpPr>
          <p:nvPr/>
        </p:nvSpPr>
        <p:spPr bwMode="auto">
          <a:xfrm rot="-1273078">
            <a:off x="3563938" y="5157788"/>
            <a:ext cx="4968875" cy="576262"/>
          </a:xfrm>
          <a:prstGeom prst="rightArrow">
            <a:avLst>
              <a:gd name="adj1" fmla="val 49898"/>
              <a:gd name="adj2" fmla="val 96964"/>
            </a:avLst>
          </a:prstGeom>
          <a:solidFill>
            <a:srgbClr val="F26334"/>
          </a:solidFill>
          <a:ln w="9525" algn="ctr">
            <a:solidFill>
              <a:srgbClr val="002C6C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pl-PL" b="1"/>
              <a:t>Poziom jednostek śledzonych</a:t>
            </a:r>
            <a:endParaRPr lang="en-GB" b="1"/>
          </a:p>
        </p:txBody>
      </p:sp>
      <p:sp>
        <p:nvSpPr>
          <p:cNvPr id="39953" name="AutoShape 19"/>
          <p:cNvSpPr>
            <a:spLocks noChangeArrowheads="1"/>
          </p:cNvSpPr>
          <p:nvPr/>
        </p:nvSpPr>
        <p:spPr bwMode="auto">
          <a:xfrm>
            <a:off x="3506788" y="2838450"/>
            <a:ext cx="865187" cy="288925"/>
          </a:xfrm>
          <a:prstGeom prst="rightArrow">
            <a:avLst>
              <a:gd name="adj1" fmla="val 49556"/>
              <a:gd name="adj2" fmla="val 46221"/>
            </a:avLst>
          </a:prstGeom>
          <a:solidFill>
            <a:srgbClr val="99CC00"/>
          </a:solidFill>
          <a:ln w="9525" algn="ctr">
            <a:solidFill>
              <a:srgbClr val="002C6C"/>
            </a:solidFill>
            <a:miter lim="800000"/>
            <a:headEnd/>
            <a:tailEnd/>
          </a:ln>
        </p:spPr>
        <p:txBody>
          <a:bodyPr wrap="none" tIns="10800" bIns="10800" anchor="ctr"/>
          <a:lstStyle/>
          <a:p>
            <a:pPr algn="ctr"/>
            <a:r>
              <a:rPr lang="pl-PL" sz="1100" b="1"/>
              <a:t>Ogólny</a:t>
            </a:r>
            <a:endParaRPr lang="en-GB" sz="1100" b="1"/>
          </a:p>
        </p:txBody>
      </p:sp>
      <p:sp>
        <p:nvSpPr>
          <p:cNvPr id="39954" name="AutoShape 20"/>
          <p:cNvSpPr>
            <a:spLocks noChangeArrowheads="1"/>
          </p:cNvSpPr>
          <p:nvPr/>
        </p:nvSpPr>
        <p:spPr bwMode="auto">
          <a:xfrm>
            <a:off x="3519488" y="3125788"/>
            <a:ext cx="865187" cy="288925"/>
          </a:xfrm>
          <a:prstGeom prst="rightArrow">
            <a:avLst>
              <a:gd name="adj1" fmla="val 49556"/>
              <a:gd name="adj2" fmla="val 46221"/>
            </a:avLst>
          </a:prstGeom>
          <a:solidFill>
            <a:srgbClr val="FFFF00"/>
          </a:solidFill>
          <a:ln w="9525" algn="ctr">
            <a:solidFill>
              <a:srgbClr val="002C6C"/>
            </a:solidFill>
            <a:miter lim="800000"/>
            <a:headEnd/>
            <a:tailEnd/>
          </a:ln>
        </p:spPr>
        <p:txBody>
          <a:bodyPr wrap="none" tIns="10800" bIns="10800" anchor="ctr"/>
          <a:lstStyle/>
          <a:p>
            <a:pPr algn="ctr"/>
            <a:r>
              <a:rPr lang="en-GB" sz="1100" b="1"/>
              <a:t>Spec</a:t>
            </a:r>
            <a:r>
              <a:rPr lang="pl-PL" sz="1100" b="1"/>
              <a:t>yficzny</a:t>
            </a:r>
            <a:endParaRPr lang="en-GB" sz="1100" b="1"/>
          </a:p>
        </p:txBody>
      </p:sp>
      <p:sp>
        <p:nvSpPr>
          <p:cNvPr id="39955" name="AutoShape 21"/>
          <p:cNvSpPr>
            <a:spLocks noChangeArrowheads="1"/>
          </p:cNvSpPr>
          <p:nvPr/>
        </p:nvSpPr>
        <p:spPr bwMode="auto">
          <a:xfrm>
            <a:off x="3521075" y="3413125"/>
            <a:ext cx="865188" cy="288925"/>
          </a:xfrm>
          <a:prstGeom prst="rightArrow">
            <a:avLst>
              <a:gd name="adj1" fmla="val 49556"/>
              <a:gd name="adj2" fmla="val 46221"/>
            </a:avLst>
          </a:prstGeom>
          <a:solidFill>
            <a:srgbClr val="F26334"/>
          </a:solidFill>
          <a:ln w="9525" algn="ctr">
            <a:solidFill>
              <a:srgbClr val="002C6C"/>
            </a:solidFill>
            <a:miter lim="800000"/>
            <a:headEnd/>
            <a:tailEnd/>
          </a:ln>
        </p:spPr>
        <p:txBody>
          <a:bodyPr wrap="none" tIns="10800" bIns="10800" anchor="ctr"/>
          <a:lstStyle/>
          <a:p>
            <a:pPr algn="ctr"/>
            <a:r>
              <a:rPr lang="en-GB" sz="1100" b="1"/>
              <a:t>Uni</a:t>
            </a:r>
            <a:r>
              <a:rPr lang="pl-PL" sz="1100" b="1"/>
              <a:t>kalny</a:t>
            </a:r>
            <a:endParaRPr lang="en-GB" sz="1100" b="1"/>
          </a:p>
        </p:txBody>
      </p:sp>
      <p:sp>
        <p:nvSpPr>
          <p:cNvPr id="39956" name="AutoShape 22"/>
          <p:cNvSpPr>
            <a:spLocks noChangeArrowheads="1"/>
          </p:cNvSpPr>
          <p:nvPr/>
        </p:nvSpPr>
        <p:spPr bwMode="auto">
          <a:xfrm>
            <a:off x="85725" y="5646738"/>
            <a:ext cx="865188" cy="288925"/>
          </a:xfrm>
          <a:prstGeom prst="rightArrow">
            <a:avLst>
              <a:gd name="adj1" fmla="val 49556"/>
              <a:gd name="adj2" fmla="val 46221"/>
            </a:avLst>
          </a:prstGeom>
          <a:solidFill>
            <a:srgbClr val="F26334"/>
          </a:solidFill>
          <a:ln w="9525" algn="ctr">
            <a:solidFill>
              <a:srgbClr val="002C6C"/>
            </a:solidFill>
            <a:miter lim="800000"/>
            <a:headEnd/>
            <a:tailEnd/>
          </a:ln>
        </p:spPr>
        <p:txBody>
          <a:bodyPr wrap="none" tIns="10800" bIns="10800" anchor="ctr"/>
          <a:lstStyle/>
          <a:p>
            <a:pPr algn="ctr"/>
            <a:r>
              <a:rPr lang="en-GB" sz="1100" b="1"/>
              <a:t>Un</a:t>
            </a:r>
            <a:r>
              <a:rPr lang="pl-PL" sz="1100" b="1"/>
              <a:t>ikalny</a:t>
            </a:r>
            <a:endParaRPr lang="en-GB" sz="1100" b="1"/>
          </a:p>
        </p:txBody>
      </p:sp>
      <p:sp>
        <p:nvSpPr>
          <p:cNvPr id="39957" name="AutoShape 23"/>
          <p:cNvSpPr>
            <a:spLocks noChangeArrowheads="1"/>
          </p:cNvSpPr>
          <p:nvPr/>
        </p:nvSpPr>
        <p:spPr bwMode="auto">
          <a:xfrm>
            <a:off x="1633538" y="4868863"/>
            <a:ext cx="865187" cy="288925"/>
          </a:xfrm>
          <a:prstGeom prst="rightArrow">
            <a:avLst>
              <a:gd name="adj1" fmla="val 49556"/>
              <a:gd name="adj2" fmla="val 46221"/>
            </a:avLst>
          </a:prstGeom>
          <a:solidFill>
            <a:srgbClr val="F26334"/>
          </a:solidFill>
          <a:ln w="9525" algn="ctr">
            <a:solidFill>
              <a:srgbClr val="002C6C"/>
            </a:solidFill>
            <a:miter lim="800000"/>
            <a:headEnd/>
            <a:tailEnd/>
          </a:ln>
        </p:spPr>
        <p:txBody>
          <a:bodyPr wrap="none" tIns="10800" bIns="10800" anchor="ctr"/>
          <a:lstStyle/>
          <a:p>
            <a:pPr algn="ctr"/>
            <a:r>
              <a:rPr lang="en-GB" sz="1100" b="1"/>
              <a:t>Uni</a:t>
            </a:r>
            <a:r>
              <a:rPr lang="pl-PL" sz="1100" b="1"/>
              <a:t>kalny</a:t>
            </a:r>
            <a:endParaRPr lang="en-GB" sz="1100" b="1"/>
          </a:p>
        </p:txBody>
      </p:sp>
      <p:sp>
        <p:nvSpPr>
          <p:cNvPr id="39958" name="AutoShape 24"/>
          <p:cNvSpPr>
            <a:spLocks noChangeArrowheads="1"/>
          </p:cNvSpPr>
          <p:nvPr/>
        </p:nvSpPr>
        <p:spPr bwMode="auto">
          <a:xfrm>
            <a:off x="5795963" y="1816100"/>
            <a:ext cx="865187" cy="288925"/>
          </a:xfrm>
          <a:prstGeom prst="rightArrow">
            <a:avLst>
              <a:gd name="adj1" fmla="val 49556"/>
              <a:gd name="adj2" fmla="val 46221"/>
            </a:avLst>
          </a:prstGeom>
          <a:solidFill>
            <a:srgbClr val="99CC00"/>
          </a:solidFill>
          <a:ln w="9525" algn="ctr">
            <a:solidFill>
              <a:srgbClr val="002C6C"/>
            </a:solidFill>
            <a:miter lim="800000"/>
            <a:headEnd/>
            <a:tailEnd/>
          </a:ln>
        </p:spPr>
        <p:txBody>
          <a:bodyPr wrap="none" tIns="10800" bIns="10800" anchor="ctr"/>
          <a:lstStyle/>
          <a:p>
            <a:pPr algn="ctr"/>
            <a:r>
              <a:rPr lang="pl-PL" sz="1100" b="1"/>
              <a:t>Ogólny</a:t>
            </a:r>
            <a:endParaRPr lang="en-GB" sz="1100" b="1"/>
          </a:p>
        </p:txBody>
      </p:sp>
      <p:sp>
        <p:nvSpPr>
          <p:cNvPr id="39959" name="AutoShape 25"/>
          <p:cNvSpPr>
            <a:spLocks noChangeArrowheads="1"/>
          </p:cNvSpPr>
          <p:nvPr/>
        </p:nvSpPr>
        <p:spPr bwMode="auto">
          <a:xfrm>
            <a:off x="5808663" y="2103438"/>
            <a:ext cx="865187" cy="288925"/>
          </a:xfrm>
          <a:prstGeom prst="rightArrow">
            <a:avLst>
              <a:gd name="adj1" fmla="val 49556"/>
              <a:gd name="adj2" fmla="val 46221"/>
            </a:avLst>
          </a:prstGeom>
          <a:solidFill>
            <a:srgbClr val="FFFF00"/>
          </a:solidFill>
          <a:ln w="9525" algn="ctr">
            <a:solidFill>
              <a:srgbClr val="002C6C"/>
            </a:solidFill>
            <a:miter lim="800000"/>
            <a:headEnd/>
            <a:tailEnd/>
          </a:ln>
        </p:spPr>
        <p:txBody>
          <a:bodyPr wrap="none" tIns="10800" bIns="10800" anchor="ctr"/>
          <a:lstStyle/>
          <a:p>
            <a:pPr algn="ctr"/>
            <a:r>
              <a:rPr lang="en-GB" sz="1100" b="1"/>
              <a:t>Spec</a:t>
            </a:r>
            <a:r>
              <a:rPr lang="pl-PL" sz="1100" b="1"/>
              <a:t>yficzny</a:t>
            </a:r>
            <a:endParaRPr lang="en-GB" sz="1100" b="1"/>
          </a:p>
        </p:txBody>
      </p:sp>
      <p:sp>
        <p:nvSpPr>
          <p:cNvPr id="39960" name="AutoShape 26"/>
          <p:cNvSpPr>
            <a:spLocks noChangeArrowheads="1"/>
          </p:cNvSpPr>
          <p:nvPr/>
        </p:nvSpPr>
        <p:spPr bwMode="auto">
          <a:xfrm>
            <a:off x="5810250" y="2390775"/>
            <a:ext cx="865188" cy="288925"/>
          </a:xfrm>
          <a:prstGeom prst="rightArrow">
            <a:avLst>
              <a:gd name="adj1" fmla="val 49556"/>
              <a:gd name="adj2" fmla="val 46221"/>
            </a:avLst>
          </a:prstGeom>
          <a:solidFill>
            <a:srgbClr val="F26334"/>
          </a:solidFill>
          <a:ln w="9525" algn="ctr">
            <a:solidFill>
              <a:srgbClr val="002C6C"/>
            </a:solidFill>
            <a:miter lim="800000"/>
            <a:headEnd/>
            <a:tailEnd/>
          </a:ln>
        </p:spPr>
        <p:txBody>
          <a:bodyPr wrap="none" tIns="10800" bIns="10800" anchor="ctr"/>
          <a:lstStyle/>
          <a:p>
            <a:pPr algn="ctr"/>
            <a:r>
              <a:rPr lang="en-GB" sz="1100" b="1"/>
              <a:t>Uni</a:t>
            </a:r>
            <a:r>
              <a:rPr lang="pl-PL" sz="1100" b="1"/>
              <a:t>kalny</a:t>
            </a:r>
            <a:endParaRPr lang="en-GB" sz="1100" b="1"/>
          </a:p>
        </p:txBody>
      </p:sp>
      <p:sp>
        <p:nvSpPr>
          <p:cNvPr id="39961" name="Rectangle 27"/>
          <p:cNvSpPr>
            <a:spLocks noGrp="1" noChangeArrowheads="1"/>
          </p:cNvSpPr>
          <p:nvPr>
            <p:ph type="title"/>
          </p:nvPr>
        </p:nvSpPr>
        <p:spPr>
          <a:xfrm>
            <a:off x="755650" y="-100013"/>
            <a:ext cx="7215188" cy="762001"/>
          </a:xfrm>
        </p:spPr>
        <p:txBody>
          <a:bodyPr/>
          <a:lstStyle/>
          <a:p>
            <a:r>
              <a:rPr lang="pl-PL" sz="2800" smtClean="0"/>
              <a:t>Jak identyfikować jednostki śledzone?</a:t>
            </a:r>
            <a:endParaRPr lang="en-GB" sz="28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2205038"/>
            <a:ext cx="7848600" cy="172098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marL="457200" indent="-457200" algn="l"/>
            <a:r>
              <a:rPr lang="pl-PL" sz="4400" dirty="0">
                <a:latin typeface="Arial" pitchFamily="34" charset="0"/>
              </a:rPr>
              <a:t> </a:t>
            </a:r>
            <a:r>
              <a:rPr lang="pl-PL" sz="4400" dirty="0">
                <a:solidFill>
                  <a:srgbClr val="00B050"/>
                </a:solidFill>
                <a:latin typeface="Arial" pitchFamily="34" charset="0"/>
              </a:rPr>
              <a:t>X</a:t>
            </a:r>
            <a:r>
              <a:rPr lang="pl-PL" sz="4400" dirty="0">
                <a:latin typeface="Arial" pitchFamily="34" charset="0"/>
              </a:rPr>
              <a:t>  590     </a:t>
            </a:r>
            <a:r>
              <a:rPr lang="pl-PL" sz="4400" dirty="0">
                <a:solidFill>
                  <a:srgbClr val="00279F"/>
                </a:solidFill>
                <a:latin typeface="Arial" pitchFamily="34" charset="0"/>
              </a:rPr>
              <a:t>J </a:t>
            </a:r>
            <a:r>
              <a:rPr lang="pl-PL" sz="4400" dirty="0" err="1">
                <a:solidFill>
                  <a:srgbClr val="00279F"/>
                </a:solidFill>
                <a:latin typeface="Arial" pitchFamily="34" charset="0"/>
              </a:rPr>
              <a:t>J</a:t>
            </a:r>
            <a:r>
              <a:rPr lang="pl-PL" sz="4400" dirty="0">
                <a:solidFill>
                  <a:srgbClr val="00279F"/>
                </a:solidFill>
                <a:latin typeface="Arial" pitchFamily="34" charset="0"/>
              </a:rPr>
              <a:t> ... J  </a:t>
            </a:r>
            <a:r>
              <a:rPr lang="pl-PL" sz="4400" dirty="0">
                <a:solidFill>
                  <a:srgbClr val="FF6767"/>
                </a:solidFill>
                <a:latin typeface="Arial" pitchFamily="34" charset="0"/>
              </a:rPr>
              <a:t>TT... T</a:t>
            </a:r>
            <a:r>
              <a:rPr lang="pl-PL" sz="4400" dirty="0">
                <a:solidFill>
                  <a:srgbClr val="FC0128"/>
                </a:solidFill>
                <a:latin typeface="Arial" pitchFamily="34" charset="0"/>
              </a:rPr>
              <a:t>     </a:t>
            </a:r>
            <a:r>
              <a:rPr lang="pl-PL" sz="4400" dirty="0">
                <a:latin typeface="Arial" pitchFamily="34" charset="0"/>
              </a:rPr>
              <a:t>K</a:t>
            </a:r>
          </a:p>
          <a:p>
            <a:pPr marL="457200" indent="-457200" algn="l"/>
            <a:endParaRPr lang="pl-PL" sz="4400" dirty="0">
              <a:latin typeface="Arial" pitchFamily="34" charset="0"/>
            </a:endParaRPr>
          </a:p>
          <a:p>
            <a:pPr marL="457200" indent="-457200" algn="l"/>
            <a:endParaRPr lang="pl-PL" dirty="0">
              <a:latin typeface="Arial" pitchFamily="34" charset="0"/>
            </a:endParaRPr>
          </a:p>
        </p:txBody>
      </p:sp>
      <p:sp>
        <p:nvSpPr>
          <p:cNvPr id="23555" name="Line 3"/>
          <p:cNvSpPr>
            <a:spLocks noChangeShapeType="1"/>
          </p:cNvSpPr>
          <p:nvPr/>
        </p:nvSpPr>
        <p:spPr bwMode="auto">
          <a:xfrm>
            <a:off x="1447800" y="2895600"/>
            <a:ext cx="7270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1752600" y="2971800"/>
            <a:ext cx="0" cy="1828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>
            <a:off x="2514600" y="2895600"/>
            <a:ext cx="276542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3886200" y="2971800"/>
            <a:ext cx="0" cy="6826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59" name="Rectangle 7"/>
          <p:cNvSpPr>
            <a:spLocks noChangeArrowheads="1"/>
          </p:cNvSpPr>
          <p:nvPr/>
        </p:nvSpPr>
        <p:spPr bwMode="auto">
          <a:xfrm>
            <a:off x="838200" y="5029200"/>
            <a:ext cx="2255838" cy="11842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pl-PL">
                <a:latin typeface="Arial" pitchFamily="34" charset="0"/>
              </a:rPr>
              <a:t>Prefiks organizacji</a:t>
            </a:r>
            <a:br>
              <a:rPr lang="pl-PL">
                <a:latin typeface="Arial" pitchFamily="34" charset="0"/>
              </a:rPr>
            </a:br>
            <a:r>
              <a:rPr lang="pl-PL">
                <a:latin typeface="Arial" pitchFamily="34" charset="0"/>
              </a:rPr>
              <a:t>krajowej GS1</a:t>
            </a:r>
          </a:p>
        </p:txBody>
      </p:sp>
      <p:sp>
        <p:nvSpPr>
          <p:cNvPr id="23560" name="Rectangle 8"/>
          <p:cNvSpPr>
            <a:spLocks noChangeArrowheads="1"/>
          </p:cNvSpPr>
          <p:nvPr/>
        </p:nvSpPr>
        <p:spPr bwMode="auto">
          <a:xfrm>
            <a:off x="2514600" y="3733800"/>
            <a:ext cx="2860675" cy="1197764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pl-PL" dirty="0" smtClean="0">
                <a:solidFill>
                  <a:schemeClr val="tx2"/>
                </a:solidFill>
                <a:latin typeface="Arial" pitchFamily="34" charset="0"/>
              </a:rPr>
              <a:t>Numer firmy = Numer </a:t>
            </a:r>
            <a:r>
              <a:rPr lang="pl-PL" dirty="0">
                <a:solidFill>
                  <a:schemeClr val="tx2"/>
                </a:solidFill>
                <a:latin typeface="Arial" pitchFamily="34" charset="0"/>
              </a:rPr>
              <a:t>Jednostki Kodującej</a:t>
            </a:r>
          </a:p>
          <a:p>
            <a:r>
              <a:rPr lang="pl-PL" dirty="0" smtClean="0">
                <a:solidFill>
                  <a:srgbClr val="00279F"/>
                </a:solidFill>
              </a:rPr>
              <a:t>Company </a:t>
            </a:r>
            <a:r>
              <a:rPr lang="pl-PL" dirty="0" err="1" smtClean="0">
                <a:solidFill>
                  <a:srgbClr val="00279F"/>
                </a:solidFill>
              </a:rPr>
              <a:t>prefix</a:t>
            </a:r>
            <a:endParaRPr lang="pl-PL" dirty="0">
              <a:solidFill>
                <a:srgbClr val="00279F"/>
              </a:solidFill>
              <a:latin typeface="Arial" pitchFamily="34" charset="0"/>
            </a:endParaRPr>
          </a:p>
          <a:p>
            <a:endParaRPr lang="pl-PL" sz="1800" dirty="0">
              <a:solidFill>
                <a:srgbClr val="00279F"/>
              </a:solidFill>
              <a:latin typeface="Arial" pitchFamily="34" charset="0"/>
            </a:endParaRPr>
          </a:p>
        </p:txBody>
      </p:sp>
      <p:sp>
        <p:nvSpPr>
          <p:cNvPr id="23561" name="Line 9"/>
          <p:cNvSpPr>
            <a:spLocks noChangeShapeType="1"/>
          </p:cNvSpPr>
          <p:nvPr/>
        </p:nvSpPr>
        <p:spPr bwMode="auto">
          <a:xfrm>
            <a:off x="5562600" y="2895600"/>
            <a:ext cx="11430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2" name="Line 10"/>
          <p:cNvSpPr>
            <a:spLocks noChangeShapeType="1"/>
          </p:cNvSpPr>
          <p:nvPr/>
        </p:nvSpPr>
        <p:spPr bwMode="auto">
          <a:xfrm>
            <a:off x="6096000" y="3048000"/>
            <a:ext cx="0" cy="1600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3" name="Rectangle 11"/>
          <p:cNvSpPr>
            <a:spLocks noChangeArrowheads="1"/>
          </p:cNvSpPr>
          <p:nvPr/>
        </p:nvSpPr>
        <p:spPr bwMode="auto">
          <a:xfrm>
            <a:off x="4422775" y="4941888"/>
            <a:ext cx="2879725" cy="182403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r>
              <a:rPr lang="pl-PL">
                <a:solidFill>
                  <a:srgbClr val="CC6600"/>
                </a:solidFill>
                <a:latin typeface="Arial" pitchFamily="34" charset="0"/>
              </a:rPr>
              <a:t>Numer indywidualny towaru, lokalizacji, obiektu</a:t>
            </a:r>
          </a:p>
          <a:p>
            <a:endParaRPr lang="pl-PL" sz="1800">
              <a:solidFill>
                <a:srgbClr val="CC6600"/>
              </a:solidFill>
              <a:latin typeface="Arial" pitchFamily="34" charset="0"/>
            </a:endParaRPr>
          </a:p>
        </p:txBody>
      </p:sp>
      <p:sp>
        <p:nvSpPr>
          <p:cNvPr id="23564" name="Line 12"/>
          <p:cNvSpPr>
            <a:spLocks noChangeShapeType="1"/>
          </p:cNvSpPr>
          <p:nvPr/>
        </p:nvSpPr>
        <p:spPr bwMode="auto">
          <a:xfrm>
            <a:off x="7543800" y="2895600"/>
            <a:ext cx="59690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5" name="Line 13"/>
          <p:cNvSpPr>
            <a:spLocks noChangeShapeType="1"/>
          </p:cNvSpPr>
          <p:nvPr/>
        </p:nvSpPr>
        <p:spPr bwMode="auto">
          <a:xfrm>
            <a:off x="7924800" y="3048000"/>
            <a:ext cx="0" cy="4508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3566" name="Rectangle 14"/>
          <p:cNvSpPr>
            <a:spLocks noChangeArrowheads="1"/>
          </p:cNvSpPr>
          <p:nvPr/>
        </p:nvSpPr>
        <p:spPr bwMode="auto">
          <a:xfrm>
            <a:off x="6629400" y="3657600"/>
            <a:ext cx="2054225" cy="81915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l"/>
            <a:r>
              <a:rPr lang="pl-PL">
                <a:latin typeface="Arial" pitchFamily="34" charset="0"/>
              </a:rPr>
              <a:t>Cyfra kontrolna</a:t>
            </a:r>
          </a:p>
        </p:txBody>
      </p:sp>
      <p:sp>
        <p:nvSpPr>
          <p:cNvPr id="23567" name="Rectangle 15"/>
          <p:cNvSpPr>
            <a:spLocks noChangeArrowheads="1"/>
          </p:cNvSpPr>
          <p:nvPr/>
        </p:nvSpPr>
        <p:spPr bwMode="auto">
          <a:xfrm>
            <a:off x="-6350" y="11001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pl-PL"/>
          </a:p>
        </p:txBody>
      </p:sp>
      <p:sp>
        <p:nvSpPr>
          <p:cNvPr id="20" name="Tytuł 1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600" b="1" dirty="0" smtClean="0"/>
              <a:t>Struktura</a:t>
            </a:r>
            <a:endParaRPr lang="en-US" sz="3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Agenda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3456384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Kilka słów wstępu o standardach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Identyfikowalność w branży rybnej – wymagania i zasady</a:t>
            </a:r>
            <a:endParaRPr lang="pl-PL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Rozwiązania </a:t>
            </a:r>
            <a:r>
              <a:rPr lang="pl-PL" b="1" dirty="0" err="1" smtClean="0"/>
              <a:t>traceability</a:t>
            </a:r>
            <a:r>
              <a:rPr lang="pl-PL" b="1" dirty="0" smtClean="0"/>
              <a:t> wg systemu GS1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Rozwiązanie dedykowane dla branży rybnej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Wycofanie towarów z rynku przy zastosowaniu standardów GS1</a:t>
            </a:r>
            <a:endParaRPr lang="pl-PL" dirty="0" smtClean="0"/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Business </a:t>
            </a:r>
            <a:r>
              <a:rPr lang="pl-PL" b="1" dirty="0" err="1" smtClean="0"/>
              <a:t>case</a:t>
            </a:r>
            <a:r>
              <a:rPr lang="pl-PL" b="1" dirty="0" smtClean="0"/>
              <a:t> oparty </a:t>
            </a:r>
            <a:r>
              <a:rPr lang="pl-PL" b="1" dirty="0" smtClean="0"/>
              <a:t>o rozwiązania GS1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4258" name="Rectangle 2"/>
          <p:cNvSpPr>
            <a:spLocks noChangeArrowheads="1"/>
          </p:cNvSpPr>
          <p:nvPr/>
        </p:nvSpPr>
        <p:spPr bwMode="auto">
          <a:xfrm>
            <a:off x="4001467" y="4797152"/>
            <a:ext cx="4819005" cy="14401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l" eaLnBrk="1" hangingPunct="1">
              <a:lnSpc>
                <a:spcPct val="150000"/>
              </a:lnSpc>
              <a:buClr>
                <a:srgbClr val="FE3E14"/>
              </a:buClr>
            </a:pPr>
            <a:r>
              <a:rPr lang="pl-PL" sz="1600" b="1" dirty="0" smtClean="0">
                <a:solidFill>
                  <a:srgbClr val="000066"/>
                </a:solidFill>
                <a:latin typeface="Arial" pitchFamily="34" charset="0"/>
              </a:rPr>
              <a:t>Przykład:</a:t>
            </a:r>
          </a:p>
          <a:p>
            <a:pPr marL="342900" indent="-342900" algn="l" eaLnBrk="1" hangingPunct="1">
              <a:lnSpc>
                <a:spcPct val="150000"/>
              </a:lnSpc>
              <a:buClr>
                <a:srgbClr val="FE3E14"/>
              </a:buClr>
              <a:buFontTx/>
              <a:buChar char="•"/>
            </a:pPr>
            <a:r>
              <a:rPr lang="pl-PL" sz="1600" b="0" dirty="0" smtClean="0">
                <a:solidFill>
                  <a:srgbClr val="000066"/>
                </a:solidFill>
                <a:latin typeface="Arial" pitchFamily="34" charset="0"/>
              </a:rPr>
              <a:t>IZ </a:t>
            </a:r>
            <a:r>
              <a:rPr lang="pl-PL" sz="1600" b="0" dirty="0">
                <a:solidFill>
                  <a:srgbClr val="000066"/>
                </a:solidFill>
                <a:latin typeface="Arial" pitchFamily="34" charset="0"/>
              </a:rPr>
              <a:t>(01): numer GTIN 		</a:t>
            </a:r>
            <a:r>
              <a:rPr lang="pl-PL" sz="1600" b="0" dirty="0" smtClean="0">
                <a:solidFill>
                  <a:srgbClr val="000066"/>
                </a:solidFill>
                <a:latin typeface="Arial" pitchFamily="34" charset="0"/>
              </a:rPr>
              <a:t>n14</a:t>
            </a:r>
            <a:endParaRPr lang="pl-PL" sz="1600" b="0" dirty="0">
              <a:solidFill>
                <a:srgbClr val="000066"/>
              </a:solidFill>
              <a:latin typeface="Arial" pitchFamily="34" charset="0"/>
            </a:endParaRPr>
          </a:p>
          <a:p>
            <a:pPr marL="342900" indent="-342900" algn="l" eaLnBrk="1" hangingPunct="1">
              <a:lnSpc>
                <a:spcPct val="150000"/>
              </a:lnSpc>
              <a:buClr>
                <a:srgbClr val="FE3E14"/>
              </a:buClr>
              <a:buFontTx/>
              <a:buChar char="•"/>
            </a:pPr>
            <a:r>
              <a:rPr lang="pl-PL" sz="1600" b="0" dirty="0">
                <a:solidFill>
                  <a:srgbClr val="000066"/>
                </a:solidFill>
                <a:latin typeface="Arial" pitchFamily="34" charset="0"/>
              </a:rPr>
              <a:t>IZ (30): zmienna ilość 		n..8</a:t>
            </a:r>
          </a:p>
          <a:p>
            <a:pPr marL="342900" indent="-342900" algn="l" eaLnBrk="1" hangingPunct="1">
              <a:lnSpc>
                <a:spcPct val="150000"/>
              </a:lnSpc>
              <a:buClr>
                <a:srgbClr val="FE3E14"/>
              </a:buClr>
              <a:buFontTx/>
              <a:buChar char="•"/>
            </a:pPr>
            <a:r>
              <a:rPr lang="pl-PL" sz="1600" b="0" dirty="0">
                <a:solidFill>
                  <a:srgbClr val="000066"/>
                </a:solidFill>
                <a:latin typeface="Arial" pitchFamily="34" charset="0"/>
              </a:rPr>
              <a:t>IZ (10): numer partii / serii </a:t>
            </a:r>
            <a:r>
              <a:rPr lang="pl-PL" sz="1600" b="0" dirty="0" err="1">
                <a:solidFill>
                  <a:srgbClr val="000066"/>
                </a:solidFill>
                <a:latin typeface="Arial" pitchFamily="34" charset="0"/>
              </a:rPr>
              <a:t>prod</a:t>
            </a:r>
            <a:r>
              <a:rPr lang="pl-PL" sz="1600" b="0" dirty="0">
                <a:solidFill>
                  <a:srgbClr val="000066"/>
                </a:solidFill>
                <a:latin typeface="Arial" pitchFamily="34" charset="0"/>
              </a:rPr>
              <a:t>.	an..20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707904" y="3284984"/>
            <a:ext cx="5400327" cy="1080120"/>
            <a:chOff x="960" y="2400"/>
            <a:chExt cx="4274" cy="1120"/>
          </a:xfrm>
        </p:grpSpPr>
        <p:sp>
          <p:nvSpPr>
            <p:cNvPr id="864260" name="Rectangle 4"/>
            <p:cNvSpPr>
              <a:spLocks noChangeArrowheads="1"/>
            </p:cNvSpPr>
            <p:nvPr/>
          </p:nvSpPr>
          <p:spPr bwMode="auto">
            <a:xfrm>
              <a:off x="960" y="2400"/>
              <a:ext cx="3976" cy="1120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rgbClr val="FFFFFF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61" name="Rectangle 5"/>
            <p:cNvSpPr>
              <a:spLocks noChangeArrowheads="1"/>
            </p:cNvSpPr>
            <p:nvPr/>
          </p:nvSpPr>
          <p:spPr bwMode="auto">
            <a:xfrm>
              <a:off x="1090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62" name="Rectangle 6"/>
            <p:cNvSpPr>
              <a:spLocks noChangeArrowheads="1"/>
            </p:cNvSpPr>
            <p:nvPr/>
          </p:nvSpPr>
          <p:spPr bwMode="auto">
            <a:xfrm>
              <a:off x="1137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63" name="Rectangle 7"/>
            <p:cNvSpPr>
              <a:spLocks noChangeArrowheads="1"/>
            </p:cNvSpPr>
            <p:nvPr/>
          </p:nvSpPr>
          <p:spPr bwMode="auto">
            <a:xfrm>
              <a:off x="1185" y="2476"/>
              <a:ext cx="33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64" name="Rectangle 8"/>
            <p:cNvSpPr>
              <a:spLocks noChangeArrowheads="1"/>
            </p:cNvSpPr>
            <p:nvPr/>
          </p:nvSpPr>
          <p:spPr bwMode="auto">
            <a:xfrm>
              <a:off x="1264" y="2476"/>
              <a:ext cx="49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65" name="Rectangle 9"/>
            <p:cNvSpPr>
              <a:spLocks noChangeArrowheads="1"/>
            </p:cNvSpPr>
            <p:nvPr/>
          </p:nvSpPr>
          <p:spPr bwMode="auto">
            <a:xfrm>
              <a:off x="1343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66" name="Rectangle 10"/>
            <p:cNvSpPr>
              <a:spLocks noChangeArrowheads="1"/>
            </p:cNvSpPr>
            <p:nvPr/>
          </p:nvSpPr>
          <p:spPr bwMode="auto">
            <a:xfrm>
              <a:off x="1375" y="2476"/>
              <a:ext cx="33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67" name="Rectangle 11"/>
            <p:cNvSpPr>
              <a:spLocks noChangeArrowheads="1"/>
            </p:cNvSpPr>
            <p:nvPr/>
          </p:nvSpPr>
          <p:spPr bwMode="auto">
            <a:xfrm>
              <a:off x="1438" y="2476"/>
              <a:ext cx="17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68" name="Rectangle 12"/>
            <p:cNvSpPr>
              <a:spLocks noChangeArrowheads="1"/>
            </p:cNvSpPr>
            <p:nvPr/>
          </p:nvSpPr>
          <p:spPr bwMode="auto">
            <a:xfrm>
              <a:off x="1501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69" name="Rectangle 13"/>
            <p:cNvSpPr>
              <a:spLocks noChangeArrowheads="1"/>
            </p:cNvSpPr>
            <p:nvPr/>
          </p:nvSpPr>
          <p:spPr bwMode="auto">
            <a:xfrm>
              <a:off x="1548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70" name="Rectangle 14"/>
            <p:cNvSpPr>
              <a:spLocks noChangeArrowheads="1"/>
            </p:cNvSpPr>
            <p:nvPr/>
          </p:nvSpPr>
          <p:spPr bwMode="auto">
            <a:xfrm>
              <a:off x="1612" y="2476"/>
              <a:ext cx="1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71" name="Rectangle 15"/>
            <p:cNvSpPr>
              <a:spLocks noChangeArrowheads="1"/>
            </p:cNvSpPr>
            <p:nvPr/>
          </p:nvSpPr>
          <p:spPr bwMode="auto">
            <a:xfrm>
              <a:off x="1643" y="2476"/>
              <a:ext cx="49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72" name="Rectangle 16"/>
            <p:cNvSpPr>
              <a:spLocks noChangeArrowheads="1"/>
            </p:cNvSpPr>
            <p:nvPr/>
          </p:nvSpPr>
          <p:spPr bwMode="auto">
            <a:xfrm>
              <a:off x="1722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73" name="Rectangle 17"/>
            <p:cNvSpPr>
              <a:spLocks noChangeArrowheads="1"/>
            </p:cNvSpPr>
            <p:nvPr/>
          </p:nvSpPr>
          <p:spPr bwMode="auto">
            <a:xfrm>
              <a:off x="1786" y="2476"/>
              <a:ext cx="17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74" name="Rectangle 18"/>
            <p:cNvSpPr>
              <a:spLocks noChangeArrowheads="1"/>
            </p:cNvSpPr>
            <p:nvPr/>
          </p:nvSpPr>
          <p:spPr bwMode="auto">
            <a:xfrm>
              <a:off x="1865" y="2476"/>
              <a:ext cx="1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75" name="Rectangle 19"/>
            <p:cNvSpPr>
              <a:spLocks noChangeArrowheads="1"/>
            </p:cNvSpPr>
            <p:nvPr/>
          </p:nvSpPr>
          <p:spPr bwMode="auto">
            <a:xfrm>
              <a:off x="1928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76" name="Rectangle 20"/>
            <p:cNvSpPr>
              <a:spLocks noChangeArrowheads="1"/>
            </p:cNvSpPr>
            <p:nvPr/>
          </p:nvSpPr>
          <p:spPr bwMode="auto">
            <a:xfrm>
              <a:off x="1959" y="2476"/>
              <a:ext cx="34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77" name="Rectangle 21"/>
            <p:cNvSpPr>
              <a:spLocks noChangeArrowheads="1"/>
            </p:cNvSpPr>
            <p:nvPr/>
          </p:nvSpPr>
          <p:spPr bwMode="auto">
            <a:xfrm>
              <a:off x="2023" y="2476"/>
              <a:ext cx="17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78" name="Rectangle 22"/>
            <p:cNvSpPr>
              <a:spLocks noChangeArrowheads="1"/>
            </p:cNvSpPr>
            <p:nvPr/>
          </p:nvSpPr>
          <p:spPr bwMode="auto">
            <a:xfrm>
              <a:off x="2070" y="2476"/>
              <a:ext cx="33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79" name="Rectangle 23"/>
            <p:cNvSpPr>
              <a:spLocks noChangeArrowheads="1"/>
            </p:cNvSpPr>
            <p:nvPr/>
          </p:nvSpPr>
          <p:spPr bwMode="auto">
            <a:xfrm>
              <a:off x="2133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80" name="Rectangle 24"/>
            <p:cNvSpPr>
              <a:spLocks noChangeArrowheads="1"/>
            </p:cNvSpPr>
            <p:nvPr/>
          </p:nvSpPr>
          <p:spPr bwMode="auto">
            <a:xfrm>
              <a:off x="2165" y="2476"/>
              <a:ext cx="33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81" name="Rectangle 25"/>
            <p:cNvSpPr>
              <a:spLocks noChangeArrowheads="1"/>
            </p:cNvSpPr>
            <p:nvPr/>
          </p:nvSpPr>
          <p:spPr bwMode="auto">
            <a:xfrm>
              <a:off x="2228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82" name="Rectangle 26"/>
            <p:cNvSpPr>
              <a:spLocks noChangeArrowheads="1"/>
            </p:cNvSpPr>
            <p:nvPr/>
          </p:nvSpPr>
          <p:spPr bwMode="auto">
            <a:xfrm>
              <a:off x="2307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83" name="Rectangle 27"/>
            <p:cNvSpPr>
              <a:spLocks noChangeArrowheads="1"/>
            </p:cNvSpPr>
            <p:nvPr/>
          </p:nvSpPr>
          <p:spPr bwMode="auto">
            <a:xfrm>
              <a:off x="2386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84" name="Rectangle 28"/>
            <p:cNvSpPr>
              <a:spLocks noChangeArrowheads="1"/>
            </p:cNvSpPr>
            <p:nvPr/>
          </p:nvSpPr>
          <p:spPr bwMode="auto">
            <a:xfrm>
              <a:off x="2418" y="2476"/>
              <a:ext cx="17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85" name="Rectangle 29"/>
            <p:cNvSpPr>
              <a:spLocks noChangeArrowheads="1"/>
            </p:cNvSpPr>
            <p:nvPr/>
          </p:nvSpPr>
          <p:spPr bwMode="auto">
            <a:xfrm>
              <a:off x="2481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86" name="Rectangle 30"/>
            <p:cNvSpPr>
              <a:spLocks noChangeArrowheads="1"/>
            </p:cNvSpPr>
            <p:nvPr/>
          </p:nvSpPr>
          <p:spPr bwMode="auto">
            <a:xfrm>
              <a:off x="2528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87" name="Rectangle 31"/>
            <p:cNvSpPr>
              <a:spLocks noChangeArrowheads="1"/>
            </p:cNvSpPr>
            <p:nvPr/>
          </p:nvSpPr>
          <p:spPr bwMode="auto">
            <a:xfrm>
              <a:off x="2576" y="2476"/>
              <a:ext cx="49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88" name="Rectangle 32"/>
            <p:cNvSpPr>
              <a:spLocks noChangeArrowheads="1"/>
            </p:cNvSpPr>
            <p:nvPr/>
          </p:nvSpPr>
          <p:spPr bwMode="auto">
            <a:xfrm>
              <a:off x="2655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89" name="Rectangle 33"/>
            <p:cNvSpPr>
              <a:spLocks noChangeArrowheads="1"/>
            </p:cNvSpPr>
            <p:nvPr/>
          </p:nvSpPr>
          <p:spPr bwMode="auto">
            <a:xfrm>
              <a:off x="2718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90" name="Rectangle 34"/>
            <p:cNvSpPr>
              <a:spLocks noChangeArrowheads="1"/>
            </p:cNvSpPr>
            <p:nvPr/>
          </p:nvSpPr>
          <p:spPr bwMode="auto">
            <a:xfrm>
              <a:off x="2781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91" name="Rectangle 35"/>
            <p:cNvSpPr>
              <a:spLocks noChangeArrowheads="1"/>
            </p:cNvSpPr>
            <p:nvPr/>
          </p:nvSpPr>
          <p:spPr bwMode="auto">
            <a:xfrm flipH="1">
              <a:off x="2897" y="2496"/>
              <a:ext cx="47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92" name="Rectangle 36"/>
            <p:cNvSpPr>
              <a:spLocks noChangeArrowheads="1"/>
            </p:cNvSpPr>
            <p:nvPr/>
          </p:nvSpPr>
          <p:spPr bwMode="auto">
            <a:xfrm>
              <a:off x="2876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93" name="Rectangle 37"/>
            <p:cNvSpPr>
              <a:spLocks noChangeArrowheads="1"/>
            </p:cNvSpPr>
            <p:nvPr/>
          </p:nvSpPr>
          <p:spPr bwMode="auto">
            <a:xfrm>
              <a:off x="2924" y="2476"/>
              <a:ext cx="17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94" name="Rectangle 38"/>
            <p:cNvSpPr>
              <a:spLocks noChangeArrowheads="1"/>
            </p:cNvSpPr>
            <p:nvPr/>
          </p:nvSpPr>
          <p:spPr bwMode="auto">
            <a:xfrm>
              <a:off x="3003" y="2476"/>
              <a:ext cx="17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95" name="Rectangle 39"/>
            <p:cNvSpPr>
              <a:spLocks noChangeArrowheads="1"/>
            </p:cNvSpPr>
            <p:nvPr/>
          </p:nvSpPr>
          <p:spPr bwMode="auto">
            <a:xfrm>
              <a:off x="3082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96" name="Rectangle 40"/>
            <p:cNvSpPr>
              <a:spLocks noChangeArrowheads="1"/>
            </p:cNvSpPr>
            <p:nvPr/>
          </p:nvSpPr>
          <p:spPr bwMode="auto">
            <a:xfrm>
              <a:off x="3113" y="2476"/>
              <a:ext cx="34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97" name="Rectangle 41"/>
            <p:cNvSpPr>
              <a:spLocks noChangeArrowheads="1"/>
            </p:cNvSpPr>
            <p:nvPr/>
          </p:nvSpPr>
          <p:spPr bwMode="auto">
            <a:xfrm>
              <a:off x="3177" y="2476"/>
              <a:ext cx="1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98" name="Rectangle 42"/>
            <p:cNvSpPr>
              <a:spLocks noChangeArrowheads="1"/>
            </p:cNvSpPr>
            <p:nvPr/>
          </p:nvSpPr>
          <p:spPr bwMode="auto">
            <a:xfrm>
              <a:off x="3208" y="2476"/>
              <a:ext cx="49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299" name="Rectangle 43"/>
            <p:cNvSpPr>
              <a:spLocks noChangeArrowheads="1"/>
            </p:cNvSpPr>
            <p:nvPr/>
          </p:nvSpPr>
          <p:spPr bwMode="auto">
            <a:xfrm>
              <a:off x="3287" y="2476"/>
              <a:ext cx="34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00" name="Rectangle 44"/>
            <p:cNvSpPr>
              <a:spLocks noChangeArrowheads="1"/>
            </p:cNvSpPr>
            <p:nvPr/>
          </p:nvSpPr>
          <p:spPr bwMode="auto">
            <a:xfrm>
              <a:off x="3350" y="2476"/>
              <a:ext cx="50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01" name="Rectangle 45"/>
            <p:cNvSpPr>
              <a:spLocks noChangeArrowheads="1"/>
            </p:cNvSpPr>
            <p:nvPr/>
          </p:nvSpPr>
          <p:spPr bwMode="auto">
            <a:xfrm>
              <a:off x="3429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02" name="Rectangle 46"/>
            <p:cNvSpPr>
              <a:spLocks noChangeArrowheads="1"/>
            </p:cNvSpPr>
            <p:nvPr/>
          </p:nvSpPr>
          <p:spPr bwMode="auto">
            <a:xfrm>
              <a:off x="3461" y="2476"/>
              <a:ext cx="34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03" name="Rectangle 47"/>
            <p:cNvSpPr>
              <a:spLocks noChangeArrowheads="1"/>
            </p:cNvSpPr>
            <p:nvPr/>
          </p:nvSpPr>
          <p:spPr bwMode="auto">
            <a:xfrm>
              <a:off x="3524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04" name="Rectangle 48"/>
            <p:cNvSpPr>
              <a:spLocks noChangeArrowheads="1"/>
            </p:cNvSpPr>
            <p:nvPr/>
          </p:nvSpPr>
          <p:spPr bwMode="auto">
            <a:xfrm>
              <a:off x="3572" y="2476"/>
              <a:ext cx="33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05" name="Rectangle 49"/>
            <p:cNvSpPr>
              <a:spLocks noChangeArrowheads="1"/>
            </p:cNvSpPr>
            <p:nvPr/>
          </p:nvSpPr>
          <p:spPr bwMode="auto">
            <a:xfrm>
              <a:off x="3651" y="2476"/>
              <a:ext cx="17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06" name="Rectangle 50"/>
            <p:cNvSpPr>
              <a:spLocks noChangeArrowheads="1"/>
            </p:cNvSpPr>
            <p:nvPr/>
          </p:nvSpPr>
          <p:spPr bwMode="auto">
            <a:xfrm>
              <a:off x="3698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07" name="Rectangle 51"/>
            <p:cNvSpPr>
              <a:spLocks noChangeArrowheads="1"/>
            </p:cNvSpPr>
            <p:nvPr/>
          </p:nvSpPr>
          <p:spPr bwMode="auto">
            <a:xfrm>
              <a:off x="3746" y="2476"/>
              <a:ext cx="33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08" name="Rectangle 52"/>
            <p:cNvSpPr>
              <a:spLocks noChangeArrowheads="1"/>
            </p:cNvSpPr>
            <p:nvPr/>
          </p:nvSpPr>
          <p:spPr bwMode="auto">
            <a:xfrm>
              <a:off x="3809" y="2476"/>
              <a:ext cx="17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09" name="Rectangle 53"/>
            <p:cNvSpPr>
              <a:spLocks noChangeArrowheads="1"/>
            </p:cNvSpPr>
            <p:nvPr/>
          </p:nvSpPr>
          <p:spPr bwMode="auto">
            <a:xfrm>
              <a:off x="3872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10" name="Rectangle 54"/>
            <p:cNvSpPr>
              <a:spLocks noChangeArrowheads="1"/>
            </p:cNvSpPr>
            <p:nvPr/>
          </p:nvSpPr>
          <p:spPr bwMode="auto">
            <a:xfrm>
              <a:off x="3920" y="2476"/>
              <a:ext cx="1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11" name="Rectangle 55"/>
            <p:cNvSpPr>
              <a:spLocks noChangeArrowheads="1"/>
            </p:cNvSpPr>
            <p:nvPr/>
          </p:nvSpPr>
          <p:spPr bwMode="auto">
            <a:xfrm>
              <a:off x="3951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12" name="Rectangle 56"/>
            <p:cNvSpPr>
              <a:spLocks noChangeArrowheads="1"/>
            </p:cNvSpPr>
            <p:nvPr/>
          </p:nvSpPr>
          <p:spPr bwMode="auto">
            <a:xfrm>
              <a:off x="4046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13" name="Rectangle 57"/>
            <p:cNvSpPr>
              <a:spLocks noChangeArrowheads="1"/>
            </p:cNvSpPr>
            <p:nvPr/>
          </p:nvSpPr>
          <p:spPr bwMode="auto">
            <a:xfrm>
              <a:off x="4093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14" name="Rectangle 58"/>
            <p:cNvSpPr>
              <a:spLocks noChangeArrowheads="1"/>
            </p:cNvSpPr>
            <p:nvPr/>
          </p:nvSpPr>
          <p:spPr bwMode="auto">
            <a:xfrm>
              <a:off x="4172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15" name="Rectangle 59"/>
            <p:cNvSpPr>
              <a:spLocks noChangeArrowheads="1"/>
            </p:cNvSpPr>
            <p:nvPr/>
          </p:nvSpPr>
          <p:spPr bwMode="auto">
            <a:xfrm>
              <a:off x="4220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16" name="Rectangle 60"/>
            <p:cNvSpPr>
              <a:spLocks noChangeArrowheads="1"/>
            </p:cNvSpPr>
            <p:nvPr/>
          </p:nvSpPr>
          <p:spPr bwMode="auto">
            <a:xfrm>
              <a:off x="4299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17" name="Rectangle 61"/>
            <p:cNvSpPr>
              <a:spLocks noChangeArrowheads="1"/>
            </p:cNvSpPr>
            <p:nvPr/>
          </p:nvSpPr>
          <p:spPr bwMode="auto">
            <a:xfrm>
              <a:off x="4331" y="2476"/>
              <a:ext cx="17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18" name="Rectangle 62"/>
            <p:cNvSpPr>
              <a:spLocks noChangeArrowheads="1"/>
            </p:cNvSpPr>
            <p:nvPr/>
          </p:nvSpPr>
          <p:spPr bwMode="auto">
            <a:xfrm>
              <a:off x="4394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19" name="Rectangle 63"/>
            <p:cNvSpPr>
              <a:spLocks noChangeArrowheads="1"/>
            </p:cNvSpPr>
            <p:nvPr/>
          </p:nvSpPr>
          <p:spPr bwMode="auto">
            <a:xfrm>
              <a:off x="4473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20" name="Rectangle 64"/>
            <p:cNvSpPr>
              <a:spLocks noChangeArrowheads="1"/>
            </p:cNvSpPr>
            <p:nvPr/>
          </p:nvSpPr>
          <p:spPr bwMode="auto">
            <a:xfrm>
              <a:off x="4520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21" name="Rectangle 65"/>
            <p:cNvSpPr>
              <a:spLocks noChangeArrowheads="1"/>
            </p:cNvSpPr>
            <p:nvPr/>
          </p:nvSpPr>
          <p:spPr bwMode="auto">
            <a:xfrm>
              <a:off x="4568" y="2476"/>
              <a:ext cx="49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22" name="Rectangle 66"/>
            <p:cNvSpPr>
              <a:spLocks noChangeArrowheads="1"/>
            </p:cNvSpPr>
            <p:nvPr/>
          </p:nvSpPr>
          <p:spPr bwMode="auto">
            <a:xfrm>
              <a:off x="4647" y="2476"/>
              <a:ext cx="1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23" name="Rectangle 67"/>
            <p:cNvSpPr>
              <a:spLocks noChangeArrowheads="1"/>
            </p:cNvSpPr>
            <p:nvPr/>
          </p:nvSpPr>
          <p:spPr bwMode="auto">
            <a:xfrm>
              <a:off x="4710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24" name="Rectangle 68"/>
            <p:cNvSpPr>
              <a:spLocks noChangeArrowheads="1"/>
            </p:cNvSpPr>
            <p:nvPr/>
          </p:nvSpPr>
          <p:spPr bwMode="auto">
            <a:xfrm>
              <a:off x="4742" y="2476"/>
              <a:ext cx="17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25" name="Rectangle 69"/>
            <p:cNvSpPr>
              <a:spLocks noChangeArrowheads="1"/>
            </p:cNvSpPr>
            <p:nvPr/>
          </p:nvSpPr>
          <p:spPr bwMode="auto">
            <a:xfrm>
              <a:off x="4821" y="2476"/>
              <a:ext cx="33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26" name="Rectangle 70"/>
            <p:cNvSpPr>
              <a:spLocks noChangeArrowheads="1"/>
            </p:cNvSpPr>
            <p:nvPr/>
          </p:nvSpPr>
          <p:spPr bwMode="auto">
            <a:xfrm>
              <a:off x="4884" y="2476"/>
              <a:ext cx="2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27" name="Rectangle 71"/>
            <p:cNvSpPr>
              <a:spLocks noChangeArrowheads="1"/>
            </p:cNvSpPr>
            <p:nvPr/>
          </p:nvSpPr>
          <p:spPr bwMode="auto">
            <a:xfrm>
              <a:off x="4915" y="2476"/>
              <a:ext cx="18" cy="771"/>
            </a:xfrm>
            <a:prstGeom prst="rect">
              <a:avLst/>
            </a:prstGeom>
            <a:solidFill>
              <a:srgbClr val="000000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28" name="Rectangle 72"/>
            <p:cNvSpPr>
              <a:spLocks noChangeArrowheads="1"/>
            </p:cNvSpPr>
            <p:nvPr/>
          </p:nvSpPr>
          <p:spPr bwMode="auto">
            <a:xfrm>
              <a:off x="1030" y="3220"/>
              <a:ext cx="2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(0</a:t>
              </a:r>
            </a:p>
          </p:txBody>
        </p:sp>
        <p:sp>
          <p:nvSpPr>
            <p:cNvPr id="864329" name="Rectangle 73"/>
            <p:cNvSpPr>
              <a:spLocks noChangeArrowheads="1"/>
            </p:cNvSpPr>
            <p:nvPr/>
          </p:nvSpPr>
          <p:spPr bwMode="auto">
            <a:xfrm>
              <a:off x="1173" y="3220"/>
              <a:ext cx="2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1)</a:t>
              </a:r>
            </a:p>
          </p:txBody>
        </p:sp>
        <p:sp>
          <p:nvSpPr>
            <p:cNvPr id="864330" name="Rectangle 74"/>
            <p:cNvSpPr>
              <a:spLocks noChangeArrowheads="1"/>
            </p:cNvSpPr>
            <p:nvPr/>
          </p:nvSpPr>
          <p:spPr bwMode="auto">
            <a:xfrm>
              <a:off x="1343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9</a:t>
              </a:r>
            </a:p>
          </p:txBody>
        </p:sp>
        <p:sp>
          <p:nvSpPr>
            <p:cNvPr id="864331" name="Rectangle 75"/>
            <p:cNvSpPr>
              <a:spLocks noChangeArrowheads="1"/>
            </p:cNvSpPr>
            <p:nvPr/>
          </p:nvSpPr>
          <p:spPr bwMode="auto">
            <a:xfrm>
              <a:off x="1486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864332" name="Rectangle 76"/>
            <p:cNvSpPr>
              <a:spLocks noChangeArrowheads="1"/>
            </p:cNvSpPr>
            <p:nvPr/>
          </p:nvSpPr>
          <p:spPr bwMode="auto">
            <a:xfrm>
              <a:off x="1628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9</a:t>
              </a:r>
            </a:p>
          </p:txBody>
        </p:sp>
        <p:sp>
          <p:nvSpPr>
            <p:cNvPr id="864333" name="Rectangle 77"/>
            <p:cNvSpPr>
              <a:spLocks noChangeArrowheads="1"/>
            </p:cNvSpPr>
            <p:nvPr/>
          </p:nvSpPr>
          <p:spPr bwMode="auto">
            <a:xfrm>
              <a:off x="1769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864334" name="Rectangle 78"/>
            <p:cNvSpPr>
              <a:spLocks noChangeArrowheads="1"/>
            </p:cNvSpPr>
            <p:nvPr/>
          </p:nvSpPr>
          <p:spPr bwMode="auto">
            <a:xfrm>
              <a:off x="1913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2</a:t>
              </a:r>
            </a:p>
          </p:txBody>
        </p:sp>
        <p:sp>
          <p:nvSpPr>
            <p:cNvPr id="864335" name="Rectangle 79"/>
            <p:cNvSpPr>
              <a:spLocks noChangeArrowheads="1"/>
            </p:cNvSpPr>
            <p:nvPr/>
          </p:nvSpPr>
          <p:spPr bwMode="auto">
            <a:xfrm>
              <a:off x="2055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3</a:t>
              </a:r>
            </a:p>
          </p:txBody>
        </p:sp>
        <p:sp>
          <p:nvSpPr>
            <p:cNvPr id="864336" name="Rectangle 80"/>
            <p:cNvSpPr>
              <a:spLocks noChangeArrowheads="1"/>
            </p:cNvSpPr>
            <p:nvPr/>
          </p:nvSpPr>
          <p:spPr bwMode="auto">
            <a:xfrm>
              <a:off x="2198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4</a:t>
              </a:r>
            </a:p>
          </p:txBody>
        </p:sp>
        <p:sp>
          <p:nvSpPr>
            <p:cNvPr id="864337" name="Rectangle 81"/>
            <p:cNvSpPr>
              <a:spLocks noChangeArrowheads="1"/>
            </p:cNvSpPr>
            <p:nvPr/>
          </p:nvSpPr>
          <p:spPr bwMode="auto">
            <a:xfrm>
              <a:off x="2341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864338" name="Rectangle 82"/>
            <p:cNvSpPr>
              <a:spLocks noChangeArrowheads="1"/>
            </p:cNvSpPr>
            <p:nvPr/>
          </p:nvSpPr>
          <p:spPr bwMode="auto">
            <a:xfrm>
              <a:off x="2484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6</a:t>
              </a:r>
            </a:p>
          </p:txBody>
        </p:sp>
        <p:sp>
          <p:nvSpPr>
            <p:cNvPr id="864339" name="Rectangle 83"/>
            <p:cNvSpPr>
              <a:spLocks noChangeArrowheads="1"/>
            </p:cNvSpPr>
            <p:nvPr/>
          </p:nvSpPr>
          <p:spPr bwMode="auto">
            <a:xfrm>
              <a:off x="2627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7</a:t>
              </a:r>
            </a:p>
          </p:txBody>
        </p:sp>
        <p:sp>
          <p:nvSpPr>
            <p:cNvPr id="864340" name="Rectangle 84"/>
            <p:cNvSpPr>
              <a:spLocks noChangeArrowheads="1"/>
            </p:cNvSpPr>
            <p:nvPr/>
          </p:nvSpPr>
          <p:spPr bwMode="auto">
            <a:xfrm>
              <a:off x="2770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8</a:t>
              </a:r>
            </a:p>
          </p:txBody>
        </p:sp>
        <p:sp>
          <p:nvSpPr>
            <p:cNvPr id="864341" name="Rectangle 85"/>
            <p:cNvSpPr>
              <a:spLocks noChangeArrowheads="1"/>
            </p:cNvSpPr>
            <p:nvPr/>
          </p:nvSpPr>
          <p:spPr bwMode="auto">
            <a:xfrm>
              <a:off x="2913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9</a:t>
              </a:r>
            </a:p>
          </p:txBody>
        </p:sp>
        <p:sp>
          <p:nvSpPr>
            <p:cNvPr id="864342" name="Rectangle 86"/>
            <p:cNvSpPr>
              <a:spLocks noChangeArrowheads="1"/>
            </p:cNvSpPr>
            <p:nvPr/>
          </p:nvSpPr>
          <p:spPr bwMode="auto">
            <a:xfrm>
              <a:off x="3055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864343" name="Rectangle 87"/>
            <p:cNvSpPr>
              <a:spLocks noChangeArrowheads="1"/>
            </p:cNvSpPr>
            <p:nvPr/>
          </p:nvSpPr>
          <p:spPr bwMode="auto">
            <a:xfrm>
              <a:off x="3198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1</a:t>
              </a:r>
            </a:p>
          </p:txBody>
        </p:sp>
        <p:sp>
          <p:nvSpPr>
            <p:cNvPr id="864344" name="Rectangle 88"/>
            <p:cNvSpPr>
              <a:spLocks noChangeArrowheads="1"/>
            </p:cNvSpPr>
            <p:nvPr/>
          </p:nvSpPr>
          <p:spPr bwMode="auto">
            <a:xfrm>
              <a:off x="3316" y="3220"/>
              <a:ext cx="2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(3</a:t>
              </a:r>
            </a:p>
          </p:txBody>
        </p:sp>
        <p:sp>
          <p:nvSpPr>
            <p:cNvPr id="864345" name="Rectangle 89"/>
            <p:cNvSpPr>
              <a:spLocks noChangeArrowheads="1"/>
            </p:cNvSpPr>
            <p:nvPr/>
          </p:nvSpPr>
          <p:spPr bwMode="auto">
            <a:xfrm>
              <a:off x="3459" y="3220"/>
              <a:ext cx="2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0)</a:t>
              </a:r>
            </a:p>
          </p:txBody>
        </p:sp>
        <p:sp>
          <p:nvSpPr>
            <p:cNvPr id="864346" name="Rectangle 90"/>
            <p:cNvSpPr>
              <a:spLocks noChangeArrowheads="1"/>
            </p:cNvSpPr>
            <p:nvPr/>
          </p:nvSpPr>
          <p:spPr bwMode="auto">
            <a:xfrm>
              <a:off x="3675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5</a:t>
              </a:r>
            </a:p>
          </p:txBody>
        </p:sp>
        <p:sp>
          <p:nvSpPr>
            <p:cNvPr id="864347" name="Rectangle 91"/>
            <p:cNvSpPr>
              <a:spLocks noChangeArrowheads="1"/>
            </p:cNvSpPr>
            <p:nvPr/>
          </p:nvSpPr>
          <p:spPr bwMode="auto">
            <a:xfrm>
              <a:off x="3818" y="3220"/>
              <a:ext cx="203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0</a:t>
              </a:r>
            </a:p>
          </p:txBody>
        </p:sp>
        <p:sp>
          <p:nvSpPr>
            <p:cNvPr id="864348" name="Rectangle 92"/>
            <p:cNvSpPr>
              <a:spLocks noChangeArrowheads="1"/>
            </p:cNvSpPr>
            <p:nvPr/>
          </p:nvSpPr>
          <p:spPr bwMode="auto">
            <a:xfrm>
              <a:off x="3940" y="3219"/>
              <a:ext cx="205" cy="250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pl-PL"/>
            </a:p>
          </p:txBody>
        </p:sp>
        <p:sp>
          <p:nvSpPr>
            <p:cNvPr id="864349" name="Rectangle 93"/>
            <p:cNvSpPr>
              <a:spLocks noChangeArrowheads="1"/>
            </p:cNvSpPr>
            <p:nvPr/>
          </p:nvSpPr>
          <p:spPr bwMode="auto">
            <a:xfrm>
              <a:off x="3936" y="3220"/>
              <a:ext cx="2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(1</a:t>
              </a:r>
            </a:p>
          </p:txBody>
        </p:sp>
        <p:sp>
          <p:nvSpPr>
            <p:cNvPr id="864350" name="Rectangle 94"/>
            <p:cNvSpPr>
              <a:spLocks noChangeArrowheads="1"/>
            </p:cNvSpPr>
            <p:nvPr/>
          </p:nvSpPr>
          <p:spPr bwMode="auto">
            <a:xfrm>
              <a:off x="4080" y="3220"/>
              <a:ext cx="256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 lIns="90488" tIns="44450" rIns="90488" bIns="44450">
              <a:spAutoFit/>
            </a:bodyPr>
            <a:lstStyle/>
            <a:p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0)</a:t>
              </a:r>
            </a:p>
          </p:txBody>
        </p:sp>
        <p:sp>
          <p:nvSpPr>
            <p:cNvPr id="864351" name="Rectangle 95"/>
            <p:cNvSpPr>
              <a:spLocks noChangeArrowheads="1"/>
            </p:cNvSpPr>
            <p:nvPr/>
          </p:nvSpPr>
          <p:spPr bwMode="auto">
            <a:xfrm>
              <a:off x="4247" y="3220"/>
              <a:ext cx="987" cy="24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lIns="90488" tIns="44450" rIns="90488" bIns="44450">
              <a:spAutoFit/>
            </a:bodyPr>
            <a:lstStyle/>
            <a:p>
              <a:pPr algn="l"/>
              <a:r>
                <a:rPr lang="pl-PL" sz="2000" b="0">
                  <a:solidFill>
                    <a:srgbClr val="000000"/>
                  </a:solidFill>
                  <a:latin typeface="Arial" pitchFamily="34" charset="0"/>
                </a:rPr>
                <a:t>a b c 2 1</a:t>
              </a:r>
            </a:p>
          </p:txBody>
        </p:sp>
      </p:grpSp>
      <p:sp>
        <p:nvSpPr>
          <p:cNvPr id="864352" name="Rectangle 96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223820"/>
            <a:ext cx="6840760" cy="97293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 eaLnBrk="1" hangingPunct="1"/>
            <a:r>
              <a:rPr lang="pl-PL" dirty="0" smtClean="0">
                <a:latin typeface="Arial" pitchFamily="34" charset="0"/>
                <a:cs typeface="Arial" pitchFamily="34" charset="0"/>
              </a:rPr>
              <a:t>Standardowe Identyfikatory Zastosowania (IZ)</a:t>
            </a:r>
          </a:p>
        </p:txBody>
      </p:sp>
      <p:sp>
        <p:nvSpPr>
          <p:cNvPr id="97" name="Rectangle 2"/>
          <p:cNvSpPr txBox="1">
            <a:spLocks noChangeArrowheads="1"/>
          </p:cNvSpPr>
          <p:nvPr/>
        </p:nvSpPr>
        <p:spPr>
          <a:xfrm>
            <a:off x="107504" y="1988840"/>
            <a:ext cx="5251450" cy="399573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E3E14"/>
              </a:buClr>
              <a:buSzTx/>
              <a:buFontTx/>
              <a:buChar char="•"/>
              <a:tabLst/>
              <a:defRPr/>
            </a:pPr>
            <a:r>
              <a:rPr kumimoji="0" lang="pl-PL" sz="17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IZ to globalny standard znakowania danych biznesowych typu: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E3E14"/>
              </a:buClr>
              <a:buSzTx/>
              <a:buFontTx/>
              <a:buChar char="•"/>
              <a:tabLst/>
              <a:defRPr/>
            </a:pPr>
            <a:r>
              <a:rPr kumimoji="0" lang="pl-PL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Identyfikacja towaru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E3E14"/>
              </a:buClr>
              <a:buSzTx/>
              <a:buFontTx/>
              <a:buChar char="•"/>
              <a:tabLst/>
              <a:defRPr/>
            </a:pPr>
            <a:r>
              <a:rPr kumimoji="0" lang="pl-PL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Numery kontrolne (do śledzenia)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E3E14"/>
              </a:buClr>
              <a:buSzTx/>
              <a:buFontTx/>
              <a:buChar char="•"/>
              <a:tabLst/>
              <a:defRPr/>
            </a:pPr>
            <a:r>
              <a:rPr kumimoji="0" lang="pl-PL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Daty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E3E14"/>
              </a:buClr>
              <a:buSzTx/>
              <a:buFontTx/>
              <a:buChar char="•"/>
              <a:tabLst/>
              <a:defRPr/>
            </a:pPr>
            <a:r>
              <a:rPr kumimoji="0" lang="pl-PL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Ilość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E3E14"/>
              </a:buClr>
              <a:buSzTx/>
              <a:buFontTx/>
              <a:buChar char="•"/>
              <a:tabLst/>
              <a:defRPr/>
            </a:pPr>
            <a:r>
              <a:rPr kumimoji="0" lang="pl-PL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Miary handlowe i logistyczne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E3E14"/>
              </a:buClr>
              <a:buSzTx/>
              <a:buFontTx/>
              <a:buChar char="•"/>
              <a:tabLst/>
              <a:defRPr/>
            </a:pPr>
            <a:r>
              <a:rPr kumimoji="0" lang="pl-PL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Dokumenty referencyjne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E3E14"/>
              </a:buClr>
              <a:buSzTx/>
              <a:buFontTx/>
              <a:buChar char="•"/>
              <a:tabLst/>
              <a:defRPr/>
            </a:pPr>
            <a:r>
              <a:rPr kumimoji="0" lang="pl-PL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Kody lokalizacyjne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E3E14"/>
              </a:buClr>
              <a:buSzTx/>
              <a:buFontTx/>
              <a:buChar char="•"/>
              <a:tabLst/>
              <a:defRPr/>
            </a:pPr>
            <a:r>
              <a:rPr kumimoji="0" lang="pl-PL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Zastosowania specjalne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E3E14"/>
              </a:buClr>
              <a:buSzTx/>
              <a:buFontTx/>
              <a:buChar char="•"/>
              <a:tabLst/>
              <a:defRPr/>
            </a:pPr>
            <a:r>
              <a:rPr kumimoji="0" lang="pl-PL" sz="17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Zastosowania wewnętrzne</a:t>
            </a:r>
            <a:r>
              <a:rPr kumimoji="0" lang="pl-PL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66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</a:t>
            </a:r>
          </a:p>
          <a:p>
            <a:pPr marL="342900" marR="0" lvl="0" indent="-342900" algn="l" defTabSz="914400" rtl="0" eaLnBrk="0" fontAlgn="base" latinLnBrk="0" hangingPunct="0">
              <a:lnSpc>
                <a:spcPct val="120000"/>
              </a:lnSpc>
              <a:spcBef>
                <a:spcPct val="20000"/>
              </a:spcBef>
              <a:spcAft>
                <a:spcPct val="0"/>
              </a:spcAft>
              <a:buClr>
                <a:srgbClr val="FE3E14"/>
              </a:buClr>
              <a:buSzTx/>
              <a:buFontTx/>
              <a:buChar char="•"/>
              <a:tabLst/>
              <a:defRPr/>
            </a:pPr>
            <a:endParaRPr kumimoji="0" lang="pl-PL" sz="1800" b="0" i="0" u="none" strike="noStrike" kern="0" cap="none" spc="0" normalizeH="0" baseline="0" noProof="0" dirty="0" smtClean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Agenda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3456384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Kilka słów wstępu o standardach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Identyfikowalność w branży rybnej – wymagania i zasady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Rozwiązania </a:t>
            </a:r>
            <a:r>
              <a:rPr lang="pl-PL" b="1" dirty="0" err="1" smtClean="0">
                <a:solidFill>
                  <a:schemeClr val="accent1">
                    <a:lumMod val="90000"/>
                  </a:schemeClr>
                </a:solidFill>
              </a:rPr>
              <a:t>traceability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 wg systemu GS1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Rozwiązanie dedykowane dla branży rybnej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Wycofanie towarów z rynku przy zastosowaniu standardów GS1</a:t>
            </a:r>
            <a:endParaRPr lang="pl-PL" dirty="0" smtClean="0">
              <a:solidFill>
                <a:schemeClr val="accent1">
                  <a:lumMod val="9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Business </a:t>
            </a:r>
            <a:r>
              <a:rPr lang="pl-PL" b="1" dirty="0" err="1" smtClean="0">
                <a:solidFill>
                  <a:schemeClr val="accent1">
                    <a:lumMod val="90000"/>
                  </a:schemeClr>
                </a:solidFill>
              </a:rPr>
              <a:t>case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 oparty 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o rozwiązania GS1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15616" y="260350"/>
            <a:ext cx="6156325" cy="576263"/>
          </a:xfrm>
        </p:spPr>
        <p:txBody>
          <a:bodyPr/>
          <a:lstStyle/>
          <a:p>
            <a:r>
              <a:rPr lang="pl-PL" dirty="0" smtClean="0"/>
              <a:t>Rekomendowany sposób oznaczania typów opakowań</a:t>
            </a:r>
            <a:endParaRPr lang="pl-PL" dirty="0"/>
          </a:p>
        </p:txBody>
      </p:sp>
      <p:pic>
        <p:nvPicPr>
          <p:cNvPr id="6" name="Obraz 5" descr="tabela_2.png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55576" y="1988840"/>
            <a:ext cx="7200800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7624" y="260350"/>
            <a:ext cx="6156325" cy="576263"/>
          </a:xfrm>
        </p:spPr>
        <p:txBody>
          <a:bodyPr/>
          <a:lstStyle/>
          <a:p>
            <a:r>
              <a:rPr lang="pl-PL" dirty="0" smtClean="0">
                <a:latin typeface="Arial" pitchFamily="34" charset="0"/>
                <a:cs typeface="Arial" pitchFamily="34" charset="0"/>
              </a:rPr>
              <a:t>Spełnienie wymagań –proponowane rozwiązanie</a:t>
            </a:r>
            <a:endParaRPr lang="pl-PL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Tabela 3"/>
          <p:cNvGraphicFramePr>
            <a:graphicFrameLocks noGrp="1"/>
          </p:cNvGraphicFramePr>
          <p:nvPr/>
        </p:nvGraphicFramePr>
        <p:xfrm>
          <a:off x="179512" y="1378375"/>
          <a:ext cx="8784976" cy="4903329"/>
        </p:xfrm>
        <a:graphic>
          <a:graphicData uri="http://schemas.openxmlformats.org/drawingml/2006/table">
            <a:tbl>
              <a:tblPr/>
              <a:tblGrid>
                <a:gridCol w="5076365"/>
                <a:gridCol w="1657643"/>
                <a:gridCol w="934236"/>
                <a:gridCol w="1116732"/>
              </a:tblGrid>
              <a:tr h="5739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Times New Roman"/>
                          <a:cs typeface="Times New Roman"/>
                        </a:rPr>
                        <a:t>Dane wymagane</a:t>
                      </a:r>
                      <a:endParaRPr lang="pl-P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Times New Roman"/>
                          <a:cs typeface="Times New Roman"/>
                        </a:rPr>
                        <a:t>Identyfikator GS1</a:t>
                      </a:r>
                      <a:endParaRPr lang="pl-P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Times New Roman"/>
                          <a:cs typeface="Times New Roman"/>
                        </a:rPr>
                        <a:t>IZ</a:t>
                      </a:r>
                      <a:endParaRPr lang="pl-P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600" b="1" dirty="0">
                          <a:latin typeface="Arial"/>
                          <a:ea typeface="Times New Roman"/>
                          <a:cs typeface="Times New Roman"/>
                        </a:rPr>
                        <a:t>Uwagi</a:t>
                      </a:r>
                      <a:endParaRPr lang="pl-PL" sz="16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</a:tr>
              <a:tr h="957425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informacje dla konsumentów przewidziane w art. 8 rozporządzenia (WE) nr 2065/2001: przeznaczenie handlowe, nazwę naukowa, odpowiedni obszar geograficzny i metodę produkcji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GTIN – globalny numer jednostki handlowej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 01</a:t>
                      </a:r>
                      <a:endParaRPr lang="pl-P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FCW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369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nazwa i adresy dostawców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GLN – globalny numer lokalizacyjny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BBB59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 412</a:t>
                      </a:r>
                      <a:endParaRPr lang="pl-P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FCW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5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numer identyfikacyjny każdej </a:t>
                      </a:r>
                      <a:r>
                        <a:rPr lang="pl-PL" sz="1400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partii </a:t>
                      </a:r>
                      <a:endParaRPr lang="pl-P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 10</a:t>
                      </a:r>
                      <a:endParaRPr lang="pl-P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FCW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5644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oznaka rybacka i nazwa statku rybackiego lub nazwa jednostki produkcji akwakultury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 703n</a:t>
                      </a:r>
                      <a:endParaRPr lang="pl-P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FCW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7915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kod alfa-3 FAO każdego gatunku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 90 *</a:t>
                      </a:r>
                      <a:endParaRPr lang="pl-P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FCW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3390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data połowów lub data produkcji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 </a:t>
                      </a:r>
                      <a:r>
                        <a:rPr lang="pl-PL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8008</a:t>
                      </a:r>
                    </a:p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pl-PL" sz="1400" b="1" dirty="0" smtClean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 11</a:t>
                      </a:r>
                      <a:endParaRPr lang="pl-PL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FCW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1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ilość każdego gatunku w kilogramach wyrażone przez wagę netto lub, w stosownych przypadkach, liczba osobników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pl-P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 310n</a:t>
                      </a:r>
                      <a:endParaRPr lang="pl-P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FCW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83313"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informacja, czy produkty rybołówstwa były wcześniej zamrażane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 </a:t>
                      </a:r>
                    </a:p>
                  </a:txBody>
                  <a:tcPr marL="822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b="1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IZ 20 *</a:t>
                      </a:r>
                      <a:endParaRPr lang="pl-PL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marL="71755" marR="71755" algn="just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pl-PL" sz="1400" dirty="0"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FCW</a:t>
                      </a:r>
                    </a:p>
                  </a:txBody>
                  <a:tcPr marL="6855" marR="6855" marT="685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218113" name="Rectangle 1"/>
          <p:cNvSpPr>
            <a:spLocks noChangeArrowheads="1"/>
          </p:cNvSpPr>
          <p:nvPr/>
        </p:nvSpPr>
        <p:spPr bwMode="auto">
          <a:xfrm>
            <a:off x="539552" y="6290156"/>
            <a:ext cx="67677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FCW – Format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Czytelny</a:t>
            </a:r>
            <a:r>
              <a:rPr kumimoji="0" lang="en-US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en-US" sz="1400" b="1" i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Wzrokowo</a:t>
            </a:r>
            <a:endParaRPr kumimoji="0" lang="pl-PL" sz="9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pl-PL" sz="1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* Zastosowanie IZ-tu lub tylko formatu czytelnego wzrokowo</a:t>
            </a:r>
            <a:endParaRPr kumimoji="0" lang="pl-PL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368003" y="188640"/>
            <a:ext cx="6156325" cy="792088"/>
          </a:xfrm>
        </p:spPr>
        <p:txBody>
          <a:bodyPr/>
          <a:lstStyle/>
          <a:p>
            <a:r>
              <a:rPr lang="pl-PL" dirty="0" smtClean="0"/>
              <a:t>Korzyści stosowania standardów GS1 w rybnym łańcuchu dostaw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23528" y="1628899"/>
            <a:ext cx="8424936" cy="4032349"/>
          </a:xfrm>
        </p:spPr>
        <p:txBody>
          <a:bodyPr/>
          <a:lstStyle/>
          <a:p>
            <a:pPr lvl="0"/>
            <a:r>
              <a:rPr lang="pl-PL" dirty="0" smtClean="0"/>
              <a:t>otwarty system standardów GS1 – jedno rozwiązanie dla wszystkich partnerów</a:t>
            </a:r>
          </a:p>
          <a:p>
            <a:pPr lvl="0"/>
            <a:r>
              <a:rPr lang="pl-PL" dirty="0" smtClean="0"/>
              <a:t>ustalone struktury i formaty danych o wymaganej i zdefiniowanej szczegółowości – standardy łatwo dostępne i powszechnie znane</a:t>
            </a:r>
          </a:p>
          <a:p>
            <a:pPr lvl="0"/>
            <a:r>
              <a:rPr lang="pl-PL" dirty="0" smtClean="0"/>
              <a:t>standardy GS1 upraszczają zarządzanie partią w ramach procesu identyfikowalności ze względu na ustalone reguły działania</a:t>
            </a:r>
          </a:p>
          <a:p>
            <a:pPr lvl="0"/>
            <a:r>
              <a:rPr lang="pl-PL" dirty="0" smtClean="0"/>
              <a:t>rozwiązania oparte o standardy GS1 nie narzucają stosowania konkretnej technologii: kody kreskowe, RFID</a:t>
            </a:r>
          </a:p>
          <a:p>
            <a:pPr lvl="0"/>
            <a:r>
              <a:rPr lang="pl-PL" dirty="0" smtClean="0"/>
              <a:t>dostępność rozwiązań </a:t>
            </a:r>
            <a:r>
              <a:rPr lang="pl-PL" dirty="0" err="1" smtClean="0"/>
              <a:t>open-source</a:t>
            </a:r>
            <a:r>
              <a:rPr lang="pl-PL" dirty="0" smtClean="0"/>
              <a:t> chronionych umową IP</a:t>
            </a:r>
          </a:p>
          <a:p>
            <a:pPr lvl="0"/>
            <a:r>
              <a:rPr lang="pl-PL" dirty="0" smtClean="0"/>
              <a:t>szeroka dostępność na rynku urządzeń do obsługi standardów GS1</a:t>
            </a:r>
          </a:p>
          <a:p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75656" y="260350"/>
            <a:ext cx="6156325" cy="792386"/>
          </a:xfrm>
        </p:spPr>
        <p:txBody>
          <a:bodyPr/>
          <a:lstStyle/>
          <a:p>
            <a:r>
              <a:rPr lang="pl-PL" dirty="0" smtClean="0"/>
              <a:t>Etykieta logistyczna – wystarczy dostosować…</a:t>
            </a:r>
            <a:endParaRPr lang="pl-PL" dirty="0"/>
          </a:p>
        </p:txBody>
      </p:sp>
      <p:pic>
        <p:nvPicPr>
          <p:cNvPr id="6" name="Obraz 5" descr="etykieta.pn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03648" y="1781522"/>
            <a:ext cx="3026534" cy="4311774"/>
          </a:xfrm>
          <a:prstGeom prst="rect">
            <a:avLst/>
          </a:prstGeom>
        </p:spPr>
      </p:pic>
      <p:sp>
        <p:nvSpPr>
          <p:cNvPr id="69634" name="Text Box 2"/>
          <p:cNvSpPr txBox="1">
            <a:spLocks noChangeArrowheads="1"/>
          </p:cNvSpPr>
          <p:nvPr/>
        </p:nvSpPr>
        <p:spPr bwMode="auto">
          <a:xfrm>
            <a:off x="5235202" y="1933227"/>
            <a:ext cx="3297238" cy="36560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02 – globalny numer jednostki handlowej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37 – liczba jednostek handlowych na palecie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11 – data produkcji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3103 – waga netto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10 – numer partii produktu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20 – wariant produktu (zamrożony / nie zamrożony)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412 – identyfikacja dostawcy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7033 – numer dopuszczenia firmy z kodem ISO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00 – seryjny numer jednostki wysyłkowej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pl-PL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90 – kod alfa-3 FAO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pl-PL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Agenda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316835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Kilka słów wstępu o standardach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Identyfikowalność w branży rybnej – wymagania i zasady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Rozwiązania </a:t>
            </a:r>
            <a:r>
              <a:rPr lang="pl-PL" b="1" dirty="0" err="1" smtClean="0">
                <a:solidFill>
                  <a:schemeClr val="accent1">
                    <a:lumMod val="90000"/>
                  </a:schemeClr>
                </a:solidFill>
              </a:rPr>
              <a:t>traceability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 wg systemu GS1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Rozwiązanie dedykowane dla branży rybnej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Wycofanie towarów z rynku przy zastosowaniu standardów GS1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Business </a:t>
            </a:r>
            <a:r>
              <a:rPr lang="pl-PL" b="1" dirty="0" err="1" smtClean="0">
                <a:solidFill>
                  <a:schemeClr val="accent1">
                    <a:lumMod val="90000"/>
                  </a:schemeClr>
                </a:solidFill>
              </a:rPr>
              <a:t>case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 oparty 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o rozwiązania GS1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87" y="0"/>
            <a:ext cx="6143625" cy="762000"/>
          </a:xfrm>
        </p:spPr>
        <p:txBody>
          <a:bodyPr/>
          <a:lstStyle/>
          <a:p>
            <a:r>
              <a:rPr lang="pl-PL" dirty="0" smtClean="0">
                <a:solidFill>
                  <a:schemeClr val="accent2"/>
                </a:solidFill>
              </a:rPr>
              <a:t>DETALISTA</a:t>
            </a:r>
            <a:r>
              <a:rPr lang="pl-PL" dirty="0" smtClean="0"/>
              <a:t> </a:t>
            </a:r>
          </a:p>
        </p:txBody>
      </p:sp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0900" name="Rectangle 7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16463" y="1628775"/>
            <a:ext cx="4176712" cy="2663825"/>
          </a:xfrm>
          <a:solidFill>
            <a:srgbClr val="FFFFFF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Identyfikuje nazwę wadliwego produktu, jego numer (GTIN), dostawcę (GLN) oraz numer serii produkcyjnej (IZ 10). Przekazuje sygnał do dystrybutora produktu</a:t>
            </a:r>
          </a:p>
          <a:p>
            <a:pPr marL="0" indent="0" eaLnBrk="1" hangingPunct="1">
              <a:lnSpc>
                <a:spcPct val="90000"/>
              </a:lnSpc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Zabezpiecza wszystkie produkty dotyczące zidentyfikowanej partii przed dalszą sprzedażą</a:t>
            </a:r>
          </a:p>
        </p:txBody>
      </p:sp>
      <p:sp>
        <p:nvSpPr>
          <p:cNvPr id="13" name="AutoShape 5"/>
          <p:cNvSpPr>
            <a:spLocks noChangeArrowheads="1"/>
          </p:cNvSpPr>
          <p:nvPr/>
        </p:nvSpPr>
        <p:spPr bwMode="auto">
          <a:xfrm>
            <a:off x="1835150" y="5516563"/>
            <a:ext cx="1152525" cy="1079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26334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print"/>
          <a:srcRect b="1199"/>
          <a:stretch>
            <a:fillRect/>
          </a:stretch>
        </p:blipFill>
        <p:spPr bwMode="auto">
          <a:xfrm>
            <a:off x="250825" y="1628775"/>
            <a:ext cx="4321175" cy="352901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3"/>
          <p:cNvSpPr>
            <a:spLocks noGrp="1" noChangeArrowheads="1"/>
          </p:cNvSpPr>
          <p:nvPr>
            <p:ph type="title"/>
          </p:nvPr>
        </p:nvSpPr>
        <p:spPr>
          <a:xfrm>
            <a:off x="1451570" y="0"/>
            <a:ext cx="6000750" cy="762000"/>
          </a:xfrm>
        </p:spPr>
        <p:txBody>
          <a:bodyPr/>
          <a:lstStyle/>
          <a:p>
            <a:r>
              <a:rPr lang="pl-PL" dirty="0" smtClean="0">
                <a:solidFill>
                  <a:schemeClr val="accent2"/>
                </a:solidFill>
              </a:rPr>
              <a:t>CENTRUM DYSTRYBUCJI</a:t>
            </a:r>
            <a:r>
              <a:rPr lang="pl-PL" dirty="0" smtClean="0"/>
              <a:t> 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/>
          <a:srcRect b="1199"/>
          <a:stretch>
            <a:fillRect/>
          </a:stretch>
        </p:blipFill>
        <p:spPr bwMode="auto">
          <a:xfrm>
            <a:off x="250825" y="1428750"/>
            <a:ext cx="4321175" cy="3529013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819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428750"/>
            <a:ext cx="4168775" cy="3960813"/>
          </a:xfrm>
          <a:solidFill>
            <a:srgbClr val="FFFFFF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Identyfikuje wszystkie produkty (GTIN) dotyczące wadliwej serii produkcyjnej, które aktualnie posiada (IZ 10). Sygnalizuje problem do dostawcy partii produktów (GLN)</a:t>
            </a:r>
          </a:p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Informuje odbiorców (GLN) o wadliwej partii produktów (SSCC, IZ 10)</a:t>
            </a:r>
          </a:p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Zabezpiecza wadliwą partię produktów przed dalszą dystrybucją</a:t>
            </a:r>
          </a:p>
        </p:txBody>
      </p:sp>
      <p:sp>
        <p:nvSpPr>
          <p:cNvPr id="14" name="AutoShape 6"/>
          <p:cNvSpPr>
            <a:spLocks noChangeArrowheads="1"/>
          </p:cNvSpPr>
          <p:nvPr/>
        </p:nvSpPr>
        <p:spPr bwMode="auto">
          <a:xfrm>
            <a:off x="2347913" y="5286375"/>
            <a:ext cx="1152525" cy="1079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26334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50975" y="23813"/>
            <a:ext cx="6129337" cy="762000"/>
          </a:xfrm>
        </p:spPr>
        <p:txBody>
          <a:bodyPr/>
          <a:lstStyle/>
          <a:p>
            <a:r>
              <a:rPr lang="pl-PL" dirty="0" smtClean="0">
                <a:solidFill>
                  <a:schemeClr val="accent2"/>
                </a:solidFill>
              </a:rPr>
              <a:t>PRODUCENT</a:t>
            </a:r>
            <a:r>
              <a:rPr lang="pl-PL" dirty="0" smtClean="0"/>
              <a:t> </a:t>
            </a:r>
          </a:p>
        </p:txBody>
      </p:sp>
      <p:sp>
        <p:nvSpPr>
          <p:cNvPr id="82947" name="Rectangle 4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2948" name="Rectangle 6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2949" name="Rectangle 8"/>
          <p:cNvSpPr>
            <a:spLocks noChangeArrowheads="1"/>
          </p:cNvSpPr>
          <p:nvPr/>
        </p:nvSpPr>
        <p:spPr bwMode="auto">
          <a:xfrm>
            <a:off x="0" y="0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295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62500" y="1428750"/>
            <a:ext cx="4024313" cy="3960813"/>
          </a:xfrm>
          <a:solidFill>
            <a:srgbClr val="FFFFFF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Identyfikuje surowce związane z anomaliami i identyfikuje ich dostawcę (GLN). Sygnalizuje mu zaistniały problem</a:t>
            </a:r>
          </a:p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Zabezpiecza jeszcze nie wysłane partie produktów wytwarzanych ze zidentyfikowanych surowców przed dalszą sprzedażą</a:t>
            </a:r>
          </a:p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Informuje odbiorców (GLN) o wadliwej partii produktów  (SSCC, IZ 10)</a:t>
            </a:r>
          </a:p>
        </p:txBody>
      </p:sp>
      <p:sp>
        <p:nvSpPr>
          <p:cNvPr id="16" name="AutoShape 5"/>
          <p:cNvSpPr>
            <a:spLocks noChangeArrowheads="1"/>
          </p:cNvSpPr>
          <p:nvPr/>
        </p:nvSpPr>
        <p:spPr bwMode="auto">
          <a:xfrm>
            <a:off x="2357438" y="5278438"/>
            <a:ext cx="1152525" cy="1079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26334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  <p:pic>
        <p:nvPicPr>
          <p:cNvPr id="17" name="Picture 7"/>
          <p:cNvPicPr>
            <a:picLocks noChangeAspect="1" noChangeArrowheads="1"/>
          </p:cNvPicPr>
          <p:nvPr/>
        </p:nvPicPr>
        <p:blipFill>
          <a:blip r:embed="rId3" cstate="print"/>
          <a:srcRect l="1691"/>
          <a:stretch>
            <a:fillRect/>
          </a:stretch>
        </p:blipFill>
        <p:spPr bwMode="auto">
          <a:xfrm>
            <a:off x="361950" y="1428750"/>
            <a:ext cx="4248150" cy="357187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Agenda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0" y="1484784"/>
            <a:ext cx="9144000" cy="3168352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Kilka słów wstępu o standardach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Identyfikowalność w branży rybnej – wymagania i zasady</a:t>
            </a:r>
            <a:endParaRPr lang="pl-PL" dirty="0" smtClean="0">
              <a:solidFill>
                <a:schemeClr val="accent1">
                  <a:lumMod val="9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Rozwiązania </a:t>
            </a:r>
            <a:r>
              <a:rPr lang="pl-PL" b="1" dirty="0" err="1" smtClean="0">
                <a:solidFill>
                  <a:schemeClr val="accent1">
                    <a:lumMod val="90000"/>
                  </a:schemeClr>
                </a:solidFill>
              </a:rPr>
              <a:t>traceability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 wg systemu GS1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Rozwiązanie dedykowane dla branży rybnej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Wycofanie towarów z rynku przy zastosowaniu standardów GS1</a:t>
            </a:r>
            <a:endParaRPr lang="pl-PL" dirty="0" smtClean="0">
              <a:solidFill>
                <a:schemeClr val="accent1">
                  <a:lumMod val="90000"/>
                </a:schemeClr>
              </a:solidFill>
            </a:endParaRP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Business </a:t>
            </a:r>
            <a:r>
              <a:rPr lang="pl-PL" b="1" dirty="0" err="1" smtClean="0">
                <a:solidFill>
                  <a:schemeClr val="accent1">
                    <a:lumMod val="90000"/>
                  </a:schemeClr>
                </a:solidFill>
              </a:rPr>
              <a:t>case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 oparty 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o rozwiązania GS1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254968" y="71438"/>
            <a:ext cx="6629400" cy="762000"/>
          </a:xfrm>
        </p:spPr>
        <p:txBody>
          <a:bodyPr/>
          <a:lstStyle/>
          <a:p>
            <a:r>
              <a:rPr lang="pl-PL" smtClean="0">
                <a:solidFill>
                  <a:schemeClr val="accent2"/>
                </a:solidFill>
              </a:rPr>
              <a:t>DOSTAWCA SUROWCÓW</a:t>
            </a:r>
            <a:r>
              <a:rPr lang="pl-PL" smtClean="0"/>
              <a:t> </a:t>
            </a:r>
          </a:p>
        </p:txBody>
      </p:sp>
      <p:sp>
        <p:nvSpPr>
          <p:cNvPr id="83971" name="Rectangle 4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3972" name="Rectangle 6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3973" name="Rectangle 7"/>
          <p:cNvSpPr>
            <a:spLocks noChangeArrowheads="1"/>
          </p:cNvSpPr>
          <p:nvPr/>
        </p:nvSpPr>
        <p:spPr bwMode="auto">
          <a:xfrm>
            <a:off x="0" y="0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3974" name="Rectangle 9"/>
          <p:cNvSpPr>
            <a:spLocks noChangeArrowheads="1"/>
          </p:cNvSpPr>
          <p:nvPr/>
        </p:nvSpPr>
        <p:spPr bwMode="auto">
          <a:xfrm>
            <a:off x="0" y="0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397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28775"/>
            <a:ext cx="4168775" cy="3960813"/>
          </a:xfrm>
          <a:solidFill>
            <a:srgbClr val="FFFFFF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Analizuje powód problemu – znajduje i potwierdza przyczynę</a:t>
            </a:r>
          </a:p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Informuje wszystkich odbiorców (GLN) o istocie problemu i ujawnia numer partii surowców (IZ 10)</a:t>
            </a:r>
          </a:p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Identyfikuje wszystkie towary wysłane z tych partii dostaw (SSCC)</a:t>
            </a:r>
          </a:p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Zabezpiecza pozostałe surowce z tych partii przed dalszym użyciem</a:t>
            </a:r>
          </a:p>
        </p:txBody>
      </p:sp>
      <p:sp>
        <p:nvSpPr>
          <p:cNvPr id="15" name="AutoShape 5"/>
          <p:cNvSpPr>
            <a:spLocks noChangeArrowheads="1"/>
          </p:cNvSpPr>
          <p:nvPr/>
        </p:nvSpPr>
        <p:spPr bwMode="auto">
          <a:xfrm>
            <a:off x="2562225" y="5357813"/>
            <a:ext cx="1152525" cy="1079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26334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  <p:pic>
        <p:nvPicPr>
          <p:cNvPr id="16" name="Picture 8"/>
          <p:cNvPicPr>
            <a:picLocks noChangeAspect="1" noChangeArrowheads="1"/>
          </p:cNvPicPr>
          <p:nvPr/>
        </p:nvPicPr>
        <p:blipFill>
          <a:blip r:embed="rId3" cstate="print"/>
          <a:srcRect l="1682"/>
          <a:stretch>
            <a:fillRect/>
          </a:stretch>
        </p:blipFill>
        <p:spPr bwMode="auto">
          <a:xfrm>
            <a:off x="395288" y="1646238"/>
            <a:ext cx="4176712" cy="35115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393850" y="0"/>
            <a:ext cx="5986462" cy="762000"/>
          </a:xfrm>
        </p:spPr>
        <p:txBody>
          <a:bodyPr/>
          <a:lstStyle/>
          <a:p>
            <a:r>
              <a:rPr lang="pl-PL" smtClean="0">
                <a:solidFill>
                  <a:schemeClr val="accent2"/>
                </a:solidFill>
              </a:rPr>
              <a:t>PRODUCENT</a:t>
            </a:r>
            <a:r>
              <a:rPr lang="pl-PL" smtClean="0"/>
              <a:t> </a:t>
            </a:r>
          </a:p>
        </p:txBody>
      </p:sp>
      <p:sp>
        <p:nvSpPr>
          <p:cNvPr id="84995" name="Rectangle 4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4996" name="Rectangle 6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4997" name="Rectangle 7"/>
          <p:cNvSpPr>
            <a:spLocks noChangeArrowheads="1"/>
          </p:cNvSpPr>
          <p:nvPr/>
        </p:nvSpPr>
        <p:spPr bwMode="auto">
          <a:xfrm>
            <a:off x="0" y="0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4998" name="Rectangle 8"/>
          <p:cNvSpPr>
            <a:spLocks noChangeArrowheads="1"/>
          </p:cNvSpPr>
          <p:nvPr/>
        </p:nvSpPr>
        <p:spPr bwMode="auto">
          <a:xfrm>
            <a:off x="0" y="0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4999" name="Rectangle 10"/>
          <p:cNvSpPr>
            <a:spLocks noChangeArrowheads="1"/>
          </p:cNvSpPr>
          <p:nvPr/>
        </p:nvSpPr>
        <p:spPr bwMode="auto">
          <a:xfrm>
            <a:off x="0" y="0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500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28775"/>
            <a:ext cx="4095750" cy="3671888"/>
          </a:xfrm>
          <a:solidFill>
            <a:srgbClr val="FFFFFF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Odszukuje dane historyczne wadliwych partii produktów</a:t>
            </a:r>
          </a:p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Identyfikuje numery SSCC pudeł i palet zawierające partie produktów, które mają być wycofane</a:t>
            </a:r>
          </a:p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Identyfikuje odbiorców (GLN) i dostarcza im informacje odnośnie produktów, które mają być zwrócone (SSCC, GTIN, IZ 10)</a:t>
            </a:r>
          </a:p>
        </p:txBody>
      </p:sp>
      <p:sp>
        <p:nvSpPr>
          <p:cNvPr id="18" name="AutoShape 5"/>
          <p:cNvSpPr>
            <a:spLocks noChangeArrowheads="1"/>
          </p:cNvSpPr>
          <p:nvPr/>
        </p:nvSpPr>
        <p:spPr bwMode="auto">
          <a:xfrm>
            <a:off x="2571750" y="5429250"/>
            <a:ext cx="1152525" cy="1079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26334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  <p:pic>
        <p:nvPicPr>
          <p:cNvPr id="19" name="Picture 9"/>
          <p:cNvPicPr>
            <a:picLocks noChangeAspect="1" noChangeArrowheads="1"/>
          </p:cNvPicPr>
          <p:nvPr/>
        </p:nvPicPr>
        <p:blipFill>
          <a:blip r:embed="rId3" cstate="print"/>
          <a:srcRect l="1691"/>
          <a:stretch>
            <a:fillRect/>
          </a:stretch>
        </p:blipFill>
        <p:spPr bwMode="auto">
          <a:xfrm>
            <a:off x="323850" y="1628775"/>
            <a:ext cx="4248150" cy="3571875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10952" y="0"/>
            <a:ext cx="6629400" cy="762000"/>
          </a:xfrm>
        </p:spPr>
        <p:txBody>
          <a:bodyPr/>
          <a:lstStyle/>
          <a:p>
            <a:r>
              <a:rPr lang="pl-PL" dirty="0" smtClean="0">
                <a:solidFill>
                  <a:schemeClr val="accent2"/>
                </a:solidFill>
              </a:rPr>
              <a:t>CENTRUM DYSTRYBUCJI</a:t>
            </a:r>
            <a:r>
              <a:rPr lang="pl-PL" dirty="0" smtClean="0"/>
              <a:t>  </a:t>
            </a:r>
          </a:p>
        </p:txBody>
      </p:sp>
      <p:sp>
        <p:nvSpPr>
          <p:cNvPr id="86019" name="Rectangle 4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6020" name="Rectangle 6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6021" name="Rectangle 7"/>
          <p:cNvSpPr>
            <a:spLocks noChangeArrowheads="1"/>
          </p:cNvSpPr>
          <p:nvPr/>
        </p:nvSpPr>
        <p:spPr bwMode="auto">
          <a:xfrm>
            <a:off x="0" y="0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6022" name="Rectangle 8"/>
          <p:cNvSpPr>
            <a:spLocks noChangeArrowheads="1"/>
          </p:cNvSpPr>
          <p:nvPr/>
        </p:nvSpPr>
        <p:spPr bwMode="auto">
          <a:xfrm>
            <a:off x="0" y="0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6023" name="Rectangle 9"/>
          <p:cNvSpPr>
            <a:spLocks noChangeArrowheads="1"/>
          </p:cNvSpPr>
          <p:nvPr/>
        </p:nvSpPr>
        <p:spPr bwMode="auto">
          <a:xfrm>
            <a:off x="0" y="0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6024" name="Rectangle 11"/>
          <p:cNvSpPr>
            <a:spLocks noChangeArrowheads="1"/>
          </p:cNvSpPr>
          <p:nvPr/>
        </p:nvSpPr>
        <p:spPr bwMode="auto">
          <a:xfrm>
            <a:off x="0" y="0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pl-PL"/>
          </a:p>
        </p:txBody>
      </p:sp>
      <p:sp>
        <p:nvSpPr>
          <p:cNvPr id="8602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24400" y="1628775"/>
            <a:ext cx="4095750" cy="3671888"/>
          </a:xfrm>
          <a:solidFill>
            <a:srgbClr val="FFFFFF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Identyfikuje pudła i palety (GTIN, SSCC), które mają być zwrócone</a:t>
            </a:r>
          </a:p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Usuwa i zwraca wadliwe produkty z terenu centrum dystrybucyjnego (GTIN, SSCC)</a:t>
            </a:r>
          </a:p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Dostarcza sklepom detalicznym numery SSCC i/lub numery GTIN oraz numery partii wysłanych artykułów, które mają być usunięte</a:t>
            </a: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auto">
          <a:xfrm>
            <a:off x="2500313" y="5429250"/>
            <a:ext cx="1152525" cy="10795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26334"/>
          </a:solidFill>
          <a:ln w="9525" algn="ctr">
            <a:solidFill>
              <a:srgbClr val="000000"/>
            </a:solidFill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  <p:pic>
        <p:nvPicPr>
          <p:cNvPr id="18" name="Picture 10"/>
          <p:cNvPicPr>
            <a:picLocks noChangeAspect="1" noChangeArrowheads="1"/>
          </p:cNvPicPr>
          <p:nvPr/>
        </p:nvPicPr>
        <p:blipFill>
          <a:blip r:embed="rId3" cstate="print"/>
          <a:srcRect l="1691" t="5901" b="3557"/>
          <a:stretch>
            <a:fillRect/>
          </a:stretch>
        </p:blipFill>
        <p:spPr bwMode="auto">
          <a:xfrm>
            <a:off x="323850" y="1700213"/>
            <a:ext cx="4248150" cy="3529012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1038944" y="0"/>
            <a:ext cx="6629400" cy="762000"/>
          </a:xfrm>
        </p:spPr>
        <p:txBody>
          <a:bodyPr/>
          <a:lstStyle/>
          <a:p>
            <a:r>
              <a:rPr lang="pl-PL" smtClean="0">
                <a:solidFill>
                  <a:schemeClr val="accent2"/>
                </a:solidFill>
              </a:rPr>
              <a:t>PUNKT SPRZEDAŻY</a:t>
            </a:r>
            <a:r>
              <a:rPr lang="pl-PL" smtClean="0"/>
              <a:t> </a:t>
            </a:r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05350" y="1814513"/>
            <a:ext cx="3754438" cy="1758950"/>
          </a:xfrm>
          <a:solidFill>
            <a:srgbClr val="FFFFFF"/>
          </a:solidFill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FF"/>
            </a:extrusionClr>
          </a:sp3d>
        </p:spPr>
        <p:txBody>
          <a:bodyPr>
            <a:flatTx/>
          </a:bodyPr>
          <a:lstStyle/>
          <a:p>
            <a:pPr marL="0" indent="0" eaLnBrk="1" hangingPunct="1">
              <a:spcBef>
                <a:spcPct val="0"/>
              </a:spcBef>
              <a:buClr>
                <a:srgbClr val="FE3E14"/>
              </a:buClr>
              <a:buFontTx/>
              <a:buChar char="•"/>
            </a:pPr>
            <a:r>
              <a:rPr lang="pl-PL" sz="2000" smtClean="0"/>
              <a:t>Sklepy detaliczne identyfikują podejrzane produkty (znając GTIN, numer partii IZ 10)</a:t>
            </a:r>
            <a:br>
              <a:rPr lang="pl-PL" sz="2000" smtClean="0"/>
            </a:br>
            <a:r>
              <a:rPr lang="pl-PL" sz="2000" smtClean="0"/>
              <a:t>i zwracają je do dostawcy</a:t>
            </a: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  <p:sp>
        <p:nvSpPr>
          <p:cNvPr id="21" name="Rectangle 5"/>
          <p:cNvSpPr>
            <a:spLocks noChangeArrowheads="1"/>
          </p:cNvSpPr>
          <p:nvPr/>
        </p:nvSpPr>
        <p:spPr bwMode="auto">
          <a:xfrm>
            <a:off x="3913188" y="2916238"/>
            <a:ext cx="1317625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pl-PL" kern="0">
              <a:solidFill>
                <a:sysClr val="windowText" lastClr="000000"/>
              </a:solidFill>
            </a:endParaRPr>
          </a:p>
        </p:txBody>
      </p:sp>
      <p:pic>
        <p:nvPicPr>
          <p:cNvPr id="22" name="Picture 11"/>
          <p:cNvPicPr>
            <a:picLocks noChangeAspect="1" noChangeArrowheads="1"/>
          </p:cNvPicPr>
          <p:nvPr/>
        </p:nvPicPr>
        <p:blipFill>
          <a:blip r:embed="rId3" cstate="print"/>
          <a:srcRect r="4996" b="439"/>
          <a:stretch>
            <a:fillRect/>
          </a:stretch>
        </p:blipFill>
        <p:spPr bwMode="auto">
          <a:xfrm>
            <a:off x="395288" y="1341438"/>
            <a:ext cx="4105275" cy="3600450"/>
          </a:xfrm>
          <a:prstGeom prst="rect">
            <a:avLst/>
          </a:prstGeom>
          <a:noFill/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</p:pic>
      <p:sp>
        <p:nvSpPr>
          <p:cNvPr id="24" name="Text Box 12"/>
          <p:cNvSpPr txBox="1">
            <a:spLocks noChangeArrowheads="1"/>
          </p:cNvSpPr>
          <p:nvPr/>
        </p:nvSpPr>
        <p:spPr bwMode="auto">
          <a:xfrm>
            <a:off x="179388" y="5151438"/>
            <a:ext cx="8640762" cy="1393825"/>
          </a:xfrm>
          <a:prstGeom prst="rect">
            <a:avLst/>
          </a:prstGeom>
          <a:solidFill>
            <a:srgbClr val="FFFF99"/>
          </a:solidFill>
          <a:ln w="9525" algn="ctr">
            <a:noFill/>
            <a:miter lim="800000"/>
            <a:headEnd/>
            <a:tailEnd/>
          </a:ln>
          <a:effectLst>
            <a:outerShdw dist="107763" dir="18900000" algn="ctr" rotWithShape="0">
              <a:srgbClr val="808080">
                <a:alpha val="50000"/>
              </a:srgbClr>
            </a:outerShdw>
          </a:effectLst>
        </p:spPr>
        <p:txBody>
          <a:bodyPr>
            <a:spAutoFit/>
          </a:bodyPr>
          <a:lstStyle/>
          <a:p>
            <a:pPr algn="ctr" eaLnBrk="0" hangingPunct="0">
              <a:lnSpc>
                <a:spcPct val="90000"/>
              </a:lnSpc>
              <a:spcBef>
                <a:spcPct val="50000"/>
              </a:spcBef>
              <a:defRPr/>
            </a:pPr>
            <a:r>
              <a:rPr lang="pl-PL" b="1" dirty="0">
                <a:solidFill>
                  <a:srgbClr val="002C6C"/>
                </a:solidFill>
                <a:latin typeface="Tahoma" pitchFamily="34" charset="0"/>
              </a:rPr>
              <a:t>Poprzez konsekwentne stosowanie standardów systemu GS1</a:t>
            </a:r>
            <a:br>
              <a:rPr lang="pl-PL" b="1" dirty="0">
                <a:solidFill>
                  <a:srgbClr val="002C6C"/>
                </a:solidFill>
                <a:latin typeface="Tahoma" pitchFamily="34" charset="0"/>
              </a:rPr>
            </a:br>
            <a:r>
              <a:rPr lang="pl-PL" b="1" dirty="0">
                <a:solidFill>
                  <a:srgbClr val="002C6C"/>
                </a:solidFill>
                <a:latin typeface="Tahoma" pitchFamily="34" charset="0"/>
              </a:rPr>
              <a:t>w przedstawionym łańcuchu dostaw</a:t>
            </a:r>
            <a:br>
              <a:rPr lang="pl-PL" b="1" dirty="0">
                <a:solidFill>
                  <a:srgbClr val="002C6C"/>
                </a:solidFill>
                <a:latin typeface="Tahoma" pitchFamily="34" charset="0"/>
              </a:rPr>
            </a:br>
            <a:r>
              <a:rPr lang="pl-PL" b="1" dirty="0">
                <a:solidFill>
                  <a:srgbClr val="002C6C"/>
                </a:solidFill>
                <a:latin typeface="Tahoma" pitchFamily="34" charset="0"/>
              </a:rPr>
              <a:t>spełnione zostało podstawowe założenie </a:t>
            </a:r>
            <a:r>
              <a:rPr lang="pl-PL" b="1" dirty="0" err="1" smtClean="0">
                <a:solidFill>
                  <a:srgbClr val="002C6C"/>
                </a:solidFill>
                <a:latin typeface="Tahoma" pitchFamily="34" charset="0"/>
              </a:rPr>
              <a:t>traceability</a:t>
            </a:r>
            <a:r>
              <a:rPr lang="pl-PL" b="1" dirty="0" smtClean="0">
                <a:solidFill>
                  <a:srgbClr val="002C6C"/>
                </a:solidFill>
                <a:latin typeface="Tahoma" pitchFamily="34" charset="0"/>
              </a:rPr>
              <a:t>:</a:t>
            </a:r>
            <a:endParaRPr lang="pl-PL" b="1" dirty="0">
              <a:solidFill>
                <a:srgbClr val="002C6C"/>
              </a:solidFill>
              <a:latin typeface="Tahoma" pitchFamily="34" charset="0"/>
            </a:endParaRPr>
          </a:p>
          <a:p>
            <a:pPr algn="ctr" eaLnBrk="0" hangingPunct="0">
              <a:spcBef>
                <a:spcPct val="50000"/>
              </a:spcBef>
              <a:defRPr/>
            </a:pPr>
            <a:r>
              <a:rPr lang="pl-PL" sz="2400" b="1" u="sng" dirty="0">
                <a:solidFill>
                  <a:srgbClr val="002C6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ahoma" pitchFamily="34" charset="0"/>
              </a:rPr>
              <a:t>BEZPIECZEŃSTWO KONSUMENTA</a:t>
            </a:r>
            <a:endParaRPr lang="pl-PL" sz="2400" b="1" dirty="0">
              <a:solidFill>
                <a:srgbClr val="002C6C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Agenda</a:t>
            </a:r>
          </a:p>
        </p:txBody>
      </p:sp>
      <p:sp>
        <p:nvSpPr>
          <p:cNvPr id="16387" name="Symbol zastępczy zawartości 2"/>
          <p:cNvSpPr>
            <a:spLocks noGrp="1"/>
          </p:cNvSpPr>
          <p:nvPr>
            <p:ph idx="1"/>
          </p:nvPr>
        </p:nvSpPr>
        <p:spPr>
          <a:xfrm>
            <a:off x="0" y="1556792"/>
            <a:ext cx="9144000" cy="3672408"/>
          </a:xfrm>
        </p:spPr>
        <p:txBody>
          <a:bodyPr/>
          <a:lstStyle/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Kilka słów wstępu o standardach 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Identyfikowalność w branży rybnej – wymagania i zasady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Rozwiązania </a:t>
            </a:r>
            <a:r>
              <a:rPr lang="pl-PL" b="1" dirty="0" err="1" smtClean="0">
                <a:solidFill>
                  <a:schemeClr val="accent1">
                    <a:lumMod val="90000"/>
                  </a:schemeClr>
                </a:solidFill>
              </a:rPr>
              <a:t>traceability</a:t>
            </a: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 wg systemu GS1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Rozwiązanie dedykowane dla branży rybnej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>
                <a:solidFill>
                  <a:schemeClr val="accent1">
                    <a:lumMod val="90000"/>
                  </a:schemeClr>
                </a:solidFill>
              </a:rPr>
              <a:t>Wycofanie towarów z rynku przy zastosowaniu standardów GS1</a:t>
            </a:r>
          </a:p>
          <a:p>
            <a:pPr>
              <a:spcBef>
                <a:spcPts val="300"/>
              </a:spcBef>
              <a:spcAft>
                <a:spcPts val="300"/>
              </a:spcAft>
            </a:pPr>
            <a:r>
              <a:rPr lang="pl-PL" b="1" dirty="0" smtClean="0"/>
              <a:t>Business </a:t>
            </a:r>
            <a:r>
              <a:rPr lang="pl-PL" b="1" dirty="0" err="1" smtClean="0"/>
              <a:t>case</a:t>
            </a:r>
            <a:r>
              <a:rPr lang="pl-PL" b="1" dirty="0" smtClean="0"/>
              <a:t> oparty </a:t>
            </a:r>
            <a:r>
              <a:rPr lang="pl-PL" b="1" dirty="0" smtClean="0"/>
              <a:t>o rozwiązania GS1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236663" y="22225"/>
            <a:ext cx="6143625" cy="763588"/>
          </a:xfrm>
        </p:spPr>
        <p:txBody>
          <a:bodyPr/>
          <a:lstStyle/>
          <a:p>
            <a:r>
              <a:rPr lang="pl-PL" sz="2800" smtClean="0"/>
              <a:t>Schemat procesów</a:t>
            </a:r>
            <a:br>
              <a:rPr lang="pl-PL" sz="2800" smtClean="0"/>
            </a:br>
            <a:r>
              <a:rPr lang="pl-PL" sz="2800" smtClean="0"/>
              <a:t>w firmie branży rybnej</a:t>
            </a:r>
          </a:p>
        </p:txBody>
      </p:sp>
      <p:pic>
        <p:nvPicPr>
          <p:cNvPr id="81923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21050" y="815975"/>
            <a:ext cx="2679700" cy="5684838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77938" y="71438"/>
            <a:ext cx="6173787" cy="763587"/>
          </a:xfrm>
        </p:spPr>
        <p:txBody>
          <a:bodyPr/>
          <a:lstStyle/>
          <a:p>
            <a:r>
              <a:rPr lang="pl-PL" smtClean="0"/>
              <a:t>Fizyczne odwzorowanie</a:t>
            </a:r>
            <a:br>
              <a:rPr lang="pl-PL" smtClean="0"/>
            </a:br>
            <a:r>
              <a:rPr lang="pl-PL" smtClean="0"/>
              <a:t>przepływów</a:t>
            </a:r>
          </a:p>
        </p:txBody>
      </p:sp>
      <p:pic>
        <p:nvPicPr>
          <p:cNvPr id="82947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763713" y="1285875"/>
            <a:ext cx="5545137" cy="5353050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>
          <a:xfrm>
            <a:off x="1379538" y="95250"/>
            <a:ext cx="6072187" cy="762000"/>
          </a:xfrm>
        </p:spPr>
        <p:txBody>
          <a:bodyPr/>
          <a:lstStyle/>
          <a:p>
            <a:r>
              <a:rPr lang="pl-PL" smtClean="0"/>
              <a:t>Zaprojektowanie</a:t>
            </a:r>
            <a:br>
              <a:rPr lang="pl-PL" smtClean="0"/>
            </a:br>
            <a:r>
              <a:rPr lang="pl-PL" smtClean="0"/>
              <a:t>zawartości danych</a:t>
            </a:r>
          </a:p>
        </p:txBody>
      </p:sp>
      <p:graphicFrame>
        <p:nvGraphicFramePr>
          <p:cNvPr id="27689" name="Group 41"/>
          <p:cNvGraphicFramePr>
            <a:graphicFrameLocks noGrp="1"/>
          </p:cNvGraphicFramePr>
          <p:nvPr>
            <p:ph type="tbl" idx="1"/>
          </p:nvPr>
        </p:nvGraphicFramePr>
        <p:xfrm>
          <a:off x="457200" y="1412875"/>
          <a:ext cx="8218488" cy="4555174"/>
        </p:xfrm>
        <a:graphic>
          <a:graphicData uri="http://schemas.openxmlformats.org/drawingml/2006/table">
            <a:tbl>
              <a:tblPr/>
              <a:tblGrid>
                <a:gridCol w="898525"/>
                <a:gridCol w="2184400"/>
                <a:gridCol w="2311400"/>
                <a:gridCol w="2824163"/>
              </a:tblGrid>
              <a:tr h="5889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Nr</a:t>
                      </a:r>
                      <a:br>
                        <a:rPr kumimoji="0" lang="pl-P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etapu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Etap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Jednostka</a:t>
                      </a:r>
                      <a:br>
                        <a:rPr kumimoji="0" lang="pl-P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logistyczna (paleta)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Jednostka handlowa zbiorcza</a:t>
                      </a:r>
                      <a:br>
                        <a:rPr kumimoji="0" lang="pl-P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</a:br>
                      <a:r>
                        <a:rPr kumimoji="0" lang="pl-PL" sz="1400" b="1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(skrzynka / pudło / styroboks)</a:t>
                      </a:r>
                      <a:endParaRPr kumimoji="0" lang="pl-PL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pitchFamily="34" charset="0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CCCC"/>
                    </a:solidFill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Przyjęcie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00, 02, 10, 3103, 37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[00, 01, 10, 3103]*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429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Produkcja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[00, 01, 10, 3103]**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Mrożenie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00, 02, 10, 3103, 37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[00, 01, 10, 3103]**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58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Pakowanie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[00, 01]***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(styroboksy – st. ilość)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lub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[00, 01, 3103]***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(pudła – zm. ilość)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133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Kompletacja / wysyłka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65000"/>
                        <a:buFontTx/>
                        <a:buNone/>
                        <a:tabLst/>
                      </a:pP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00, 02, 10, 15, 3103, 37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lub</a:t>
                      </a:r>
                      <a:b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</a:br>
                      <a:r>
                        <a:rPr kumimoji="0" lang="pl-PL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pitchFamily="34" charset="0"/>
                          <a:cs typeface="Times New Roman" pitchFamily="18" charset="0"/>
                        </a:rPr>
                        <a:t>00, 400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65000"/>
                        <a:buFont typeface="Wingdings" pitchFamily="2" charset="2"/>
                        <a:buNone/>
                        <a:tabLst/>
                      </a:pPr>
                      <a:endParaRPr kumimoji="0" lang="pl-PL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80808"/>
                        </a:solidFill>
                        <a:effectLst/>
                        <a:latin typeface="Trebuchet MS" pitchFamily="34" charset="0"/>
                        <a:cs typeface="Arial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title"/>
          </p:nvPr>
        </p:nvSpPr>
        <p:spPr>
          <a:xfrm>
            <a:off x="1452563" y="22225"/>
            <a:ext cx="6072187" cy="763588"/>
          </a:xfrm>
        </p:spPr>
        <p:txBody>
          <a:bodyPr/>
          <a:lstStyle/>
          <a:p>
            <a:r>
              <a:rPr lang="pl-PL" smtClean="0"/>
              <a:t>Zaprojektowane etykiety</a:t>
            </a:r>
          </a:p>
        </p:txBody>
      </p:sp>
      <p:pic>
        <p:nvPicPr>
          <p:cNvPr id="84995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827088" y="1412875"/>
            <a:ext cx="3268662" cy="4422775"/>
          </a:xfrm>
        </p:spPr>
      </p:pic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755650" y="6021388"/>
            <a:ext cx="3457575" cy="64611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i="1">
                <a:solidFill>
                  <a:srgbClr val="C00000"/>
                </a:solidFill>
              </a:rPr>
              <a:t>Przykładowa etykieta dla skrzynki – etap przyjęcia</a:t>
            </a:r>
          </a:p>
        </p:txBody>
      </p:sp>
      <p:pic>
        <p:nvPicPr>
          <p:cNvPr id="84997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00563" y="1412875"/>
            <a:ext cx="4248150" cy="309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8" name="Text Box 6"/>
          <p:cNvSpPr txBox="1">
            <a:spLocks noChangeArrowheads="1"/>
          </p:cNvSpPr>
          <p:nvPr/>
        </p:nvSpPr>
        <p:spPr bwMode="auto">
          <a:xfrm>
            <a:off x="4572000" y="4724400"/>
            <a:ext cx="36718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pl-PL" i="1">
                <a:solidFill>
                  <a:srgbClr val="C00000"/>
                </a:solidFill>
              </a:rPr>
              <a:t>Przykładowa etykieta dla styroboksu – etap pakowania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512019" y="260350"/>
            <a:ext cx="6156325" cy="576263"/>
          </a:xfrm>
        </p:spPr>
        <p:txBody>
          <a:bodyPr/>
          <a:lstStyle/>
          <a:p>
            <a:r>
              <a:rPr lang="pl-PL" dirty="0" err="1" smtClean="0">
                <a:latin typeface="Arial" pitchFamily="34" charset="0"/>
                <a:cs typeface="Arial" pitchFamily="34" charset="0"/>
              </a:rPr>
              <a:t>Traceability</a:t>
            </a:r>
            <a:r>
              <a:rPr lang="pl-PL" dirty="0" smtClean="0">
                <a:latin typeface="Arial" pitchFamily="34" charset="0"/>
                <a:cs typeface="Arial" pitchFamily="34" charset="0"/>
              </a:rPr>
              <a:t> i </a:t>
            </a:r>
            <a:r>
              <a:rPr lang="pl-PL" dirty="0" err="1" smtClean="0">
                <a:latin typeface="Arial" pitchFamily="34" charset="0"/>
                <a:cs typeface="Arial" pitchFamily="34" charset="0"/>
              </a:rPr>
              <a:t>recall</a:t>
            </a:r>
            <a:endParaRPr lang="pl-PL" dirty="0"/>
          </a:p>
        </p:txBody>
      </p:sp>
      <p:sp>
        <p:nvSpPr>
          <p:cNvPr id="3" name="Symbol zastępczy tekstu 2"/>
          <p:cNvSpPr>
            <a:spLocks noGrp="1"/>
          </p:cNvSpPr>
          <p:nvPr>
            <p:ph type="body" sz="half" idx="1"/>
          </p:nvPr>
        </p:nvSpPr>
        <p:spPr>
          <a:xfrm>
            <a:off x="35496" y="1340768"/>
            <a:ext cx="7776864" cy="3384376"/>
          </a:xfrm>
        </p:spPr>
        <p:txBody>
          <a:bodyPr/>
          <a:lstStyle/>
          <a:p>
            <a:pPr lvl="1" eaLnBrk="1" hangingPunct="1">
              <a:lnSpc>
                <a:spcPct val="120000"/>
              </a:lnSpc>
              <a:buFont typeface="Wingdings" pitchFamily="2" charset="2"/>
              <a:buChar char="ü"/>
              <a:defRPr/>
            </a:pP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Audyt </a:t>
            </a:r>
            <a:r>
              <a:rPr lang="pl-PL" sz="20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badawczy </a:t>
            </a:r>
            <a:r>
              <a:rPr lang="pl-PL" sz="20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traceability</a:t>
            </a:r>
            <a:endParaRPr lang="pl-PL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Ocena stanu istniejącego w zakresie systemu </a:t>
            </a:r>
            <a:r>
              <a:rPr lang="pl-PL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traceability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i </a:t>
            </a:r>
            <a:r>
              <a:rPr lang="pl-PL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recall</a:t>
            </a:r>
            <a:endParaRPr lang="pl-PL" sz="16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2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Wskazanie </a:t>
            </a:r>
            <a:r>
              <a:rPr lang="pl-PL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kluczowych problemów 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 procesie </a:t>
            </a:r>
            <a:r>
              <a:rPr lang="pl-PL" sz="1600" dirty="0" err="1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traceability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 poprzez analizę SWOT zdiagnozowanych w ramach audytu obszarów  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Wskazanie </a:t>
            </a:r>
            <a:r>
              <a:rPr lang="pl-PL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kierunków możliwych usprawnień 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technologiczno-organizacyjnych</a:t>
            </a:r>
          </a:p>
          <a:p>
            <a:pPr lvl="2" eaLnBrk="1" hangingPunct="1">
              <a:lnSpc>
                <a:spcPct val="120000"/>
              </a:lnSpc>
              <a:buFont typeface="Wingdings" pitchFamily="2" charset="2"/>
              <a:buChar char="§"/>
              <a:defRPr/>
            </a:pP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Wskazanie możliwości </a:t>
            </a:r>
            <a:r>
              <a:rPr lang="pl-PL" sz="1600" b="1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wykorzystania rozwiązań GS1 </a:t>
            </a:r>
            <a:r>
              <a:rPr lang="pl-PL" sz="1600" dirty="0" smtClean="0">
                <a:solidFill>
                  <a:srgbClr val="000066"/>
                </a:solidFill>
                <a:latin typeface="Arial" pitchFamily="34" charset="0"/>
                <a:cs typeface="Arial" pitchFamily="34" charset="0"/>
              </a:rPr>
              <a:t>w celach usprawnienia gromadzenia i przepływu danych</a:t>
            </a:r>
            <a:endParaRPr lang="pl-PL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>
              <a:lnSpc>
                <a:spcPct val="120000"/>
              </a:lnSpc>
              <a:buNone/>
              <a:defRPr/>
            </a:pPr>
            <a:endParaRPr lang="pl-PL" sz="2000" dirty="0" smtClean="0">
              <a:solidFill>
                <a:srgbClr val="00006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1720" y="4293096"/>
            <a:ext cx="4284696" cy="222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1008063" y="333375"/>
            <a:ext cx="6877050" cy="762000"/>
          </a:xfrm>
        </p:spPr>
        <p:txBody>
          <a:bodyPr/>
          <a:lstStyle/>
          <a:p>
            <a:r>
              <a:rPr lang="pl-PL" smtClean="0"/>
              <a:t>Gdy nie ma standardów</a:t>
            </a:r>
            <a:r>
              <a:rPr lang="en-US" smtClean="0"/>
              <a:t>…</a:t>
            </a:r>
          </a:p>
        </p:txBody>
      </p:sp>
      <p:sp>
        <p:nvSpPr>
          <p:cNvPr id="308227" name="Rectangle 3"/>
          <p:cNvSpPr>
            <a:spLocks noGrp="1" noChangeArrowheads="1"/>
          </p:cNvSpPr>
          <p:nvPr>
            <p:ph type="body" sz="half" idx="4294967295"/>
          </p:nvPr>
        </p:nvSpPr>
        <p:spPr>
          <a:xfrm>
            <a:off x="4267200" y="1541463"/>
            <a:ext cx="4641850" cy="4624387"/>
          </a:xfrm>
        </p:spPr>
        <p:txBody>
          <a:bodyPr anchor="ctr"/>
          <a:lstStyle/>
          <a:p>
            <a:pPr marL="0" indent="0">
              <a:buFontTx/>
              <a:buNone/>
              <a:defRPr/>
            </a:pPr>
            <a:r>
              <a:rPr lang="pl-PL" sz="2200" kern="1200" dirty="0" smtClean="0">
                <a:solidFill>
                  <a:srgbClr val="FE3E14"/>
                </a:solidFill>
                <a:latin typeface="Arial" pitchFamily="34" charset="0"/>
                <a:cs typeface="Arial" pitchFamily="34" charset="0"/>
              </a:rPr>
              <a:t>Obecnie nie ma jednego globalnego standardu rozmiaru butów</a:t>
            </a:r>
            <a:r>
              <a:rPr lang="en-US" sz="2200" kern="1200" dirty="0" smtClean="0">
                <a:solidFill>
                  <a:srgbClr val="FE3E14"/>
                </a:solidFill>
                <a:latin typeface="Arial" pitchFamily="34" charset="0"/>
                <a:cs typeface="Arial" pitchFamily="34" charset="0"/>
              </a:rPr>
              <a:t>!</a:t>
            </a:r>
          </a:p>
          <a:p>
            <a:pPr marL="0" indent="0">
              <a:buFontTx/>
              <a:buNone/>
              <a:defRPr/>
            </a:pPr>
            <a:r>
              <a:rPr lang="pl-PL" kern="1200" dirty="0" smtClean="0">
                <a:solidFill>
                  <a:srgbClr val="002C6C"/>
                </a:solidFill>
                <a:latin typeface="Arial" pitchFamily="34" charset="0"/>
                <a:cs typeface="Arial" pitchFamily="34" charset="0"/>
              </a:rPr>
              <a:t>Dlatego firmy muszą </a:t>
            </a:r>
            <a:r>
              <a:rPr lang="en-US" kern="1200" dirty="0" smtClean="0">
                <a:solidFill>
                  <a:srgbClr val="002C6C"/>
                </a:solidFill>
                <a:latin typeface="Arial" pitchFamily="34" charset="0"/>
                <a:cs typeface="Arial" pitchFamily="34" charset="0"/>
              </a:rPr>
              <a:t>..</a:t>
            </a:r>
          </a:p>
          <a:p>
            <a:pPr marL="381000" lvl="1" indent="-184150">
              <a:defRPr/>
            </a:pPr>
            <a:r>
              <a:rPr lang="pl-PL" sz="2000" kern="1200" dirty="0" smtClean="0">
                <a:solidFill>
                  <a:srgbClr val="002C6C"/>
                </a:solidFill>
                <a:latin typeface="Arial" pitchFamily="34" charset="0"/>
                <a:ea typeface="+mn-ea"/>
                <a:cs typeface="Arial" pitchFamily="34" charset="0"/>
              </a:rPr>
              <a:t>Znakować te same buty różnie dla różnych krajów</a:t>
            </a:r>
            <a:endParaRPr lang="en-US" sz="2000" kern="1200" dirty="0" smtClean="0">
              <a:solidFill>
                <a:srgbClr val="002C6C"/>
              </a:solidFill>
              <a:latin typeface="Arial" pitchFamily="34" charset="0"/>
              <a:ea typeface="+mn-ea"/>
              <a:cs typeface="Arial" pitchFamily="34" charset="0"/>
            </a:endParaRPr>
          </a:p>
          <a:p>
            <a:pPr marL="381000" lvl="1" indent="-184150">
              <a:defRPr/>
            </a:pPr>
            <a:r>
              <a:rPr lang="pl-PL" sz="2000" kern="1200" dirty="0" smtClean="0">
                <a:solidFill>
                  <a:srgbClr val="002C6C"/>
                </a:solidFill>
                <a:latin typeface="Arial" pitchFamily="34" charset="0"/>
                <a:ea typeface="+mn-ea"/>
                <a:cs typeface="Arial" pitchFamily="34" charset="0"/>
              </a:rPr>
              <a:t>Specyfikować prawidłowy rozmiar na dokumentach zamówienia, zakupu, fakturach i etykietach dostawy </a:t>
            </a:r>
          </a:p>
          <a:p>
            <a:pPr marL="381000" lvl="1" indent="-184150">
              <a:defRPr/>
            </a:pPr>
            <a:r>
              <a:rPr lang="pl-PL" sz="2000" kern="1200" dirty="0" smtClean="0">
                <a:solidFill>
                  <a:srgbClr val="002C6C"/>
                </a:solidFill>
                <a:latin typeface="Arial" pitchFamily="34" charset="0"/>
                <a:ea typeface="+mn-ea"/>
                <a:cs typeface="Arial" pitchFamily="34" charset="0"/>
              </a:rPr>
              <a:t>Rozróżniać lokalne specyfikacje</a:t>
            </a:r>
          </a:p>
          <a:p>
            <a:pPr marL="0" lvl="1" indent="0">
              <a:buFontTx/>
              <a:buNone/>
              <a:defRPr/>
            </a:pPr>
            <a:r>
              <a:rPr lang="en-US" sz="2200" kern="1200" dirty="0" smtClean="0">
                <a:solidFill>
                  <a:srgbClr val="FE3E14"/>
                </a:solidFill>
                <a:latin typeface="Arial" pitchFamily="34" charset="0"/>
                <a:ea typeface="+mn-ea"/>
                <a:cs typeface="Arial" pitchFamily="34" charset="0"/>
              </a:rPr>
              <a:t>R</a:t>
            </a:r>
            <a:r>
              <a:rPr lang="pl-PL" sz="2200" kern="1200" dirty="0" err="1" smtClean="0">
                <a:solidFill>
                  <a:srgbClr val="FE3E14"/>
                </a:solidFill>
                <a:latin typeface="Arial" pitchFamily="34" charset="0"/>
                <a:ea typeface="+mn-ea"/>
                <a:cs typeface="Arial" pitchFamily="34" charset="0"/>
              </a:rPr>
              <a:t>ezultat</a:t>
            </a:r>
            <a:r>
              <a:rPr lang="pl-PL" sz="2200" kern="1200" dirty="0" smtClean="0">
                <a:solidFill>
                  <a:srgbClr val="FE3E14"/>
                </a:solidFill>
                <a:latin typeface="Arial" pitchFamily="34" charset="0"/>
                <a:ea typeface="+mn-ea"/>
                <a:cs typeface="Arial" pitchFamily="34" charset="0"/>
              </a:rPr>
              <a:t> </a:t>
            </a:r>
            <a:r>
              <a:rPr lang="en-US" sz="2200" kern="1200" dirty="0" smtClean="0">
                <a:solidFill>
                  <a:srgbClr val="FE3E14"/>
                </a:solidFill>
                <a:latin typeface="Arial" pitchFamily="34" charset="0"/>
                <a:ea typeface="+mn-ea"/>
                <a:cs typeface="Arial" pitchFamily="34" charset="0"/>
              </a:rPr>
              <a:t>? </a:t>
            </a:r>
            <a:r>
              <a:rPr lang="pl-PL" sz="2200" kern="1200" dirty="0" smtClean="0">
                <a:solidFill>
                  <a:srgbClr val="FE3E14"/>
                </a:solidFill>
                <a:latin typeface="Arial" pitchFamily="34" charset="0"/>
                <a:ea typeface="+mn-ea"/>
                <a:cs typeface="Arial" pitchFamily="34" charset="0"/>
              </a:rPr>
              <a:t>Dodatkowe koszty obciążające klienta</a:t>
            </a:r>
            <a:r>
              <a:rPr lang="en-US" sz="2200" kern="1200" dirty="0" smtClean="0">
                <a:solidFill>
                  <a:srgbClr val="FE3E14"/>
                </a:solidFill>
                <a:latin typeface="Arial" pitchFamily="34" charset="0"/>
                <a:ea typeface="+mn-ea"/>
                <a:cs typeface="Arial" pitchFamily="34" charset="0"/>
              </a:rPr>
              <a:t>…!</a:t>
            </a:r>
          </a:p>
        </p:txBody>
      </p:sp>
      <p:pic>
        <p:nvPicPr>
          <p:cNvPr id="25604" name="Picture 4" descr="What_is_GS1-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1700213"/>
            <a:ext cx="3267075" cy="4392612"/>
          </a:xfrm>
          <a:prstGeom prst="rect">
            <a:avLst/>
          </a:prstGeom>
          <a:noFill/>
          <a:ln w="9525">
            <a:solidFill>
              <a:srgbClr val="F2633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0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8227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spect="1" noChangeArrowheads="1"/>
          </p:cNvSpPr>
          <p:nvPr/>
        </p:nvSpPr>
        <p:spPr bwMode="auto">
          <a:xfrm>
            <a:off x="1042988" y="3500438"/>
            <a:ext cx="72739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6350" indent="-6350">
              <a:spcBef>
                <a:spcPct val="20000"/>
              </a:spcBef>
              <a:defRPr/>
            </a:pPr>
            <a:r>
              <a:rPr lang="pl-PL" sz="2000" b="1" kern="0" dirty="0">
                <a:solidFill>
                  <a:srgbClr val="000066"/>
                </a:solidFill>
                <a:latin typeface="Trebuchet MS"/>
                <a:cs typeface="Arial" pitchFamily="34" charset="0"/>
              </a:rPr>
              <a:t>Grzegorz Sokołowski</a:t>
            </a:r>
          </a:p>
          <a:p>
            <a:pPr>
              <a:defRPr/>
            </a:pPr>
            <a:r>
              <a:rPr lang="pl-PL" sz="1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T:</a:t>
            </a:r>
            <a:r>
              <a:rPr lang="pl-PL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+48 61 850 49 78</a:t>
            </a:r>
            <a:r>
              <a:rPr lang="pl-PL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pl-PL" sz="1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F:</a:t>
            </a:r>
            <a:r>
              <a:rPr lang="pl-PL" sz="16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+48 61 852 63 76</a:t>
            </a:r>
          </a:p>
          <a:p>
            <a:pPr>
              <a:defRPr/>
            </a:pPr>
            <a:r>
              <a:rPr lang="pl-PL" sz="1600" b="1" dirty="0">
                <a:solidFill>
                  <a:srgbClr val="FF3300"/>
                </a:solidFill>
                <a:latin typeface="Arial" pitchFamily="34" charset="0"/>
                <a:cs typeface="Arial" pitchFamily="34" charset="0"/>
              </a:rPr>
              <a:t>M:</a:t>
            </a:r>
            <a:r>
              <a:rPr lang="pl-P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pl-PL" sz="1600" b="1" dirty="0">
                <a:solidFill>
                  <a:srgbClr val="000000"/>
                </a:solidFill>
                <a:latin typeface="Arial" pitchFamily="34" charset="0"/>
                <a:cs typeface="Arial" pitchFamily="34" charset="0"/>
                <a:hlinkClick r:id="rId4"/>
              </a:rPr>
              <a:t>grzegorz.sokolowski@gs1pl.org</a:t>
            </a:r>
            <a:endParaRPr lang="pl-PL" sz="1600" b="1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marL="6350" indent="-6350">
              <a:spcBef>
                <a:spcPct val="20000"/>
              </a:spcBef>
              <a:defRPr/>
            </a:pPr>
            <a:endParaRPr lang="pl-PL" sz="2000" kern="0" dirty="0">
              <a:solidFill>
                <a:srgbClr val="000066"/>
              </a:solidFill>
              <a:latin typeface="Trebuchet MS"/>
              <a:cs typeface="Arial" pitchFamily="34" charset="0"/>
            </a:endParaRPr>
          </a:p>
        </p:txBody>
      </p:sp>
      <p:sp>
        <p:nvSpPr>
          <p:cNvPr id="95235" name="Tytuł 1"/>
          <p:cNvSpPr>
            <a:spLocks noGrp="1"/>
          </p:cNvSpPr>
          <p:nvPr>
            <p:ph type="title"/>
          </p:nvPr>
        </p:nvSpPr>
        <p:spPr>
          <a:xfrm>
            <a:off x="1187450" y="2060575"/>
            <a:ext cx="6769100" cy="1223963"/>
          </a:xfrm>
        </p:spPr>
        <p:txBody>
          <a:bodyPr/>
          <a:lstStyle/>
          <a:p>
            <a:r>
              <a:rPr lang="pl-PL" sz="4400" b="1" smtClean="0"/>
              <a:t>Dziękuję za uwagę!</a:t>
            </a:r>
            <a:endParaRPr lang="en-GB" sz="4400" b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00" name="Rectangle 10"/>
          <p:cNvSpPr>
            <a:spLocks noGrp="1" noChangeArrowheads="1"/>
          </p:cNvSpPr>
          <p:nvPr>
            <p:ph type="title"/>
          </p:nvPr>
        </p:nvSpPr>
        <p:spPr>
          <a:xfrm>
            <a:off x="1547664" y="260350"/>
            <a:ext cx="5544616" cy="1138238"/>
          </a:xfrm>
        </p:spPr>
        <p:txBody>
          <a:bodyPr/>
          <a:lstStyle/>
          <a:p>
            <a:pPr eaLnBrk="1" hangingPunct="1"/>
            <a:r>
              <a:rPr lang="en-US" b="1" dirty="0" smtClean="0">
                <a:solidFill>
                  <a:srgbClr val="000E6C"/>
                </a:solidFill>
                <a:latin typeface="+mn-lt"/>
                <a:ea typeface="ＭＳ Ｐゴシック" pitchFamily="-111" charset="-128"/>
                <a:cs typeface="Arial" pitchFamily="34" charset="0"/>
              </a:rPr>
              <a:t>GS1:</a:t>
            </a:r>
            <a:r>
              <a:rPr lang="pl-PL" b="1" dirty="0" smtClean="0">
                <a:solidFill>
                  <a:srgbClr val="000E6C"/>
                </a:solidFill>
                <a:latin typeface="+mn-lt"/>
                <a:ea typeface="ＭＳ Ｐゴシック" pitchFamily="-111" charset="-128"/>
                <a:cs typeface="Arial" pitchFamily="34" charset="0"/>
              </a:rPr>
              <a:t> Globalny Język Biznesu</a:t>
            </a:r>
            <a:endParaRPr lang="en-US" b="1" dirty="0" smtClean="0">
              <a:solidFill>
                <a:srgbClr val="000E6C"/>
              </a:solidFill>
              <a:latin typeface="+mn-lt"/>
              <a:ea typeface="ＭＳ Ｐゴシック" pitchFamily="-111" charset="-128"/>
              <a:cs typeface="Arial" pitchFamily="34" charset="0"/>
            </a:endParaRPr>
          </a:p>
        </p:txBody>
      </p:sp>
      <p:sp>
        <p:nvSpPr>
          <p:cNvPr id="124939" name="Text Box 11"/>
          <p:cNvSpPr txBox="1">
            <a:spLocks noChangeArrowheads="1"/>
          </p:cNvSpPr>
          <p:nvPr/>
        </p:nvSpPr>
        <p:spPr bwMode="auto">
          <a:xfrm>
            <a:off x="3276600" y="1554163"/>
            <a:ext cx="5073650" cy="3749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2600" dirty="0">
              <a:solidFill>
                <a:srgbClr val="002C6C"/>
              </a:solidFill>
              <a:latin typeface="Arial" charset="0"/>
              <a:ea typeface="ＭＳ Ｐゴシック" pitchFamily="-111" charset="-128"/>
              <a:cs typeface="Arial" charset="0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059832" y="1916832"/>
            <a:ext cx="5760640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ED6F11"/>
                </a:solidFill>
                <a:latin typeface="+mj-lt"/>
                <a:cs typeface="Arial" charset="0"/>
              </a:rPr>
              <a:t>GS1</a:t>
            </a:r>
            <a:r>
              <a:rPr lang="pl-PL" sz="2000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pl-PL" sz="2000" b="1" dirty="0">
                <a:solidFill>
                  <a:srgbClr val="002C6C"/>
                </a:solidFill>
                <a:latin typeface="+mj-lt"/>
                <a:cs typeface="Arial" charset="0"/>
              </a:rPr>
              <a:t>jest międzynarodową organizacją </a:t>
            </a:r>
            <a:r>
              <a:rPr lang="pl-PL" sz="2000" b="1" dirty="0" smtClean="0">
                <a:solidFill>
                  <a:srgbClr val="002C6C"/>
                </a:solidFill>
                <a:latin typeface="+mj-lt"/>
                <a:cs typeface="Arial" charset="0"/>
              </a:rPr>
              <a:t/>
            </a:r>
            <a:br>
              <a:rPr lang="pl-PL" sz="2000" b="1" dirty="0" smtClean="0">
                <a:solidFill>
                  <a:srgbClr val="002C6C"/>
                </a:solidFill>
                <a:latin typeface="+mj-lt"/>
                <a:cs typeface="Arial" charset="0"/>
              </a:rPr>
            </a:br>
            <a:r>
              <a:rPr lang="pl-PL" sz="2000" b="1" dirty="0" smtClean="0">
                <a:solidFill>
                  <a:srgbClr val="002C6C"/>
                </a:solidFill>
                <a:latin typeface="+mj-lt"/>
                <a:cs typeface="Arial" charset="0"/>
              </a:rPr>
              <a:t>non-profit</a:t>
            </a:r>
            <a:r>
              <a:rPr lang="pl-PL" sz="2000" b="1" dirty="0">
                <a:solidFill>
                  <a:srgbClr val="002C6C"/>
                </a:solidFill>
                <a:latin typeface="+mj-lt"/>
                <a:cs typeface="Arial" charset="0"/>
              </a:rPr>
              <a:t>, której prace są inicjowane przez </a:t>
            </a:r>
            <a:r>
              <a:rPr lang="pl-PL" sz="2000" b="1" dirty="0" smtClean="0">
                <a:solidFill>
                  <a:srgbClr val="002C6C"/>
                </a:solidFill>
                <a:latin typeface="+mj-lt"/>
                <a:cs typeface="Arial" charset="0"/>
              </a:rPr>
              <a:t>użytkowników, zarządzającą </a:t>
            </a:r>
            <a:r>
              <a:rPr lang="pl-PL" sz="2000" b="1" dirty="0">
                <a:solidFill>
                  <a:srgbClr val="002C6C"/>
                </a:solidFill>
                <a:latin typeface="+mj-lt"/>
                <a:cs typeface="Arial" charset="0"/>
              </a:rPr>
              <a:t>systemem </a:t>
            </a:r>
            <a:r>
              <a:rPr lang="pl-PL" sz="2000" b="1" dirty="0" smtClean="0">
                <a:solidFill>
                  <a:srgbClr val="002C6C"/>
                </a:solidFill>
                <a:latin typeface="+mj-lt"/>
                <a:cs typeface="Arial" charset="0"/>
              </a:rPr>
              <a:t>standardów, opracowanym </a:t>
            </a:r>
            <a:r>
              <a:rPr lang="pl-PL" sz="2000" b="1" dirty="0">
                <a:solidFill>
                  <a:srgbClr val="002C6C"/>
                </a:solidFill>
                <a:latin typeface="+mj-lt"/>
                <a:cs typeface="Arial" charset="0"/>
              </a:rPr>
              <a:t>na potrzeby </a:t>
            </a:r>
            <a:r>
              <a:rPr lang="pl-PL" sz="2000" b="1" dirty="0" smtClean="0">
                <a:solidFill>
                  <a:srgbClr val="002C6C"/>
                </a:solidFill>
                <a:latin typeface="+mj-lt"/>
                <a:cs typeface="Arial" charset="0"/>
              </a:rPr>
              <a:t>globalnego i </a:t>
            </a:r>
            <a:r>
              <a:rPr lang="pl-PL" sz="2000" b="1" dirty="0">
                <a:solidFill>
                  <a:srgbClr val="002C6C"/>
                </a:solidFill>
                <a:latin typeface="+mj-lt"/>
                <a:cs typeface="Arial" charset="0"/>
              </a:rPr>
              <a:t>lokalnego łańcucha dostaw</a:t>
            </a:r>
            <a:r>
              <a:rPr lang="pl-PL" sz="2000" b="1" dirty="0">
                <a:solidFill>
                  <a:srgbClr val="002060"/>
                </a:solidFill>
                <a:latin typeface="+mj-lt"/>
                <a:cs typeface="Arial" charset="0"/>
              </a:rPr>
              <a:t>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2400" dirty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pl-PL" sz="2000" b="1" dirty="0">
                <a:solidFill>
                  <a:srgbClr val="ED6F11"/>
                </a:solidFill>
                <a:latin typeface="+mj-lt"/>
                <a:cs typeface="Arial" charset="0"/>
              </a:rPr>
              <a:t>GS1</a:t>
            </a:r>
            <a:r>
              <a:rPr lang="pl-PL" sz="2000" b="1" dirty="0">
                <a:solidFill>
                  <a:srgbClr val="002060"/>
                </a:solidFill>
                <a:latin typeface="+mj-lt"/>
                <a:cs typeface="Arial" charset="0"/>
              </a:rPr>
              <a:t> </a:t>
            </a:r>
            <a:r>
              <a:rPr lang="pl-PL" sz="2000" b="1" dirty="0">
                <a:solidFill>
                  <a:srgbClr val="000066"/>
                </a:solidFill>
                <a:latin typeface="+mj-lt"/>
                <a:cs typeface="Arial" charset="0"/>
              </a:rPr>
              <a:t>to system globalnych standardów identyfikacyjnych </a:t>
            </a:r>
            <a:r>
              <a:rPr lang="pl-PL" sz="2000" b="1" dirty="0" smtClean="0">
                <a:solidFill>
                  <a:srgbClr val="000066"/>
                </a:solidFill>
                <a:latin typeface="+mj-lt"/>
                <a:cs typeface="Arial" charset="0"/>
              </a:rPr>
              <a:t>i </a:t>
            </a:r>
            <a:r>
              <a:rPr lang="pl-PL" sz="2000" b="1" dirty="0">
                <a:solidFill>
                  <a:srgbClr val="000066"/>
                </a:solidFill>
                <a:latin typeface="+mj-lt"/>
                <a:cs typeface="Arial" charset="0"/>
              </a:rPr>
              <a:t>komunikacyjnych tworzących rozwiązania wspierające efektywne </a:t>
            </a:r>
            <a:r>
              <a:rPr lang="pl-PL" sz="2000" b="1" dirty="0" smtClean="0">
                <a:solidFill>
                  <a:srgbClr val="000066"/>
                </a:solidFill>
                <a:latin typeface="+mj-lt"/>
                <a:cs typeface="Arial" charset="0"/>
              </a:rPr>
              <a:t>zarządzanie w </a:t>
            </a:r>
            <a:r>
              <a:rPr lang="pl-PL" sz="2000" b="1" dirty="0">
                <a:solidFill>
                  <a:srgbClr val="000066"/>
                </a:solidFill>
                <a:latin typeface="+mj-lt"/>
                <a:cs typeface="Arial" charset="0"/>
              </a:rPr>
              <a:t>łańcuchu dostaw.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pl-PL" sz="2000" dirty="0">
              <a:solidFill>
                <a:srgbClr val="2D2D8A"/>
              </a:solidFill>
              <a:latin typeface="Arial" charset="0"/>
              <a:cs typeface="Arial" charset="0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0" y="5589240"/>
            <a:ext cx="874846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 algn="ctr">
              <a:buNone/>
            </a:pPr>
            <a:r>
              <a:rPr lang="en-US" sz="2800" b="1" dirty="0" smtClean="0">
                <a:solidFill>
                  <a:srgbClr val="F26334"/>
                </a:solidFill>
              </a:rPr>
              <a:t>GS1 </a:t>
            </a:r>
            <a:r>
              <a:rPr lang="pl-PL" sz="2800" b="1" dirty="0" smtClean="0">
                <a:solidFill>
                  <a:srgbClr val="F26334"/>
                </a:solidFill>
              </a:rPr>
              <a:t>jest najczęściej stosowanym systemem standardów na świecie !</a:t>
            </a:r>
          </a:p>
        </p:txBody>
      </p:sp>
      <p:pic>
        <p:nvPicPr>
          <p:cNvPr id="8" name="Picture 5" descr="What_is_GS1-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916832"/>
            <a:ext cx="2454300" cy="3168352"/>
          </a:xfrm>
          <a:prstGeom prst="rect">
            <a:avLst/>
          </a:prstGeom>
          <a:noFill/>
          <a:ln w="9525">
            <a:solidFill>
              <a:srgbClr val="F26334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pl-PL" b="1" smtClean="0">
                <a:latin typeface="Arial" pitchFamily="34" charset="0"/>
                <a:cs typeface="Arial" pitchFamily="34" charset="0"/>
              </a:rPr>
              <a:t>Globalny zasięg, lokalna obecność</a:t>
            </a:r>
            <a:endParaRPr lang="en-US" b="1" smtClean="0"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28675" name="Picture 5" descr="Carte de monde GS1_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5363" y="1600200"/>
            <a:ext cx="7077075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6"/>
          <p:cNvSpPr>
            <a:spLocks noChangeArrowheads="1"/>
          </p:cNvSpPr>
          <p:nvPr/>
        </p:nvSpPr>
        <p:spPr bwMode="auto">
          <a:xfrm>
            <a:off x="3346450" y="4859338"/>
            <a:ext cx="3155950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>
              <a:solidFill>
                <a:srgbClr val="002C6C"/>
              </a:solidFill>
              <a:ea typeface="ＭＳ Ｐゴシック" charset="-128"/>
            </a:endParaRPr>
          </a:p>
        </p:txBody>
      </p:sp>
      <p:sp>
        <p:nvSpPr>
          <p:cNvPr id="28677" name="Rectangle 7"/>
          <p:cNvSpPr>
            <a:spLocks noChangeArrowheads="1"/>
          </p:cNvSpPr>
          <p:nvPr/>
        </p:nvSpPr>
        <p:spPr bwMode="auto">
          <a:xfrm>
            <a:off x="3346450" y="5154613"/>
            <a:ext cx="3262313" cy="31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GB">
              <a:solidFill>
                <a:srgbClr val="002C6C"/>
              </a:solidFill>
              <a:ea typeface="ＭＳ Ｐゴシック" charset="-128"/>
            </a:endParaRPr>
          </a:p>
        </p:txBody>
      </p:sp>
      <p:sp>
        <p:nvSpPr>
          <p:cNvPr id="132104" name="AutoShape 8"/>
          <p:cNvSpPr>
            <a:spLocks noChangeArrowheads="1"/>
          </p:cNvSpPr>
          <p:nvPr/>
        </p:nvSpPr>
        <p:spPr bwMode="auto">
          <a:xfrm>
            <a:off x="2246313" y="4960938"/>
            <a:ext cx="4641850" cy="1462087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9525">
            <a:solidFill>
              <a:srgbClr val="F2632A"/>
            </a:solidFill>
            <a:round/>
            <a:headEnd/>
            <a:tailEnd/>
          </a:ln>
        </p:spPr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002C6C"/>
                </a:solidFill>
                <a:ea typeface="ＭＳ Ｐゴシック" charset="-128"/>
              </a:rPr>
              <a:t>111</a:t>
            </a:r>
            <a:r>
              <a:rPr lang="en-US" b="1">
                <a:solidFill>
                  <a:srgbClr val="002C6C"/>
                </a:solidFill>
                <a:ea typeface="ＭＳ Ｐゴシック" charset="-128"/>
              </a:rPr>
              <a:t> </a:t>
            </a:r>
            <a:r>
              <a:rPr lang="pl-PL" sz="2000" b="1">
                <a:solidFill>
                  <a:srgbClr val="002C6C"/>
                </a:solidFill>
                <a:ea typeface="ＭＳ Ｐゴシック" charset="-128"/>
              </a:rPr>
              <a:t>Organizacji krajowych</a:t>
            </a:r>
            <a:endParaRPr lang="en-US" sz="2000" b="1">
              <a:solidFill>
                <a:srgbClr val="002C6C"/>
              </a:solidFill>
              <a:ea typeface="ＭＳ Ｐゴシック" charset="-128"/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002C6C"/>
                </a:solidFill>
                <a:ea typeface="ＭＳ Ｐゴシック" charset="-128"/>
              </a:rPr>
              <a:t>1,500,000</a:t>
            </a:r>
            <a:r>
              <a:rPr lang="pl-PL" sz="2000" b="1">
                <a:solidFill>
                  <a:srgbClr val="002C6C"/>
                </a:solidFill>
                <a:ea typeface="ＭＳ Ｐゴシック" charset="-128"/>
              </a:rPr>
              <a:t> uczestników</a:t>
            </a:r>
            <a:endParaRPr lang="en-US" sz="2000" b="1">
              <a:solidFill>
                <a:srgbClr val="002C6C"/>
              </a:solidFill>
              <a:ea typeface="ＭＳ Ｐゴシック" charset="-128"/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002C6C"/>
                </a:solidFill>
                <a:ea typeface="ＭＳ Ｐゴシック" charset="-128"/>
              </a:rPr>
              <a:t>150 </a:t>
            </a:r>
            <a:r>
              <a:rPr lang="pl-PL" sz="2000" b="1">
                <a:solidFill>
                  <a:srgbClr val="002C6C"/>
                </a:solidFill>
                <a:ea typeface="ＭＳ Ｐゴシック" charset="-128"/>
              </a:rPr>
              <a:t>państw</a:t>
            </a:r>
            <a:endParaRPr lang="en-US" sz="2000" b="1">
              <a:solidFill>
                <a:srgbClr val="002C6C"/>
              </a:solidFill>
              <a:ea typeface="ＭＳ Ｐゴシック" charset="-128"/>
            </a:endParaRPr>
          </a:p>
          <a:p>
            <a:pPr algn="ctr">
              <a:spcBef>
                <a:spcPct val="20000"/>
              </a:spcBef>
            </a:pPr>
            <a:r>
              <a:rPr lang="en-US" sz="2000" b="1">
                <a:solidFill>
                  <a:srgbClr val="002C6C"/>
                </a:solidFill>
                <a:ea typeface="ＭＳ Ｐゴシック" charset="-128"/>
              </a:rPr>
              <a:t>2,000</a:t>
            </a:r>
            <a:r>
              <a:rPr lang="pl-PL" sz="2000" b="1">
                <a:solidFill>
                  <a:srgbClr val="002C6C"/>
                </a:solidFill>
                <a:ea typeface="ＭＳ Ｐゴシック" charset="-128"/>
              </a:rPr>
              <a:t> pracowników</a:t>
            </a:r>
            <a:endParaRPr lang="en-US" sz="1400" b="1">
              <a:solidFill>
                <a:srgbClr val="002C6C"/>
              </a:solidFill>
              <a:latin typeface="Times" pitchFamily="-60" charset="0"/>
              <a:ea typeface="ＭＳ Ｐゴシック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2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2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10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10"/>
          <p:cNvSpPr>
            <a:spLocks noGrp="1" noChangeArrowheads="1"/>
          </p:cNvSpPr>
          <p:nvPr>
            <p:ph type="title"/>
          </p:nvPr>
        </p:nvSpPr>
        <p:spPr>
          <a:xfrm>
            <a:off x="1258888" y="260350"/>
            <a:ext cx="5689600" cy="1138238"/>
          </a:xfrm>
        </p:spPr>
        <p:txBody>
          <a:bodyPr/>
          <a:lstStyle/>
          <a:p>
            <a:pPr eaLnBrk="1" hangingPunct="1"/>
            <a:r>
              <a:rPr lang="en-US" b="1" smtClean="0">
                <a:latin typeface="Arial" pitchFamily="34" charset="0"/>
                <a:ea typeface="ＭＳ Ｐゴシック" charset="-128"/>
                <a:cs typeface="Arial" pitchFamily="34" charset="0"/>
              </a:rPr>
              <a:t>GS1: </a:t>
            </a:r>
            <a:r>
              <a:rPr lang="pl-PL" b="1" smtClean="0">
                <a:latin typeface="Arial" pitchFamily="34" charset="0"/>
                <a:ea typeface="ＭＳ Ｐゴシック" charset="-128"/>
                <a:cs typeface="Arial" pitchFamily="34" charset="0"/>
              </a:rPr>
              <a:t>Globalny system standardów</a:t>
            </a:r>
            <a:endParaRPr lang="en-US" b="1" smtClean="0">
              <a:solidFill>
                <a:schemeClr val="accent2"/>
              </a:solidFill>
              <a:latin typeface="Arial" pitchFamily="34" charset="0"/>
              <a:ea typeface="ＭＳ Ｐゴシック" charset="-128"/>
              <a:cs typeface="Arial" pitchFamily="34" charset="0"/>
            </a:endParaRPr>
          </a:p>
        </p:txBody>
      </p:sp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378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0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1285875" y="214313"/>
            <a:ext cx="6629400" cy="642937"/>
          </a:xfrm>
        </p:spPr>
        <p:txBody>
          <a:bodyPr/>
          <a:lstStyle/>
          <a:p>
            <a:pPr algn="ctr" eaLnBrk="1" hangingPunct="1"/>
            <a:r>
              <a:rPr lang="pl-PL" sz="2800" b="1" dirty="0" smtClean="0"/>
              <a:t>Globalne identyfikatory GS1</a:t>
            </a:r>
          </a:p>
        </p:txBody>
      </p:sp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179388" y="1557338"/>
            <a:ext cx="2808287" cy="2592387"/>
          </a:xfrm>
          <a:prstGeom prst="rect">
            <a:avLst/>
          </a:prstGeom>
          <a:solidFill>
            <a:srgbClr val="FFFFCC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FFCC"/>
            </a:extrusionClr>
          </a:sp3d>
        </p:spPr>
        <p:txBody>
          <a:bodyPr anchor="ctr">
            <a:flatTx/>
          </a:bodyPr>
          <a:lstStyle/>
          <a:p>
            <a:pPr marL="3175" indent="6350" algn="ctr">
              <a:lnSpc>
                <a:spcPct val="90000"/>
              </a:lnSpc>
              <a:spcBef>
                <a:spcPct val="20000"/>
              </a:spcBef>
              <a:buClr>
                <a:srgbClr val="FE3E14"/>
              </a:buClr>
              <a:defRPr/>
            </a:pPr>
            <a:r>
              <a:rPr lang="pl-PL" sz="2500">
                <a:solidFill>
                  <a:srgbClr val="002C6C"/>
                </a:solidFill>
              </a:rPr>
              <a:t>identyfikacja jednostek handlowych (towarów)</a:t>
            </a:r>
            <a:br>
              <a:rPr lang="pl-PL" sz="2500">
                <a:solidFill>
                  <a:srgbClr val="002C6C"/>
                </a:solidFill>
              </a:rPr>
            </a:br>
            <a:r>
              <a:rPr lang="pl-PL" sz="2500">
                <a:solidFill>
                  <a:srgbClr val="002C6C"/>
                </a:solidFill>
                <a:sym typeface="Wingdings" pitchFamily="2" charset="2"/>
              </a:rPr>
              <a:t> </a:t>
            </a:r>
            <a:r>
              <a:rPr lang="pl-PL" sz="3300" b="1">
                <a:solidFill>
                  <a:srgbClr val="F263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GTIN</a:t>
            </a:r>
            <a:r>
              <a:rPr lang="pl-PL" sz="2500" b="1">
                <a:solidFill>
                  <a:srgbClr val="002C6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/>
            </a:r>
            <a:br>
              <a:rPr lang="pl-PL" sz="2500" b="1">
                <a:solidFill>
                  <a:srgbClr val="002C6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</a:br>
            <a:r>
              <a:rPr lang="pl-PL" sz="2500" b="1">
                <a:solidFill>
                  <a:srgbClr val="002C6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(</a:t>
            </a:r>
            <a:r>
              <a:rPr lang="pl-PL" sz="1900" b="1">
                <a:solidFill>
                  <a:srgbClr val="002C6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GTIN-8, GTIN-12, GTIN-13, GTIN-14</a:t>
            </a:r>
            <a:r>
              <a:rPr lang="pl-PL" sz="2500" b="1">
                <a:solidFill>
                  <a:srgbClr val="002C6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)</a:t>
            </a:r>
            <a:endParaRPr lang="pl-PL" sz="2100">
              <a:solidFill>
                <a:srgbClr val="002C6C"/>
              </a:solidFill>
              <a:sym typeface="Wingdings" pitchFamily="2" charset="2"/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4713" y="3789363"/>
            <a:ext cx="2165350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Picture 6" descr="j020052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325" y="4192588"/>
            <a:ext cx="2808288" cy="161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" name="Rectangle 7"/>
          <p:cNvSpPr>
            <a:spLocks noChangeArrowheads="1"/>
          </p:cNvSpPr>
          <p:nvPr/>
        </p:nvSpPr>
        <p:spPr bwMode="auto">
          <a:xfrm>
            <a:off x="3276600" y="1557338"/>
            <a:ext cx="2568575" cy="2592387"/>
          </a:xfrm>
          <a:prstGeom prst="rect">
            <a:avLst/>
          </a:prstGeom>
          <a:solidFill>
            <a:srgbClr val="DDDDDD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DDDDD"/>
            </a:extrusionClr>
          </a:sp3d>
        </p:spPr>
        <p:txBody>
          <a:bodyPr anchor="ctr">
            <a:flatTx/>
          </a:bodyPr>
          <a:lstStyle/>
          <a:p>
            <a:pPr marL="3175" indent="6350" algn="ctr">
              <a:lnSpc>
                <a:spcPct val="90000"/>
              </a:lnSpc>
              <a:spcBef>
                <a:spcPct val="20000"/>
              </a:spcBef>
              <a:buClr>
                <a:srgbClr val="FE3E14"/>
              </a:buClr>
              <a:defRPr/>
            </a:pPr>
            <a:r>
              <a:rPr lang="pl-PL" sz="2500">
                <a:solidFill>
                  <a:srgbClr val="002C6C"/>
                </a:solidFill>
              </a:rPr>
              <a:t>identyfikacja jednostek logistycznych (np. palet)</a:t>
            </a:r>
            <a:br>
              <a:rPr lang="pl-PL" sz="2500">
                <a:solidFill>
                  <a:srgbClr val="002C6C"/>
                </a:solidFill>
              </a:rPr>
            </a:br>
            <a:r>
              <a:rPr lang="pl-PL" sz="2500">
                <a:solidFill>
                  <a:srgbClr val="002C6C"/>
                </a:solidFill>
                <a:sym typeface="Wingdings" pitchFamily="2" charset="2"/>
              </a:rPr>
              <a:t> </a:t>
            </a:r>
            <a:r>
              <a:rPr lang="pl-PL" sz="3300" b="1">
                <a:solidFill>
                  <a:srgbClr val="F263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SSCC</a:t>
            </a:r>
          </a:p>
        </p:txBody>
      </p:sp>
      <p:sp>
        <p:nvSpPr>
          <p:cNvPr id="32" name="Rectangle 8"/>
          <p:cNvSpPr>
            <a:spLocks noChangeArrowheads="1"/>
          </p:cNvSpPr>
          <p:nvPr/>
        </p:nvSpPr>
        <p:spPr bwMode="auto">
          <a:xfrm>
            <a:off x="6142038" y="1557338"/>
            <a:ext cx="2822575" cy="2519362"/>
          </a:xfrm>
          <a:prstGeom prst="rect">
            <a:avLst/>
          </a:prstGeom>
          <a:solidFill>
            <a:srgbClr val="CCFFFF"/>
          </a:solidFill>
          <a:ln w="9525" algn="ctr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CCFFFF"/>
            </a:extrusionClr>
          </a:sp3d>
        </p:spPr>
        <p:txBody>
          <a:bodyPr anchor="ctr">
            <a:flatTx/>
          </a:bodyPr>
          <a:lstStyle/>
          <a:p>
            <a:pPr marL="3175" indent="6350" algn="ctr">
              <a:lnSpc>
                <a:spcPct val="90000"/>
              </a:lnSpc>
              <a:spcBef>
                <a:spcPct val="20000"/>
              </a:spcBef>
              <a:buClr>
                <a:srgbClr val="FE3E14"/>
              </a:buClr>
              <a:defRPr/>
            </a:pPr>
            <a:r>
              <a:rPr lang="pl-PL" sz="2500">
                <a:solidFill>
                  <a:srgbClr val="002C6C"/>
                </a:solidFill>
              </a:rPr>
              <a:t>identyfikacja lokalizacji</a:t>
            </a:r>
            <a:br>
              <a:rPr lang="pl-PL" sz="2500">
                <a:solidFill>
                  <a:srgbClr val="002C6C"/>
                </a:solidFill>
              </a:rPr>
            </a:br>
            <a:r>
              <a:rPr lang="pl-PL" sz="2500">
                <a:solidFill>
                  <a:srgbClr val="002C6C"/>
                </a:solidFill>
                <a:sym typeface="Wingdings" pitchFamily="2" charset="2"/>
              </a:rPr>
              <a:t> </a:t>
            </a:r>
            <a:r>
              <a:rPr lang="pl-PL" sz="3300" b="1">
                <a:solidFill>
                  <a:srgbClr val="F26334"/>
                </a:solidFill>
                <a:effectLst>
                  <a:outerShdw blurRad="38100" dist="38100" dir="2700000" algn="tl">
                    <a:srgbClr val="000000"/>
                  </a:outerShdw>
                </a:effectLst>
                <a:sym typeface="Wingdings" pitchFamily="2" charset="2"/>
              </a:rPr>
              <a:t>GLN</a:t>
            </a:r>
            <a:endParaRPr lang="pl-PL" sz="2900">
              <a:solidFill>
                <a:srgbClr val="F26334"/>
              </a:solidFill>
            </a:endParaRPr>
          </a:p>
        </p:txBody>
      </p:sp>
      <p:sp>
        <p:nvSpPr>
          <p:cNvPr id="31752" name="AutoShape 11"/>
          <p:cNvSpPr>
            <a:spLocks noChangeArrowheads="1"/>
          </p:cNvSpPr>
          <p:nvPr/>
        </p:nvSpPr>
        <p:spPr bwMode="auto">
          <a:xfrm>
            <a:off x="2484438" y="6165850"/>
            <a:ext cx="4464050" cy="431800"/>
          </a:xfrm>
          <a:prstGeom prst="roundRect">
            <a:avLst>
              <a:gd name="adj" fmla="val 50000"/>
            </a:avLst>
          </a:prstGeom>
          <a:solidFill>
            <a:srgbClr val="FFFF99"/>
          </a:solidFill>
          <a:ln w="28575">
            <a:solidFill>
              <a:srgbClr val="002C6C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lnSpc>
                <a:spcPct val="140000"/>
              </a:lnSpc>
              <a:spcBef>
                <a:spcPct val="20000"/>
              </a:spcBef>
              <a:buClr>
                <a:srgbClr val="FE3E14"/>
              </a:buClr>
            </a:pPr>
            <a:r>
              <a:rPr lang="pl-PL" sz="1900" b="1" i="1">
                <a:solidFill>
                  <a:srgbClr val="002C6C"/>
                </a:solidFill>
                <a:sym typeface="Wingdings" pitchFamily="2" charset="2"/>
              </a:rPr>
              <a:t>+ GSRN, GRAI, GIAI</a:t>
            </a:r>
            <a:endParaRPr lang="pl-PL" sz="2400" b="1">
              <a:solidFill>
                <a:srgbClr val="002C6C"/>
              </a:solidFill>
            </a:endParaRPr>
          </a:p>
        </p:txBody>
      </p:sp>
      <p:pic>
        <p:nvPicPr>
          <p:cNvPr id="31753" name="Picture 1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03350" y="4292600"/>
            <a:ext cx="1341438" cy="103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4" name="Picture 1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84275" y="5084763"/>
            <a:ext cx="434975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5" name="Picture 1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619250" y="5300663"/>
            <a:ext cx="711200" cy="116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6" name="Picture 3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85750" y="4357688"/>
            <a:ext cx="1019175" cy="1095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7" name="Picture 13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85750" y="5572125"/>
            <a:ext cx="828675" cy="742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spec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pl-PL" dirty="0" smtClean="0">
                <a:latin typeface="Arial" pitchFamily="34" charset="0"/>
                <a:cs typeface="Arial" pitchFamily="34" charset="0"/>
              </a:rPr>
              <a:t>Instytut Logistyki i Magazynowania 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484313"/>
            <a:ext cx="8229600" cy="4525962"/>
          </a:xfrm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F26334"/>
              </a:buClr>
            </a:pPr>
            <a:r>
              <a:rPr lang="pl-PL" smtClean="0">
                <a:ea typeface="ＭＳ Ｐゴシック" pitchFamily="34" charset="-128"/>
              </a:rPr>
              <a:t> rok założenia – </a:t>
            </a:r>
            <a:r>
              <a:rPr lang="pl-PL" smtClean="0">
                <a:solidFill>
                  <a:srgbClr val="FF6600"/>
                </a:solidFill>
              </a:rPr>
              <a:t>1967</a:t>
            </a:r>
            <a:endParaRPr lang="pl-PL" sz="800" smtClean="0">
              <a:solidFill>
                <a:srgbClr val="FF3300"/>
              </a:solidFill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buClr>
                <a:srgbClr val="F26334"/>
              </a:buClr>
            </a:pPr>
            <a:r>
              <a:rPr lang="pl-PL" smtClean="0">
                <a:ea typeface="ＭＳ Ｐゴシック" pitchFamily="34" charset="-128"/>
              </a:rPr>
              <a:t> forma prawna – </a:t>
            </a:r>
            <a:r>
              <a:rPr lang="pl-PL" smtClean="0">
                <a:solidFill>
                  <a:srgbClr val="FF6600"/>
                </a:solidFill>
              </a:rPr>
              <a:t>Instytut Badawczy – I kategoria</a:t>
            </a:r>
            <a:endParaRPr lang="pl-PL" sz="800" smtClean="0"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buClr>
                <a:srgbClr val="F26334"/>
              </a:buClr>
            </a:pPr>
            <a:r>
              <a:rPr lang="pl-PL" smtClean="0">
                <a:ea typeface="ＭＳ Ｐゴシック" pitchFamily="34" charset="-128"/>
              </a:rPr>
              <a:t> założyciel – Ministerstwo Gospodarki</a:t>
            </a:r>
          </a:p>
          <a:p>
            <a:pPr eaLnBrk="1" hangingPunct="1">
              <a:lnSpc>
                <a:spcPct val="150000"/>
              </a:lnSpc>
              <a:buClr>
                <a:srgbClr val="F26334"/>
              </a:buClr>
            </a:pPr>
            <a:r>
              <a:rPr lang="pl-PL" smtClean="0">
                <a:ea typeface="ＭＳ Ｐゴシック" pitchFamily="34" charset="-128"/>
              </a:rPr>
              <a:t>organizacja krajowa GS1 Polska - od </a:t>
            </a:r>
            <a:r>
              <a:rPr lang="pl-PL" smtClean="0">
                <a:solidFill>
                  <a:srgbClr val="FF6600"/>
                </a:solidFill>
              </a:rPr>
              <a:t>1990 </a:t>
            </a:r>
            <a:r>
              <a:rPr lang="pl-PL" smtClean="0">
                <a:ea typeface="ＭＳ Ｐゴシック" pitchFamily="34" charset="-128"/>
              </a:rPr>
              <a:t>roku</a:t>
            </a:r>
            <a:endParaRPr lang="pl-PL" sz="800" smtClean="0">
              <a:ea typeface="ＭＳ Ｐゴシック" pitchFamily="34" charset="-128"/>
            </a:endParaRPr>
          </a:p>
          <a:p>
            <a:pPr eaLnBrk="1" hangingPunct="1">
              <a:lnSpc>
                <a:spcPct val="150000"/>
              </a:lnSpc>
              <a:buClr>
                <a:srgbClr val="F26334"/>
              </a:buClr>
            </a:pPr>
            <a:r>
              <a:rPr lang="pl-PL" smtClean="0">
                <a:ea typeface="ＭＳ Ｐゴシック" pitchFamily="34" charset="-128"/>
              </a:rPr>
              <a:t> zatrudnienie - </a:t>
            </a:r>
            <a:r>
              <a:rPr lang="pl-PL" smtClean="0">
                <a:solidFill>
                  <a:srgbClr val="FF6600"/>
                </a:solidFill>
              </a:rPr>
              <a:t>164</a:t>
            </a:r>
            <a:r>
              <a:rPr lang="pl-PL" smtClean="0">
                <a:ea typeface="ＭＳ Ｐゴシック" pitchFamily="34" charset="-128"/>
              </a:rPr>
              <a:t> pracowników</a:t>
            </a:r>
          </a:p>
          <a:p>
            <a:pPr eaLnBrk="1" hangingPunct="1">
              <a:lnSpc>
                <a:spcPct val="150000"/>
              </a:lnSpc>
              <a:buClr>
                <a:srgbClr val="F26334"/>
              </a:buClr>
            </a:pPr>
            <a:endParaRPr lang="pl-PL" b="1" smtClean="0">
              <a:ea typeface="ＭＳ Ｐゴシック" pitchFamily="34" charset="-128"/>
            </a:endParaRPr>
          </a:p>
          <a:p>
            <a:pPr lvl="4" eaLnBrk="1" hangingPunct="1">
              <a:lnSpc>
                <a:spcPct val="150000"/>
              </a:lnSpc>
              <a:buFont typeface="Wingdings" pitchFamily="2" charset="2"/>
              <a:buNone/>
            </a:pPr>
            <a:endParaRPr lang="pl-PL" sz="1600" smtClean="0">
              <a:solidFill>
                <a:srgbClr val="000066"/>
              </a:solidFill>
              <a:ea typeface="ＭＳ Ｐゴシック" pitchFamily="34" charset="-128"/>
            </a:endParaRPr>
          </a:p>
          <a:p>
            <a:pPr lvl="4" eaLnBrk="1" hangingPunct="1">
              <a:lnSpc>
                <a:spcPct val="150000"/>
              </a:lnSpc>
            </a:pPr>
            <a:endParaRPr lang="pl-PL" sz="1600" smtClean="0">
              <a:solidFill>
                <a:srgbClr val="000066"/>
              </a:solidFill>
              <a:ea typeface="ＭＳ Ｐゴシック" pitchFamily="34" charset="-128"/>
            </a:endParaRPr>
          </a:p>
        </p:txBody>
      </p:sp>
      <p:sp>
        <p:nvSpPr>
          <p:cNvPr id="4" name="Prostokąt 6"/>
          <p:cNvSpPr txBox="1">
            <a:spLocks noChangeArrowheads="1"/>
          </p:cNvSpPr>
          <p:nvPr/>
        </p:nvSpPr>
        <p:spPr bwMode="auto">
          <a:xfrm>
            <a:off x="468313" y="4797425"/>
            <a:ext cx="8229600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kern="0" dirty="0">
                <a:solidFill>
                  <a:srgbClr val="FF6600"/>
                </a:solidFill>
                <a:latin typeface="+mn-lt"/>
              </a:rPr>
              <a:t>Misja:</a:t>
            </a:r>
            <a:r>
              <a:rPr lang="pl-PL" sz="2000" b="1" kern="0" dirty="0">
                <a:solidFill>
                  <a:srgbClr val="000066"/>
                </a:solidFill>
                <a:latin typeface="+mn-lt"/>
              </a:rPr>
              <a:t>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i="1" kern="0" dirty="0">
                <a:solidFill>
                  <a:srgbClr val="000066"/>
                </a:solidFill>
                <a:latin typeface="+mn-lt"/>
              </a:rPr>
              <a:t>„Rozwijamy, promujemy i wdrażamy w gospodarce </a:t>
            </a:r>
          </a:p>
          <a:p>
            <a:pPr marL="342900" indent="-342900">
              <a:lnSpc>
                <a:spcPct val="140000"/>
              </a:lnSpc>
              <a:spcBef>
                <a:spcPct val="20000"/>
              </a:spcBef>
              <a:buFont typeface="Wingdings" pitchFamily="2" charset="2"/>
              <a:buNone/>
              <a:defRPr/>
            </a:pPr>
            <a:r>
              <a:rPr lang="pl-PL" sz="2000" b="1" i="1" kern="0" dirty="0">
                <a:solidFill>
                  <a:srgbClr val="000066"/>
                </a:solidFill>
                <a:latin typeface="+mn-lt"/>
              </a:rPr>
              <a:t>innowacyjne rozwiązania w zakresie logistyki i e-gospodarki”</a:t>
            </a:r>
          </a:p>
        </p:txBody>
      </p:sp>
      <p:pic>
        <p:nvPicPr>
          <p:cNvPr id="4101" name="Picture 5" descr="https://www.epoka.gs1.pl/imgs/ilim_fot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72225" y="1916113"/>
            <a:ext cx="2381250" cy="153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zablon GS1">
  <a:themeElements>
    <a:clrScheme name="Szablon GS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 GS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zablon G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Szablon GS1">
  <a:themeElements>
    <a:clrScheme name="Szablon GS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 GS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zablon G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Szablon GS1">
  <a:themeElements>
    <a:clrScheme name="Szablon GS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Szablon GS1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l-PL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Szablon G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zablon GS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zablon GS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Szablon GS1</Template>
  <TotalTime>10159</TotalTime>
  <Words>2083</Words>
  <Application>Microsoft Office PowerPoint</Application>
  <PresentationFormat>Pokaz na ekranie (4:3)</PresentationFormat>
  <Paragraphs>387</Paragraphs>
  <Slides>40</Slides>
  <Notes>24</Notes>
  <HiddenSlides>0</HiddenSlides>
  <MMClips>0</MMClips>
  <ScaleCrop>false</ScaleCrop>
  <HeadingPairs>
    <vt:vector size="6" baseType="variant">
      <vt:variant>
        <vt:lpstr>Motyw</vt:lpstr>
      </vt:variant>
      <vt:variant>
        <vt:i4>3</vt:i4>
      </vt:variant>
      <vt:variant>
        <vt:lpstr>Osadzone serwery OLE</vt:lpstr>
      </vt:variant>
      <vt:variant>
        <vt:i4>1</vt:i4>
      </vt:variant>
      <vt:variant>
        <vt:lpstr>Tytuły slajdów</vt:lpstr>
      </vt:variant>
      <vt:variant>
        <vt:i4>40</vt:i4>
      </vt:variant>
    </vt:vector>
  </HeadingPairs>
  <TitlesOfParts>
    <vt:vector size="44" baseType="lpstr">
      <vt:lpstr>Szablon GS1</vt:lpstr>
      <vt:lpstr>2_Szablon GS1</vt:lpstr>
      <vt:lpstr>3_Szablon GS1</vt:lpstr>
      <vt:lpstr>Visio</vt:lpstr>
      <vt:lpstr>Praktyczne metody identyfikacji – kody kreskowe  Grzegorz Sokołowski Instytut Logistyki i Magazynowania GS1 Polska</vt:lpstr>
      <vt:lpstr>Agenda</vt:lpstr>
      <vt:lpstr>Agenda</vt:lpstr>
      <vt:lpstr>Gdy nie ma standardów…</vt:lpstr>
      <vt:lpstr>GS1: Globalny Język Biznesu</vt:lpstr>
      <vt:lpstr>Globalny zasięg, lokalna obecność</vt:lpstr>
      <vt:lpstr>GS1: Globalny system standardów</vt:lpstr>
      <vt:lpstr>Globalne identyfikatory GS1</vt:lpstr>
      <vt:lpstr>Instytut Logistyki i Magazynowania </vt:lpstr>
      <vt:lpstr>Agenda</vt:lpstr>
      <vt:lpstr>Nowe wymagania – tło </vt:lpstr>
      <vt:lpstr>Co to jest traceability?</vt:lpstr>
      <vt:lpstr>Sytuacja kryzysowa</vt:lpstr>
      <vt:lpstr>Agenda</vt:lpstr>
      <vt:lpstr>Globalny Standard Traceability GS1 </vt:lpstr>
      <vt:lpstr>Na czym polega GS1 GTS </vt:lpstr>
      <vt:lpstr>Hierarchia opakowań – kodowanie wg GS1</vt:lpstr>
      <vt:lpstr>Jak identyfikować jednostki śledzone?</vt:lpstr>
      <vt:lpstr>Struktura</vt:lpstr>
      <vt:lpstr>Standardowe Identyfikatory Zastosowania (IZ)</vt:lpstr>
      <vt:lpstr>Agenda</vt:lpstr>
      <vt:lpstr>Rekomendowany sposób oznaczania typów opakowań</vt:lpstr>
      <vt:lpstr>Spełnienie wymagań –proponowane rozwiązanie</vt:lpstr>
      <vt:lpstr>Korzyści stosowania standardów GS1 w rybnym łańcuchu dostaw</vt:lpstr>
      <vt:lpstr>Etykieta logistyczna – wystarczy dostosować…</vt:lpstr>
      <vt:lpstr>Agenda</vt:lpstr>
      <vt:lpstr>DETALISTA </vt:lpstr>
      <vt:lpstr>CENTRUM DYSTRYBUCJI </vt:lpstr>
      <vt:lpstr>PRODUCENT </vt:lpstr>
      <vt:lpstr>DOSTAWCA SUROWCÓW </vt:lpstr>
      <vt:lpstr>PRODUCENT </vt:lpstr>
      <vt:lpstr>CENTRUM DYSTRYBUCJI  </vt:lpstr>
      <vt:lpstr>PUNKT SPRZEDAŻY </vt:lpstr>
      <vt:lpstr>Agenda</vt:lpstr>
      <vt:lpstr>Schemat procesów w firmie branży rybnej</vt:lpstr>
      <vt:lpstr>Fizyczne odwzorowanie przepływów</vt:lpstr>
      <vt:lpstr>Zaprojektowanie zawartości danych</vt:lpstr>
      <vt:lpstr>Zaprojektowane etykiety</vt:lpstr>
      <vt:lpstr>Traceability i recall</vt:lpstr>
      <vt:lpstr>Dziękuję za uwagę!</vt:lpstr>
    </vt:vector>
  </TitlesOfParts>
  <Company>CGS house Kollat i Wspólnicy Sp. J.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</dc:title>
  <dc:creator>ddolinski</dc:creator>
  <cp:lastModifiedBy>Grzegorz Sokołowski</cp:lastModifiedBy>
  <cp:revision>329</cp:revision>
  <dcterms:created xsi:type="dcterms:W3CDTF">2011-08-02T12:10:59Z</dcterms:created>
  <dcterms:modified xsi:type="dcterms:W3CDTF">2013-05-08T09:22:50Z</dcterms:modified>
</cp:coreProperties>
</file>