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87" r:id="rId4"/>
    <p:sldId id="271" r:id="rId5"/>
    <p:sldId id="295" r:id="rId6"/>
    <p:sldId id="288" r:id="rId7"/>
    <p:sldId id="292" r:id="rId8"/>
    <p:sldId id="289" r:id="rId9"/>
    <p:sldId id="296" r:id="rId10"/>
    <p:sldId id="293" r:id="rId11"/>
    <p:sldId id="294" r:id="rId12"/>
    <p:sldId id="297" r:id="rId13"/>
    <p:sldId id="302" r:id="rId14"/>
    <p:sldId id="303" r:id="rId15"/>
    <p:sldId id="304" r:id="rId16"/>
    <p:sldId id="305" r:id="rId17"/>
    <p:sldId id="301" r:id="rId18"/>
    <p:sldId id="298" r:id="rId19"/>
    <p:sldId id="299" r:id="rId20"/>
    <p:sldId id="269" r:id="rId21"/>
    <p:sldId id="270" r:id="rId22"/>
    <p:sldId id="291" r:id="rId23"/>
    <p:sldId id="267" r:id="rId24"/>
    <p:sldId id="268" r:id="rId25"/>
    <p:sldId id="257" r:id="rId26"/>
    <p:sldId id="258" r:id="rId27"/>
    <p:sldId id="259" r:id="rId28"/>
    <p:sldId id="260" r:id="rId29"/>
    <p:sldId id="261" r:id="rId30"/>
    <p:sldId id="262" r:id="rId31"/>
    <p:sldId id="263" r:id="rId32"/>
    <p:sldId id="272" r:id="rId33"/>
    <p:sldId id="273" r:id="rId34"/>
    <p:sldId id="274" r:id="rId35"/>
    <p:sldId id="276" r:id="rId36"/>
    <p:sldId id="275" r:id="rId37"/>
    <p:sldId id="277" r:id="rId38"/>
    <p:sldId id="306" r:id="rId39"/>
    <p:sldId id="307" r:id="rId40"/>
    <p:sldId id="286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90" y="6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11/23/2023</a:t>
            </a:fld>
            <a:endParaRPr lang="en-US" dirty="0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10" name="Prostokąt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ostokąt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ostokąt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Łącznik prosty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Łącznik prosty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ostokąt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11/23/2023</a:t>
            </a:fld>
            <a:endParaRPr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6F9B8CD-342D-4579-98EC-A8FD6B7370E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9" name="Prostokąt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Łącznik prosty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ostokąt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Łącznik prosty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teks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teks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11/23/2023</a:t>
            </a:fld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9B8CD-342D-4579-98EC-A8FD6B7370E1}" type="datetimeFigureOut">
              <a:rPr lang="en-US" smtClean="0"/>
              <a:pPr/>
              <a:t>11/23/2023</a:t>
            </a:fld>
            <a:endParaRPr lang="en-US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5E19-F10A-4C2F-BF6F-11C513378A2E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ostokąt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Symbol zastępczy zawartości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11/23/2023</a:t>
            </a:fld>
            <a:endParaRPr lang="en-US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3" name="Symbol zastępczy stopki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Łącznik prosty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Łącznik prosty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Symbol zastępczy daty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11/23/2023</a:t>
            </a:fld>
            <a:endParaRPr lang="en-US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Łącznik prosty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fld id="{E6F9B8CD-342D-4579-98EC-A8FD6B7370E1}" type="datetimeFigureOut">
              <a:rPr lang="en-US" smtClean="0"/>
              <a:pPr algn="r" eaLnBrk="1" latinLnBrk="0" hangingPunct="1"/>
              <a:t>11/23/2023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ostokąt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BBB5E19-F10A-4C2F-BF6F-11C513378A2E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286000" y="2420888"/>
            <a:ext cx="6172200" cy="1368152"/>
          </a:xfrm>
        </p:spPr>
        <p:txBody>
          <a:bodyPr/>
          <a:lstStyle/>
          <a:p>
            <a:r>
              <a:rPr lang="pl-PL" dirty="0" smtClean="0"/>
              <a:t>Wapnowanie stawów hodowlanych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286000" y="4581128"/>
            <a:ext cx="6172200" cy="1793794"/>
          </a:xfrm>
        </p:spPr>
        <p:txBody>
          <a:bodyPr>
            <a:normAutofit fontScale="55000" lnSpcReduction="20000"/>
          </a:bodyPr>
          <a:lstStyle/>
          <a:p>
            <a:endParaRPr lang="pl-PL" dirty="0" smtClean="0"/>
          </a:p>
          <a:p>
            <a:r>
              <a:rPr lang="pl-PL" sz="3600" dirty="0" smtClean="0"/>
              <a:t>                              Jan Żelazny</a:t>
            </a:r>
          </a:p>
          <a:p>
            <a:endParaRPr lang="pl-PL" sz="3600" dirty="0" smtClean="0"/>
          </a:p>
          <a:p>
            <a:r>
              <a:rPr lang="pl-PL" sz="3600" dirty="0" smtClean="0"/>
              <a:t>Państwowy Instytut Weterynaryjny </a:t>
            </a:r>
            <a:br>
              <a:rPr lang="pl-PL" sz="3600" dirty="0" smtClean="0"/>
            </a:br>
            <a:r>
              <a:rPr lang="pl-PL" sz="3600" dirty="0" smtClean="0"/>
              <a:t>– Państwowy Instytut Badawczy </a:t>
            </a:r>
            <a:br>
              <a:rPr lang="pl-PL" sz="3600" dirty="0" smtClean="0"/>
            </a:br>
            <a:r>
              <a:rPr lang="pl-PL" sz="3600" dirty="0" smtClean="0"/>
              <a:t>w Puławach</a:t>
            </a:r>
            <a:endParaRPr lang="pl-PL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496944" cy="1008112"/>
          </a:xfrm>
        </p:spPr>
        <p:txBody>
          <a:bodyPr>
            <a:normAutofit/>
          </a:bodyPr>
          <a:lstStyle/>
          <a:p>
            <a:r>
              <a:rPr lang="pl-PL" b="1" dirty="0" smtClean="0"/>
              <a:t>Przegląd Ryb. Nr 4 z 2014 r. - Wapnować czy nie wapnować - wg dr. A. </a:t>
            </a:r>
            <a:r>
              <a:rPr lang="pl-PL" b="1" dirty="0" err="1" smtClean="0"/>
              <a:t>Lirskiego</a:t>
            </a:r>
            <a:r>
              <a:rPr lang="pl-PL" b="1" dirty="0" smtClean="0"/>
              <a:t>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784976" cy="5661248"/>
          </a:xfrm>
        </p:spPr>
        <p:txBody>
          <a:bodyPr/>
          <a:lstStyle/>
          <a:p>
            <a:r>
              <a:rPr lang="pl-PL" dirty="0" smtClean="0"/>
              <a:t>Pytanie to należy traktować jako retoryczne - </a:t>
            </a:r>
            <a:r>
              <a:rPr lang="pl-PL" b="1" dirty="0" smtClean="0"/>
              <a:t>odpowiedź bowiem brzmi „zdecydowanie tak”, lecz „ze znajomością skomplikowanych procesów biochemic</a:t>
            </a:r>
            <a:r>
              <a:rPr lang="pl-PL" dirty="0" smtClean="0"/>
              <a:t>znych przebiegających w stawie”.</a:t>
            </a:r>
          </a:p>
          <a:p>
            <a:r>
              <a:rPr lang="pl-PL" b="1" dirty="0" smtClean="0"/>
              <a:t>Wody zawierające poniżej 25 mg </a:t>
            </a:r>
            <a:r>
              <a:rPr lang="pl-PL" b="1" dirty="0" err="1" smtClean="0"/>
              <a:t>CaO</a:t>
            </a:r>
            <a:r>
              <a:rPr lang="pl-PL" b="1" dirty="0" smtClean="0"/>
              <a:t>/dcm</a:t>
            </a:r>
            <a:r>
              <a:rPr lang="pl-PL" b="1" baseline="30000" dirty="0" smtClean="0"/>
              <a:t>3</a:t>
            </a:r>
            <a:r>
              <a:rPr lang="pl-PL" b="1" dirty="0" smtClean="0"/>
              <a:t> </a:t>
            </a:r>
            <a:r>
              <a:rPr lang="pl-PL" dirty="0" smtClean="0"/>
              <a:t>charakteryzują się zazwyczaj niską produkcyjnością.</a:t>
            </a:r>
          </a:p>
          <a:p>
            <a:r>
              <a:rPr lang="pl-PL" b="1" dirty="0" smtClean="0"/>
              <a:t>Wapń w środowisku wodnym stawu jest nieodzowny</a:t>
            </a:r>
            <a:br>
              <a:rPr lang="pl-PL" b="1" dirty="0" smtClean="0"/>
            </a:br>
            <a:r>
              <a:rPr lang="pl-PL" b="1" dirty="0" smtClean="0"/>
              <a:t>z wielu względów, a przede wszystkim</a:t>
            </a:r>
            <a:r>
              <a:rPr lang="pl-PL" dirty="0" smtClean="0"/>
              <a:t> w regulowaniu:</a:t>
            </a:r>
            <a:br>
              <a:rPr lang="pl-PL" dirty="0" smtClean="0"/>
            </a:br>
            <a:r>
              <a:rPr lang="pl-PL" dirty="0" smtClean="0"/>
              <a:t>- odczynu wody,</a:t>
            </a:r>
            <a:br>
              <a:rPr lang="pl-PL" dirty="0" smtClean="0"/>
            </a:br>
            <a:r>
              <a:rPr lang="pl-PL" dirty="0" smtClean="0"/>
              <a:t>- zawartości dwutlenku węgla.</a:t>
            </a:r>
            <a:endParaRPr lang="pl-PL" dirty="0"/>
          </a:p>
          <a:p>
            <a:r>
              <a:rPr lang="pl-PL" b="1" dirty="0" smtClean="0"/>
              <a:t>Nawożenie gruntów rolnych i łąk, zanieczyszczanie środowiska wodnego, odchody ryb itp. czynniki powodują </a:t>
            </a:r>
            <a:r>
              <a:rPr lang="pl-PL" dirty="0" smtClean="0"/>
              <a:t>nagromadzenie się w wodzie danego stawu związków azotu i fosforu.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1395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08912" cy="720080"/>
          </a:xfrm>
        </p:spPr>
        <p:txBody>
          <a:bodyPr/>
          <a:lstStyle/>
          <a:p>
            <a:r>
              <a:rPr lang="pl-PL" dirty="0" smtClean="0"/>
              <a:t>Przegląd Ryb. Nr 4 ………. </a:t>
            </a:r>
            <a:r>
              <a:rPr lang="pl-PL" dirty="0"/>
              <a:t>c</a:t>
            </a:r>
            <a:r>
              <a:rPr lang="pl-PL" dirty="0" smtClean="0"/>
              <a:t>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640960" cy="5877272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Jeżeli w trakcie cyklu hodowlanego w wodzie stawowej </a:t>
            </a:r>
            <a:r>
              <a:rPr lang="pl-PL" b="1" dirty="0" smtClean="0"/>
              <a:t>pojawi się deficyt wapnia, </a:t>
            </a:r>
            <a:r>
              <a:rPr lang="pl-PL" dirty="0" smtClean="0"/>
              <a:t>to powstający w trakcie oddychania ryb </a:t>
            </a:r>
            <a:br>
              <a:rPr lang="pl-PL" dirty="0" smtClean="0"/>
            </a:br>
            <a:r>
              <a:rPr lang="pl-PL" dirty="0" smtClean="0"/>
              <a:t>i zooplanktonu dwutlenek węgla ulotni się do atmosfery </a:t>
            </a:r>
            <a:br>
              <a:rPr lang="pl-PL" dirty="0" smtClean="0"/>
            </a:br>
            <a:r>
              <a:rPr lang="pl-PL" b="1" dirty="0" smtClean="0"/>
              <a:t>i równowaga pomiędzy zawartością związków azotu, fosforu i węgla zostanie zachwiana.</a:t>
            </a:r>
          </a:p>
          <a:p>
            <a:r>
              <a:rPr lang="pl-PL" b="1" dirty="0" smtClean="0"/>
              <a:t>Efektem tego będzie nadmierny rozwój glonów</a:t>
            </a:r>
            <a:r>
              <a:rPr lang="pl-PL" dirty="0" smtClean="0"/>
              <a:t>, w tym szczególnie nitkowatych, odpowiedzialnych za wzrost odczynu wody w stawie w kierunku zasadowym.</a:t>
            </a:r>
          </a:p>
          <a:p>
            <a:r>
              <a:rPr lang="pl-PL" b="1" dirty="0" smtClean="0"/>
              <a:t>Przy b. intensywnych zakwitach glonów odczyn wody może przekroczyć wartość </a:t>
            </a:r>
            <a:r>
              <a:rPr lang="pl-PL" b="1" dirty="0" err="1" smtClean="0"/>
              <a:t>pH</a:t>
            </a:r>
            <a:r>
              <a:rPr lang="pl-PL" b="1" dirty="0" smtClean="0"/>
              <a:t> 10,0 (!!!).</a:t>
            </a:r>
          </a:p>
          <a:p>
            <a:r>
              <a:rPr lang="pl-PL" b="1" dirty="0" smtClean="0"/>
              <a:t>A wartość ta jest b. szkodliwa </a:t>
            </a:r>
            <a:r>
              <a:rPr lang="pl-PL" dirty="0" smtClean="0"/>
              <a:t>bezpośrednio (toksyczność NH3  i pośrednio (utrudnienie mineralizacji dna stawu) dla ryb.</a:t>
            </a:r>
          </a:p>
          <a:p>
            <a:r>
              <a:rPr lang="pl-PL" b="1" dirty="0" smtClean="0"/>
              <a:t>Jedynie środowisko lekko-zasadowe stwarza dobre warunki </a:t>
            </a:r>
            <a:r>
              <a:rPr lang="pl-PL" dirty="0" smtClean="0"/>
              <a:t>do mineralizacji dna stawu i rozwoju pokarmu naturalnego dla ryb.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90056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0"/>
            <a:ext cx="7817296" cy="836712"/>
          </a:xfrm>
        </p:spPr>
        <p:txBody>
          <a:bodyPr/>
          <a:lstStyle/>
          <a:p>
            <a:r>
              <a:rPr lang="pl-PL" dirty="0" smtClean="0"/>
              <a:t>Przegląd Ryb. Nr 4 ………. </a:t>
            </a:r>
            <a:r>
              <a:rPr lang="pl-PL" dirty="0"/>
              <a:t>c</a:t>
            </a:r>
            <a:r>
              <a:rPr lang="pl-PL" dirty="0" smtClean="0"/>
              <a:t>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-24714" y="980728"/>
            <a:ext cx="8989201" cy="5976664"/>
          </a:xfrm>
        </p:spPr>
        <p:txBody>
          <a:bodyPr/>
          <a:lstStyle/>
          <a:p>
            <a:r>
              <a:rPr lang="pl-PL" b="1" dirty="0" smtClean="0"/>
              <a:t>Wapnowanie spełnia 3 główne cele, </a:t>
            </a:r>
            <a:r>
              <a:rPr lang="pl-PL" dirty="0" smtClean="0"/>
              <a:t>a mianowicie:</a:t>
            </a:r>
            <a:br>
              <a:rPr lang="pl-PL" dirty="0" smtClean="0"/>
            </a:br>
            <a:r>
              <a:rPr lang="pl-PL" dirty="0" smtClean="0"/>
              <a:t>- aktywizuje i spulchnia dno stawowe - podnosi zatem </a:t>
            </a:r>
            <a:br>
              <a:rPr lang="pl-PL" dirty="0" smtClean="0"/>
            </a:br>
            <a:r>
              <a:rPr lang="pl-PL" dirty="0" smtClean="0"/>
              <a:t>  i utrzymuje dobrą żyzność danego stawu,</a:t>
            </a:r>
            <a:br>
              <a:rPr lang="pl-PL" dirty="0" smtClean="0"/>
            </a:br>
            <a:r>
              <a:rPr lang="pl-PL" dirty="0" smtClean="0"/>
              <a:t>- wzbogaca wodę w wapń, poprawia warunki sanitarne</a:t>
            </a:r>
            <a:br>
              <a:rPr lang="pl-PL" dirty="0" smtClean="0"/>
            </a:br>
            <a:r>
              <a:rPr lang="pl-PL" dirty="0" smtClean="0"/>
              <a:t>  stawu w trakcie sezonu hodowlanego,</a:t>
            </a:r>
            <a:br>
              <a:rPr lang="pl-PL" dirty="0" smtClean="0"/>
            </a:br>
            <a:r>
              <a:rPr lang="pl-PL" dirty="0" smtClean="0"/>
              <a:t>- „ochrania” ryby w danym stawie przed pasożytami </a:t>
            </a:r>
            <a:br>
              <a:rPr lang="pl-PL" dirty="0" smtClean="0"/>
            </a:br>
            <a:r>
              <a:rPr lang="pl-PL" dirty="0" smtClean="0"/>
              <a:t>  i chorobotwórczymi drobnoustrojami.</a:t>
            </a:r>
          </a:p>
          <a:p>
            <a:r>
              <a:rPr lang="pl-PL" b="1" dirty="0" smtClean="0"/>
              <a:t>Wapnowanie jest najczęściej dokonywane przy użyciu wapna palonego lub wapna hydratyzowanego</a:t>
            </a:r>
            <a:r>
              <a:rPr lang="pl-PL" dirty="0" smtClean="0"/>
              <a:t>, rzadziej węglanu wapnia, który nie ma dostatecznych właściwości odkażających.</a:t>
            </a:r>
          </a:p>
          <a:p>
            <a:r>
              <a:rPr lang="pl-PL" b="1" dirty="0" smtClean="0"/>
              <a:t>Skuteczne działanie </a:t>
            </a:r>
            <a:r>
              <a:rPr lang="pl-PL" dirty="0" smtClean="0"/>
              <a:t>można jedynie uzyskać stosując </a:t>
            </a:r>
            <a:r>
              <a:rPr lang="pl-PL" b="1" dirty="0" smtClean="0"/>
              <a:t>wapno palone o zawartości minimum70-80% </a:t>
            </a:r>
            <a:r>
              <a:rPr lang="pl-PL" b="1" dirty="0" err="1" smtClean="0"/>
              <a:t>CaO</a:t>
            </a:r>
            <a:r>
              <a:rPr lang="pl-PL" b="1" dirty="0" smtClean="0"/>
              <a:t> (!).</a:t>
            </a:r>
          </a:p>
          <a:p>
            <a:r>
              <a:rPr lang="pl-PL" b="1" dirty="0" smtClean="0"/>
              <a:t>Wapno hydratyzowane </a:t>
            </a:r>
            <a:r>
              <a:rPr lang="pl-PL" dirty="0" smtClean="0"/>
              <a:t>można stosować „na wodę”, ale </a:t>
            </a:r>
            <a:br>
              <a:rPr lang="pl-PL" dirty="0" smtClean="0"/>
            </a:br>
            <a:r>
              <a:rPr lang="pl-PL" b="1" dirty="0" smtClean="0"/>
              <a:t>w znacznie mniejszych dawkach niż </a:t>
            </a:r>
            <a:r>
              <a:rPr lang="pl-PL" b="1" dirty="0" err="1" smtClean="0"/>
              <a:t>CaO</a:t>
            </a:r>
            <a:r>
              <a:rPr lang="pl-PL" b="1" dirty="0" smtClean="0"/>
              <a:t>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822377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4624"/>
            <a:ext cx="7745288" cy="720080"/>
          </a:xfrm>
        </p:spPr>
        <p:txBody>
          <a:bodyPr/>
          <a:lstStyle/>
          <a:p>
            <a:r>
              <a:rPr lang="pl-PL" dirty="0" smtClean="0"/>
              <a:t>Przegląd Ryb. Nr 4 …………. </a:t>
            </a:r>
            <a:r>
              <a:rPr lang="pl-PL" dirty="0"/>
              <a:t>c</a:t>
            </a:r>
            <a:r>
              <a:rPr lang="pl-PL" dirty="0" smtClean="0"/>
              <a:t>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836712"/>
            <a:ext cx="8640960" cy="6021288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Dawniej (!!!) uważano, że stosowanie wapna palonego „na wodę” jest zabiegiem niekorzystnym </a:t>
            </a:r>
            <a:r>
              <a:rPr lang="pl-PL" dirty="0" smtClean="0"/>
              <a:t>dla produkcyjności stawu – z powodu pozbawiania wody CO</a:t>
            </a:r>
            <a:r>
              <a:rPr lang="pl-PL" baseline="-25000" dirty="0" smtClean="0"/>
              <a:t>2</a:t>
            </a:r>
            <a:r>
              <a:rPr lang="pl-PL" dirty="0" smtClean="0"/>
              <a:t> i wodorowęglanów.   </a:t>
            </a:r>
          </a:p>
          <a:p>
            <a:r>
              <a:rPr lang="pl-PL" b="1" dirty="0" smtClean="0"/>
              <a:t>Obecnie uważa się, że </a:t>
            </a:r>
            <a:r>
              <a:rPr lang="pl-PL" dirty="0" smtClean="0"/>
              <a:t>„stosowanie wapna jest ze wszech miar celowe – należy jednak znać mechanizmy jego działania, gdyż nieumiejętne jego wprowadzanie do stawu może przynieść efekt odwrotny od zamierzonego” (</a:t>
            </a:r>
            <a:r>
              <a:rPr lang="pl-PL" dirty="0" err="1" smtClean="0"/>
              <a:t>Lirski</a:t>
            </a:r>
            <a:r>
              <a:rPr lang="pl-PL" dirty="0" smtClean="0"/>
              <a:t>, 2014).</a:t>
            </a:r>
            <a:endParaRPr lang="pl-PL" dirty="0"/>
          </a:p>
          <a:p>
            <a:r>
              <a:rPr lang="pl-PL" b="1" dirty="0" smtClean="0"/>
              <a:t>Zastępuje on bowiem i uwalnia w środowisku wodnym, </a:t>
            </a:r>
            <a:r>
              <a:rPr lang="pl-PL" dirty="0"/>
              <a:t>m</a:t>
            </a:r>
            <a:r>
              <a:rPr lang="pl-PL" dirty="0" smtClean="0"/>
              <a:t>iędzy innymi magnez, potas i sód, umożliwiając ich pobieranie przez rośliny unoszące się </a:t>
            </a:r>
            <a:br>
              <a:rPr lang="pl-PL" dirty="0" smtClean="0"/>
            </a:br>
            <a:r>
              <a:rPr lang="pl-PL" dirty="0" smtClean="0"/>
              <a:t>w wodzie.</a:t>
            </a:r>
          </a:p>
          <a:p>
            <a:r>
              <a:rPr lang="pl-PL" b="1" dirty="0" smtClean="0"/>
              <a:t>Zbyt intensywne wapnowanie może zatem doprowadzić do  szybkiego zużycia (!!!), </a:t>
            </a:r>
            <a:r>
              <a:rPr lang="pl-PL" dirty="0" smtClean="0"/>
              <a:t>zmagazynowanych w stawie zasobów pokarmowych poprzez ich zbyt szybkie uruchomienie.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66246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45288" cy="720080"/>
          </a:xfrm>
        </p:spPr>
        <p:txBody>
          <a:bodyPr/>
          <a:lstStyle/>
          <a:p>
            <a:r>
              <a:rPr lang="pl-PL" dirty="0" smtClean="0"/>
              <a:t>Przegląd Ryb. Nr 4 …………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37991" y="1052736"/>
            <a:ext cx="7467600" cy="5493224"/>
          </a:xfrm>
        </p:spPr>
        <p:txBody>
          <a:bodyPr/>
          <a:lstStyle/>
          <a:p>
            <a:r>
              <a:rPr lang="pl-PL" b="1" dirty="0" smtClean="0"/>
              <a:t>Nie ma niestety idealnych rozwiązań (!)</a:t>
            </a:r>
          </a:p>
          <a:p>
            <a:r>
              <a:rPr lang="pl-PL" b="1" dirty="0" smtClean="0"/>
              <a:t>Pozytywne działanie wapna w środowisku wodnym możemy uzyskać b. szybko</a:t>
            </a:r>
            <a:r>
              <a:rPr lang="pl-PL" dirty="0" smtClean="0"/>
              <a:t>, co jest niewątpliwie sprawą pozytywną – </a:t>
            </a:r>
            <a:r>
              <a:rPr lang="pl-PL" b="1" dirty="0" smtClean="0"/>
              <a:t>natomiast długotrwałe i zbyt intensywne wapnowanie stawów może przynieść obniżenie (!!!) wydajności naturalnej.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291644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568952" cy="720080"/>
          </a:xfrm>
        </p:spPr>
        <p:txBody>
          <a:bodyPr>
            <a:normAutofit/>
          </a:bodyPr>
          <a:lstStyle/>
          <a:p>
            <a:r>
              <a:rPr lang="pl-PL" dirty="0" smtClean="0"/>
              <a:t>Według: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928992" cy="5877272"/>
          </a:xfrm>
        </p:spPr>
        <p:txBody>
          <a:bodyPr/>
          <a:lstStyle/>
          <a:p>
            <a:r>
              <a:rPr lang="pl-PL" dirty="0" smtClean="0"/>
              <a:t>Mgr. A. </a:t>
            </a:r>
            <a:r>
              <a:rPr lang="pl-PL" dirty="0" err="1" smtClean="0"/>
              <a:t>Pillera</a:t>
            </a:r>
            <a:r>
              <a:rPr lang="pl-PL" dirty="0" smtClean="0"/>
              <a:t> (Gosp. Ryb. Nr 6 z 1980 r.)</a:t>
            </a:r>
            <a:r>
              <a:rPr lang="pl-PL" b="1" dirty="0" smtClean="0"/>
              <a:t> – „Jeżeli przezroczystość wody w stawie (widoczność talerzyka lub dłoni) spada poniżej 30 cm </a:t>
            </a:r>
            <a:r>
              <a:rPr lang="pl-PL" dirty="0" smtClean="0"/>
              <a:t>to należy rozpocząć podawanie wapna palonego” na lustro wody.</a:t>
            </a:r>
            <a:endParaRPr lang="pl-PL" dirty="0"/>
          </a:p>
          <a:p>
            <a:r>
              <a:rPr lang="pl-PL" dirty="0" smtClean="0"/>
              <a:t>Prof. R. Wojdy (Gosp. Ryb. Nr 5 z 1986 r.) – </a:t>
            </a:r>
            <a:r>
              <a:rPr lang="pl-PL" b="1" dirty="0" smtClean="0"/>
              <a:t>„W przypadku</a:t>
            </a:r>
            <a:br>
              <a:rPr lang="pl-PL" b="1" dirty="0" smtClean="0"/>
            </a:br>
            <a:r>
              <a:rPr lang="pl-PL" b="1" dirty="0" smtClean="0"/>
              <a:t>zbyt intensywnego zakwitu glonów w wodzie stawu </a:t>
            </a:r>
            <a:br>
              <a:rPr lang="pl-PL" b="1" dirty="0" smtClean="0"/>
            </a:br>
            <a:r>
              <a:rPr lang="pl-PL" b="1" dirty="0" smtClean="0"/>
              <a:t>i spadku jej przezroczystości poniżej 30 cm</a:t>
            </a:r>
            <a:r>
              <a:rPr lang="pl-PL" dirty="0" smtClean="0"/>
              <a:t>, należy natychmiast wysiać na lustro wody wapno palone lub inne środki ograniczające ich rozwój”.</a:t>
            </a:r>
          </a:p>
          <a:p>
            <a:r>
              <a:rPr lang="pl-PL" dirty="0" smtClean="0"/>
              <a:t>Prof. P. </a:t>
            </a:r>
            <a:r>
              <a:rPr lang="pl-PL" dirty="0" err="1" smtClean="0"/>
              <a:t>Poczyński</a:t>
            </a:r>
            <a:r>
              <a:rPr lang="pl-PL" dirty="0" smtClean="0"/>
              <a:t> (</a:t>
            </a:r>
            <a:r>
              <a:rPr lang="pl-PL" dirty="0" err="1" smtClean="0"/>
              <a:t>Przegl</a:t>
            </a:r>
            <a:r>
              <a:rPr lang="pl-PL" dirty="0" smtClean="0"/>
              <a:t>. Ryb. Nr 1 z 2017 r.) – </a:t>
            </a:r>
            <a:r>
              <a:rPr lang="pl-PL" b="1" dirty="0" smtClean="0"/>
              <a:t>„Wapno palone lub hydratyzowane podawane na lustro wody stabilizuje odczyn wody </a:t>
            </a:r>
            <a:r>
              <a:rPr lang="pl-PL" dirty="0" smtClean="0"/>
              <a:t>(zapobiega procesowi biologicznego odwapniania) </a:t>
            </a:r>
            <a:r>
              <a:rPr lang="pl-PL" b="1" dirty="0" smtClean="0"/>
              <a:t>lub pozwala zmienić odczyn wód zakwaszonych</a:t>
            </a:r>
            <a:r>
              <a:rPr lang="pl-PL" dirty="0" smtClean="0"/>
              <a:t> – zatem wpływa na poprawę i/albo stabilizację warunków fizyko-chemicznych stawu”.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50192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45288" cy="792088"/>
          </a:xfrm>
        </p:spPr>
        <p:txBody>
          <a:bodyPr/>
          <a:lstStyle/>
          <a:p>
            <a:r>
              <a:rPr lang="pl-PL" dirty="0" smtClean="0"/>
              <a:t>Ponadto według: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8363272" cy="5349208"/>
          </a:xfrm>
        </p:spPr>
        <p:txBody>
          <a:bodyPr/>
          <a:lstStyle/>
          <a:p>
            <a:r>
              <a:rPr lang="pl-PL" dirty="0" smtClean="0"/>
              <a:t>Prof. P. </a:t>
            </a:r>
            <a:r>
              <a:rPr lang="pl-PL" dirty="0" err="1" smtClean="0"/>
              <a:t>Poczyńskiego</a:t>
            </a:r>
            <a:r>
              <a:rPr lang="pl-PL" dirty="0" smtClean="0"/>
              <a:t> - Wapno na lustro wody powinno być podawane </a:t>
            </a:r>
            <a:r>
              <a:rPr lang="pl-PL" b="1" dirty="0" smtClean="0"/>
              <a:t>„interwencyjnie w celach </a:t>
            </a:r>
            <a:r>
              <a:rPr lang="pl-PL" dirty="0" smtClean="0"/>
              <a:t>jak powyżej, </a:t>
            </a:r>
            <a:br>
              <a:rPr lang="pl-PL" dirty="0" smtClean="0"/>
            </a:br>
            <a:r>
              <a:rPr lang="pl-PL" dirty="0" smtClean="0"/>
              <a:t>a także w przypadku wystąpienia u ryb zgorzeli skrzeli (</a:t>
            </a:r>
            <a:r>
              <a:rPr lang="pl-PL" dirty="0" err="1" smtClean="0"/>
              <a:t>branchiomykozy</a:t>
            </a:r>
            <a:r>
              <a:rPr lang="pl-PL" dirty="0" smtClean="0"/>
              <a:t>) oraz konieczności strącenia nadmiaru zawiesiny organicznej powstającej w przypadku masowego obumierania fitoplanktonu”.</a:t>
            </a:r>
          </a:p>
          <a:p>
            <a:r>
              <a:rPr lang="pl-PL" b="1" dirty="0" smtClean="0"/>
              <a:t>Co ma z reguły miejsce (JŻ) podczas gwałtownego schładzania się wody w stawach </a:t>
            </a:r>
            <a:r>
              <a:rPr lang="pl-PL" dirty="0" smtClean="0"/>
              <a:t>na początku jesieni, przy uprzednio bardzo intensywnym namnożeniu się glonów w tych zbiornikach wodnych.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29276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640960" cy="64807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 mojego doświadczenia zawodowego wynika że: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0" y="1052736"/>
            <a:ext cx="8820472" cy="5805264"/>
          </a:xfrm>
        </p:spPr>
        <p:txBody>
          <a:bodyPr>
            <a:normAutofit/>
          </a:bodyPr>
          <a:lstStyle/>
          <a:p>
            <a:r>
              <a:rPr lang="pl-PL" b="1" dirty="0" smtClean="0"/>
              <a:t>Wapnowanie stawów jest w pełni zasadne i w wielu przypadkach zapobiega </a:t>
            </a:r>
            <a:r>
              <a:rPr lang="pl-PL" dirty="0" smtClean="0"/>
              <a:t>wystąpieniu zaburzeń </a:t>
            </a:r>
            <a:br>
              <a:rPr lang="pl-PL" dirty="0" smtClean="0"/>
            </a:br>
            <a:r>
              <a:rPr lang="pl-PL" dirty="0" smtClean="0"/>
              <a:t>w hodowli ryb, szczególnie w stawach karpiowych.</a:t>
            </a:r>
          </a:p>
          <a:p>
            <a:r>
              <a:rPr lang="pl-PL" b="1" dirty="0" smtClean="0"/>
              <a:t>Do tego najbardziej wskazane jest dobrej jakości (!!!) </a:t>
            </a:r>
            <a:r>
              <a:rPr lang="pl-PL" dirty="0" smtClean="0"/>
              <a:t>wapno palone o zawartości tlenku na poziomie ok. 85-90% </a:t>
            </a:r>
            <a:r>
              <a:rPr lang="pl-PL" dirty="0" err="1" smtClean="0"/>
              <a:t>CaO</a:t>
            </a:r>
            <a:r>
              <a:rPr lang="pl-PL" dirty="0" smtClean="0"/>
              <a:t> lub wapno hydratyzowane czyli tzw. budowlane.</a:t>
            </a:r>
          </a:p>
          <a:p>
            <a:r>
              <a:rPr lang="pl-PL" b="1" dirty="0" smtClean="0"/>
              <a:t>Absolutnie nie należy używać do tego celu tzw. wapna nawozowego </a:t>
            </a:r>
            <a:r>
              <a:rPr lang="pl-PL" dirty="0" smtClean="0"/>
              <a:t>o deklarowanej wartości 60-70% </a:t>
            </a:r>
            <a:r>
              <a:rPr lang="pl-PL" dirty="0" err="1" smtClean="0"/>
              <a:t>CaO</a:t>
            </a:r>
            <a:r>
              <a:rPr lang="pl-PL" dirty="0" smtClean="0"/>
              <a:t>, bowiem nigdy nie spotkałem w ostatnich latach </a:t>
            </a:r>
            <a:br>
              <a:rPr lang="pl-PL" dirty="0" smtClean="0"/>
            </a:br>
            <a:r>
              <a:rPr lang="pl-PL" dirty="0" smtClean="0"/>
              <a:t>w swej pracy, aby po jego zastosowaniu był efekt jego działania, np. ustąpienie śnięcia ryb lub poprawa odczynu wody.</a:t>
            </a:r>
          </a:p>
          <a:p>
            <a:r>
              <a:rPr lang="pl-PL" b="1" dirty="0" smtClean="0"/>
              <a:t>Nawet w sytuacji, kiedy hodowca </a:t>
            </a:r>
            <a:r>
              <a:rPr lang="pl-PL" dirty="0" smtClean="0"/>
              <a:t>drastycznie podniósł jego dawkę czy ilość.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3693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712968" cy="864096"/>
          </a:xfrm>
        </p:spPr>
        <p:txBody>
          <a:bodyPr/>
          <a:lstStyle/>
          <a:p>
            <a:r>
              <a:rPr lang="pl-PL" dirty="0" smtClean="0"/>
              <a:t>Z mojego doświadczenia wynika też, że: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568952" cy="5733256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Nie jest możliwe podanie uniwersalnego sposobu podawania tego środka na stawy hodowlane, ponieważ </a:t>
            </a:r>
            <a:r>
              <a:rPr lang="pl-PL" dirty="0" smtClean="0"/>
              <a:t>jest to uzależnione od:</a:t>
            </a:r>
            <a:br>
              <a:rPr lang="pl-PL" dirty="0" smtClean="0"/>
            </a:br>
            <a:r>
              <a:rPr lang="pl-PL" dirty="0" smtClean="0"/>
              <a:t>- poziomu zalewu wody w danym stawie,</a:t>
            </a:r>
            <a:br>
              <a:rPr lang="pl-PL" dirty="0" smtClean="0"/>
            </a:br>
            <a:r>
              <a:rPr lang="pl-PL" dirty="0" smtClean="0"/>
              <a:t>- wieku ryb,</a:t>
            </a:r>
            <a:br>
              <a:rPr lang="pl-PL" dirty="0" smtClean="0"/>
            </a:br>
            <a:r>
              <a:rPr lang="pl-PL" dirty="0" smtClean="0"/>
              <a:t>- odczynu wody,</a:t>
            </a:r>
            <a:br>
              <a:rPr lang="pl-PL" dirty="0" smtClean="0"/>
            </a:br>
            <a:r>
              <a:rPr lang="pl-PL" dirty="0" smtClean="0"/>
              <a:t>- zawartości tlenu fizycznie rozpuszczonego w wodzie,</a:t>
            </a:r>
            <a:br>
              <a:rPr lang="pl-PL" dirty="0" smtClean="0"/>
            </a:br>
            <a:r>
              <a:rPr lang="pl-PL" dirty="0" smtClean="0"/>
              <a:t>- pory roku,</a:t>
            </a:r>
            <a:br>
              <a:rPr lang="pl-PL" dirty="0" smtClean="0"/>
            </a:br>
            <a:r>
              <a:rPr lang="pl-PL" dirty="0" smtClean="0"/>
              <a:t>- temperatury i chemizmu wody.</a:t>
            </a:r>
          </a:p>
          <a:p>
            <a:r>
              <a:rPr lang="pl-PL" b="1" dirty="0" smtClean="0"/>
              <a:t>Obserwowałem wielokrotnie pozytywny efekt po jego podaniu na lustro wody stawów hodowlanych</a:t>
            </a:r>
            <a:br>
              <a:rPr lang="pl-PL" b="1" dirty="0" smtClean="0"/>
            </a:br>
            <a:r>
              <a:rPr lang="pl-PL" dirty="0" smtClean="0"/>
              <a:t>– np. ustąpienie śnięcia ryb, lepsze żerowanie, obniżenie się odczynu wody poniżej </a:t>
            </a:r>
            <a:r>
              <a:rPr lang="pl-PL" dirty="0" err="1" smtClean="0"/>
              <a:t>pH</a:t>
            </a:r>
            <a:r>
              <a:rPr lang="pl-PL" dirty="0" smtClean="0"/>
              <a:t> 8,0.</a:t>
            </a:r>
          </a:p>
          <a:p>
            <a:r>
              <a:rPr lang="pl-PL" b="1" dirty="0" smtClean="0"/>
              <a:t>Oznacza to, że sprawy te wymagają każdorazowo konsultacji </a:t>
            </a:r>
            <a:r>
              <a:rPr lang="pl-PL" dirty="0" smtClean="0"/>
              <a:t>z lekarzem weterynarii – specjalistą chorób ryb.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5761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640960" cy="792088"/>
          </a:xfrm>
        </p:spPr>
        <p:txBody>
          <a:bodyPr/>
          <a:lstStyle/>
          <a:p>
            <a:r>
              <a:rPr lang="pl-PL" dirty="0" smtClean="0"/>
              <a:t>Z mojego doświadczenia wynika też, że: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980728"/>
            <a:ext cx="8640960" cy="4873752"/>
          </a:xfrm>
        </p:spPr>
        <p:txBody>
          <a:bodyPr/>
          <a:lstStyle/>
          <a:p>
            <a:r>
              <a:rPr lang="pl-PL" b="1" dirty="0" smtClean="0"/>
              <a:t>Po umiejętnym zastosowaniu w danym sezonie hodowlanym kilku (2-3) dawek wapna palonego na lustro wody trwale wzrastała przeżywalność ryb</a:t>
            </a:r>
            <a:r>
              <a:rPr lang="pl-PL" dirty="0" smtClean="0"/>
              <a:t>, </a:t>
            </a:r>
            <a:br>
              <a:rPr lang="pl-PL" dirty="0" smtClean="0"/>
            </a:br>
            <a:r>
              <a:rPr lang="pl-PL" dirty="0" smtClean="0"/>
              <a:t>a co za tym idzie wzrost produkcji finalnej – zarówno materiału zarybieniowego jak i ryby towarowej.</a:t>
            </a:r>
          </a:p>
          <a:p>
            <a:r>
              <a:rPr lang="pl-PL" dirty="0" smtClean="0"/>
              <a:t>A przedstawione powyżej obserwacje i wnioski dotyczą wyłącznie ryb hodowanych </a:t>
            </a:r>
            <a:r>
              <a:rPr lang="pl-PL" b="1" dirty="0" smtClean="0"/>
              <a:t>w stawach karpiowych.</a:t>
            </a:r>
          </a:p>
          <a:p>
            <a:r>
              <a:rPr lang="pl-PL" b="1" dirty="0" smtClean="0"/>
              <a:t>Nadmieniam przy tym, że z moich obserwacji wynika także, że lepsze efekty można uzyskać poprzez podawanie na stawy wapna w postaci suchej, </a:t>
            </a:r>
            <a:r>
              <a:rPr lang="pl-PL" dirty="0" smtClean="0"/>
              <a:t>tzn. poprzez rozsianie, niż w postaci tzw. mleczka wapiennego.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992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pl-PL" dirty="0" smtClean="0"/>
              <a:t>Reasumując można stwierdzić, że: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8496944" cy="5589240"/>
          </a:xfrm>
        </p:spPr>
        <p:txBody>
          <a:bodyPr>
            <a:normAutofit/>
          </a:bodyPr>
          <a:lstStyle/>
          <a:p>
            <a:r>
              <a:rPr lang="pl-PL" b="1" dirty="0" smtClean="0"/>
              <a:t>Wapno palone lub hydratyzowane koryguje </a:t>
            </a:r>
            <a:br>
              <a:rPr lang="pl-PL" b="1" dirty="0" smtClean="0"/>
            </a:br>
            <a:r>
              <a:rPr lang="pl-PL" b="1" dirty="0" smtClean="0"/>
              <a:t>i stabilizuje odpowiedni dla ryb odczyn wody, </a:t>
            </a:r>
            <a:br>
              <a:rPr lang="pl-PL" b="1" dirty="0" smtClean="0"/>
            </a:br>
            <a:r>
              <a:rPr lang="pl-PL" dirty="0" smtClean="0"/>
              <a:t>tj. pożądaną wartość </a:t>
            </a:r>
            <a:r>
              <a:rPr lang="pl-PL" dirty="0" err="1" smtClean="0"/>
              <a:t>pH</a:t>
            </a:r>
            <a:r>
              <a:rPr lang="pl-PL" dirty="0" smtClean="0"/>
              <a:t> 7,0-8,5.</a:t>
            </a:r>
          </a:p>
          <a:p>
            <a:r>
              <a:rPr lang="pl-PL" b="1" dirty="0" smtClean="0"/>
              <a:t>Wapno palone wysiewa się </a:t>
            </a:r>
            <a:r>
              <a:rPr lang="pl-PL" dirty="0" smtClean="0"/>
              <a:t>na dno stawu lub na lustro wody, czyli na wodę (140-160 kg/ha).</a:t>
            </a:r>
          </a:p>
          <a:p>
            <a:r>
              <a:rPr lang="pl-PL" b="1" dirty="0" smtClean="0"/>
              <a:t>Zastosowane na dno stawu poprawia strukturę </a:t>
            </a:r>
            <a:br>
              <a:rPr lang="pl-PL" b="1" dirty="0" smtClean="0"/>
            </a:br>
            <a:r>
              <a:rPr lang="pl-PL" b="1" dirty="0" smtClean="0"/>
              <a:t>i właściwości fizykochemiczne tego dna, </a:t>
            </a:r>
            <a:r>
              <a:rPr lang="pl-PL" dirty="0" smtClean="0"/>
              <a:t>podobnie jak osuszanie czy uprawa.</a:t>
            </a:r>
          </a:p>
          <a:p>
            <a:r>
              <a:rPr lang="pl-PL" b="1" dirty="0" smtClean="0"/>
              <a:t>Poprawia też </a:t>
            </a:r>
            <a:r>
              <a:rPr lang="pl-PL" dirty="0" smtClean="0"/>
              <a:t>warunki sanitarne stawu.</a:t>
            </a:r>
          </a:p>
          <a:p>
            <a:r>
              <a:rPr lang="pl-PL" b="1" dirty="0" smtClean="0"/>
              <a:t>Wapno podane w wysokiej dawce tj. 20-30 q/ha powierzchni stawu działa </a:t>
            </a:r>
            <a:r>
              <a:rPr lang="pl-PL" dirty="0" smtClean="0"/>
              <a:t>po zalaniu niewielką ilością wody jako środek dezynfekcyjny, zalecany przy zwalczaniu choroby zakaźnej czy pasożytniczej u ryb.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45288" cy="792088"/>
          </a:xfrm>
        </p:spPr>
        <p:txBody>
          <a:bodyPr/>
          <a:lstStyle/>
          <a:p>
            <a:r>
              <a:rPr lang="pl-PL" dirty="0" smtClean="0"/>
              <a:t>Reasumując można ……….  - 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568952" cy="5661248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Wapno jest bardzo przydatne w profilaktyce </a:t>
            </a:r>
            <a:br>
              <a:rPr lang="pl-PL" b="1" dirty="0" smtClean="0"/>
            </a:br>
            <a:r>
              <a:rPr lang="pl-PL" b="1" dirty="0" smtClean="0"/>
              <a:t>i postępowaniu terapeutycznym ospy karpi </a:t>
            </a:r>
            <a:br>
              <a:rPr lang="pl-PL" b="1" dirty="0" smtClean="0"/>
            </a:br>
            <a:r>
              <a:rPr lang="pl-PL" b="1" dirty="0" smtClean="0"/>
              <a:t>i </a:t>
            </a:r>
            <a:r>
              <a:rPr lang="pl-PL" b="1" dirty="0" err="1" smtClean="0"/>
              <a:t>branchiomykozy</a:t>
            </a:r>
            <a:r>
              <a:rPr lang="pl-PL" b="1" dirty="0" smtClean="0"/>
              <a:t>, czyli zgorzeli skrzeli. </a:t>
            </a:r>
            <a:r>
              <a:rPr lang="pl-PL" dirty="0" smtClean="0"/>
              <a:t>Stosuje się go wówczas w odpowiednich, stosunkowo wysokich dawkach na lustro wody.</a:t>
            </a:r>
          </a:p>
          <a:p>
            <a:r>
              <a:rPr lang="pl-PL" b="1" dirty="0" smtClean="0"/>
              <a:t>Należy przy tym nadmienić, że w przypadku wystąpienia </a:t>
            </a:r>
            <a:r>
              <a:rPr lang="pl-PL" b="1" dirty="0" err="1" smtClean="0"/>
              <a:t>branchiomykozy</a:t>
            </a:r>
            <a:r>
              <a:rPr lang="pl-PL" b="1" dirty="0" smtClean="0"/>
              <a:t> </a:t>
            </a:r>
            <a:r>
              <a:rPr lang="pl-PL" dirty="0" smtClean="0"/>
              <a:t>należy to robić jak najszybciej, czyli tuż po wystąpieniu śnięcia ryb.</a:t>
            </a:r>
          </a:p>
          <a:p>
            <a:r>
              <a:rPr lang="pl-PL" b="1" dirty="0" smtClean="0"/>
              <a:t>Bardzo ważna jest przy tym jakość wapna, bowiem nie będzie oczekiwanych efektów po zastosowaniu tzw. wapna nawozowego </a:t>
            </a:r>
            <a:r>
              <a:rPr lang="pl-PL" dirty="0" smtClean="0"/>
              <a:t>(posiada ono najczęściej tylko 60-70 tlenku wapnia) </a:t>
            </a:r>
            <a:r>
              <a:rPr lang="pl-PL" b="1" dirty="0" smtClean="0"/>
              <a:t>lub wapna długo składowanego na pryzmie, poddanego działaniu różnych, z reguły niekorzystnych dla jego jakości warunków klimatycznych, np. deszcz.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080120"/>
          </a:xfrm>
        </p:spPr>
        <p:txBody>
          <a:bodyPr/>
          <a:lstStyle/>
          <a:p>
            <a:r>
              <a:rPr lang="pl-PL" b="1" dirty="0" smtClean="0"/>
              <a:t>Biorąc powyższe pod uwagę należy dbać</a:t>
            </a:r>
            <a:br>
              <a:rPr lang="pl-PL" b="1" dirty="0" smtClean="0"/>
            </a:br>
            <a:r>
              <a:rPr lang="pl-PL" b="1" dirty="0" smtClean="0"/>
              <a:t>przy tym w gospodarstwie rybackim o: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772816"/>
            <a:ext cx="8568952" cy="4701136"/>
          </a:xfrm>
        </p:spPr>
        <p:txBody>
          <a:bodyPr/>
          <a:lstStyle/>
          <a:p>
            <a:r>
              <a:rPr lang="pl-PL" b="1" dirty="0" smtClean="0"/>
              <a:t>Utrzymywanie odpowiedniego dla danego rocznika ryb poziomu zalewu wody w stawie.</a:t>
            </a:r>
          </a:p>
          <a:p>
            <a:endParaRPr lang="pl-PL" b="1" dirty="0" smtClean="0"/>
          </a:p>
          <a:p>
            <a:r>
              <a:rPr lang="pl-PL" b="1" dirty="0" smtClean="0"/>
              <a:t>Okresowe osuszanie dna stawu.</a:t>
            </a:r>
          </a:p>
          <a:p>
            <a:endParaRPr lang="pl-PL" b="1" dirty="0" smtClean="0"/>
          </a:p>
          <a:p>
            <a:r>
              <a:rPr lang="pl-PL" b="1" dirty="0" smtClean="0"/>
              <a:t>Odmulanie dna stawu – w miarę możliwości.</a:t>
            </a:r>
          </a:p>
          <a:p>
            <a:endParaRPr lang="pl-PL" b="1" dirty="0" smtClean="0"/>
          </a:p>
          <a:p>
            <a:r>
              <a:rPr lang="pl-PL" b="1" dirty="0" smtClean="0"/>
              <a:t>Koszenie roślinności twardej.</a:t>
            </a:r>
          </a:p>
          <a:p>
            <a:endParaRPr lang="pl-PL" b="1" dirty="0" smtClean="0"/>
          </a:p>
          <a:p>
            <a:r>
              <a:rPr lang="pl-PL" b="1" dirty="0" smtClean="0"/>
              <a:t>Nawożenie stawu, a wł3aściwie wody w stawie.</a:t>
            </a:r>
          </a:p>
          <a:p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5119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66130"/>
          </a:xfrm>
        </p:spPr>
        <p:txBody>
          <a:bodyPr/>
          <a:lstStyle/>
          <a:p>
            <a:r>
              <a:rPr lang="pl-PL" dirty="0" smtClean="0"/>
              <a:t>Utrzymywanie odpowiedniej wysokości poziomu wody w stawie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l-PL" b="1" dirty="0" smtClean="0"/>
              <a:t>Poziom wysokości zalewu wody w stawie karpiowym powinien wynosić ok. 120-180 cm </a:t>
            </a:r>
            <a:r>
              <a:rPr lang="pl-PL" dirty="0" smtClean="0"/>
              <a:t>– nie licząc przesadek I.</a:t>
            </a:r>
          </a:p>
          <a:p>
            <a:r>
              <a:rPr lang="pl-PL" b="1" dirty="0" smtClean="0"/>
              <a:t>Poziom ten znacznie ogranicza możliwość wystąpienia przyduchy ryb </a:t>
            </a:r>
            <a:r>
              <a:rPr lang="pl-PL" dirty="0" smtClean="0"/>
              <a:t>w okresie letnich upałów.</a:t>
            </a:r>
          </a:p>
          <a:p>
            <a:r>
              <a:rPr lang="pl-PL" b="1" dirty="0" smtClean="0"/>
              <a:t>Poza tym wpływa korzystnie na żerowanie </a:t>
            </a:r>
            <a:br>
              <a:rPr lang="pl-PL" b="1" dirty="0" smtClean="0"/>
            </a:br>
            <a:r>
              <a:rPr lang="pl-PL" b="1" dirty="0" smtClean="0"/>
              <a:t>i przyrosty ryb </a:t>
            </a:r>
            <a:r>
              <a:rPr lang="pl-PL" dirty="0" smtClean="0"/>
              <a:t>– lepsze warunki tlenowe.</a:t>
            </a:r>
          </a:p>
          <a:p>
            <a:r>
              <a:rPr lang="pl-PL" b="1" dirty="0" smtClean="0"/>
              <a:t>Ogranicza też </a:t>
            </a:r>
            <a:r>
              <a:rPr lang="pl-PL" dirty="0" smtClean="0"/>
              <a:t>możliwość zarastania stawu roślinnością twardą oraz tworzeniu się tzw. wierzchowin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24936" cy="99412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Utrzymywanie odpowiedniej wysokości poziomu zalewu wody w zimochowie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424936" cy="5257800"/>
          </a:xfrm>
        </p:spPr>
        <p:txBody>
          <a:bodyPr/>
          <a:lstStyle/>
          <a:p>
            <a:r>
              <a:rPr lang="pl-PL" b="1" dirty="0" smtClean="0"/>
              <a:t>Poziom wysokości poziomu zalewu wody </a:t>
            </a:r>
            <a:br>
              <a:rPr lang="pl-PL" b="1" dirty="0" smtClean="0"/>
            </a:br>
            <a:r>
              <a:rPr lang="pl-PL" b="1" dirty="0" smtClean="0"/>
              <a:t>w zimochowie </a:t>
            </a:r>
            <a:r>
              <a:rPr lang="pl-PL" dirty="0" smtClean="0"/>
              <a:t>powinien wynosić około 180-220 cm (!!!).</a:t>
            </a:r>
          </a:p>
          <a:p>
            <a:r>
              <a:rPr lang="pl-PL" b="1" dirty="0" smtClean="0"/>
              <a:t>Poziom ten zapewnia </a:t>
            </a:r>
            <a:r>
              <a:rPr lang="pl-PL" dirty="0" smtClean="0"/>
              <a:t>dobre warunki do zimowania ryb, w tym warunki tlenowe.</a:t>
            </a:r>
          </a:p>
          <a:p>
            <a:r>
              <a:rPr lang="pl-PL" b="1" dirty="0" smtClean="0"/>
              <a:t>Ponadto poziom taki zapobiega wmarzaniu ryb </a:t>
            </a:r>
            <a:br>
              <a:rPr lang="pl-PL" b="1" dirty="0" smtClean="0"/>
            </a:br>
            <a:r>
              <a:rPr lang="pl-PL" b="1" dirty="0" smtClean="0"/>
              <a:t>w pokrywę lodową, </a:t>
            </a:r>
            <a:r>
              <a:rPr lang="pl-PL" dirty="0" smtClean="0"/>
              <a:t>w okresie bardzo mroźnych zim.</a:t>
            </a:r>
          </a:p>
          <a:p>
            <a:r>
              <a:rPr lang="pl-PL" b="1" dirty="0" smtClean="0"/>
              <a:t>Ważne jest przy tym aby doprowadzalnik wody do zimochowu </a:t>
            </a:r>
            <a:r>
              <a:rPr lang="pl-PL" dirty="0" smtClean="0"/>
              <a:t>miał zachowany przepływ wody w zimie, by nie przemarzł.</a:t>
            </a:r>
          </a:p>
          <a:p>
            <a:r>
              <a:rPr lang="pl-PL" b="1" dirty="0" smtClean="0"/>
              <a:t>Poza tym woda w doprowadzalniku powinna być spiętrzona na maksymalnie wysokim poziomie, </a:t>
            </a:r>
            <a:r>
              <a:rPr lang="pl-PL" dirty="0" smtClean="0"/>
              <a:t>szczególnie w przypadku zbliżania się tzw. fali mrozów.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7467600" cy="1143000"/>
          </a:xfrm>
        </p:spPr>
        <p:txBody>
          <a:bodyPr>
            <a:normAutofit/>
          </a:bodyPr>
          <a:lstStyle/>
          <a:p>
            <a:r>
              <a:rPr lang="pl-PL" b="1" dirty="0" smtClean="0"/>
              <a:t>Osuszanie dna stawowego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8676456" cy="4873752"/>
          </a:xfrm>
        </p:spPr>
        <p:txBody>
          <a:bodyPr>
            <a:noAutofit/>
          </a:bodyPr>
          <a:lstStyle/>
          <a:p>
            <a:r>
              <a:rPr lang="pl-PL" b="1" dirty="0" smtClean="0"/>
              <a:t>W jego wyniku ginie większość patogenów ryb </a:t>
            </a:r>
            <a:r>
              <a:rPr lang="pl-PL" dirty="0" smtClean="0"/>
              <a:t>(pasożyty, bakterie, wirusy, grzyby???).</a:t>
            </a:r>
          </a:p>
          <a:p>
            <a:r>
              <a:rPr lang="pl-PL" b="1" dirty="0" smtClean="0"/>
              <a:t>Co oznacza </a:t>
            </a:r>
            <a:r>
              <a:rPr lang="pl-PL" dirty="0" smtClean="0"/>
              <a:t>poprawę warunków sanitarnych w stawie.</a:t>
            </a:r>
          </a:p>
          <a:p>
            <a:r>
              <a:rPr lang="pl-PL" b="1" dirty="0" smtClean="0"/>
              <a:t>Co ponadto oznacza </a:t>
            </a:r>
            <a:r>
              <a:rPr lang="pl-PL" dirty="0" smtClean="0"/>
              <a:t>doprowadzenie większych ilości tlenu do rozkładu materii organicznej dna stawowego, czyli osadów dennych i namułów.</a:t>
            </a:r>
          </a:p>
          <a:p>
            <a:r>
              <a:rPr lang="pl-PL" b="1" dirty="0" smtClean="0"/>
              <a:t>A zatem przyspieszona będzie i bardziej efektywna </a:t>
            </a:r>
            <a:r>
              <a:rPr lang="pl-PL" dirty="0" smtClean="0"/>
              <a:t>mineralizacja osadów dennych w stawie.</a:t>
            </a:r>
          </a:p>
          <a:p>
            <a:r>
              <a:rPr lang="pl-PL" b="1" dirty="0" smtClean="0"/>
              <a:t>Co z kolei przeciwdziała </a:t>
            </a:r>
            <a:r>
              <a:rPr lang="pl-PL" dirty="0" smtClean="0"/>
              <a:t>zakwaszaniu środowiska</a:t>
            </a:r>
          </a:p>
          <a:p>
            <a:r>
              <a:rPr lang="pl-PL" b="1" dirty="0" smtClean="0"/>
              <a:t>A także zwiększa </a:t>
            </a:r>
            <a:r>
              <a:rPr lang="pl-PL" dirty="0" smtClean="0"/>
              <a:t>wydajność naturalną w takim stawie ziemnym.</a:t>
            </a:r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endParaRPr lang="pl-PL" b="1" dirty="0" smtClean="0"/>
          </a:p>
          <a:p>
            <a:pPr>
              <a:buNone/>
            </a:pPr>
            <a:r>
              <a:rPr lang="pl-PL" b="1" dirty="0" smtClean="0"/>
              <a:t> </a:t>
            </a:r>
          </a:p>
          <a:p>
            <a:pPr>
              <a:buNone/>
            </a:pPr>
            <a:endParaRPr lang="pl-PL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0"/>
            <a:ext cx="7755632" cy="1143000"/>
          </a:xfrm>
        </p:spPr>
        <p:txBody>
          <a:bodyPr/>
          <a:lstStyle/>
          <a:p>
            <a:r>
              <a:rPr lang="pl-PL" dirty="0" smtClean="0"/>
              <a:t>Osuszanie dna stawu  -  </a:t>
            </a:r>
            <a:r>
              <a:rPr lang="pl-PL" dirty="0" err="1" smtClean="0"/>
              <a:t>c.d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712968" cy="4873752"/>
          </a:xfrm>
        </p:spPr>
        <p:txBody>
          <a:bodyPr/>
          <a:lstStyle/>
          <a:p>
            <a:r>
              <a:rPr lang="pl-PL" b="1" dirty="0" smtClean="0"/>
              <a:t>W konsekwencji tak uzyskane wartości tj. poprawa warunków środowiskowych w danym stawie oraz większa w nim ilość pokarmu naturalnego, </a:t>
            </a:r>
            <a:r>
              <a:rPr lang="pl-PL" dirty="0" smtClean="0"/>
              <a:t>mają niewątpliwie istotny, pozytywny wpływ na zdrowie ryb.</a:t>
            </a:r>
          </a:p>
          <a:p>
            <a:r>
              <a:rPr lang="pl-PL" b="1" dirty="0" smtClean="0"/>
              <a:t>Należy przy tym nadmienić, że bardzo ważne w tym działaniu jest dokładne osuszenie dna stawowego na całej (!!!) jego powierzchni, </a:t>
            </a:r>
            <a:r>
              <a:rPr lang="pl-PL" dirty="0" smtClean="0"/>
              <a:t>co wymaga wykonania  nie tylko tzw. „dużej”, ale i „małej melioracji” dna tego zbiornika wodnego.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0"/>
            <a:ext cx="7467600" cy="1143000"/>
          </a:xfrm>
        </p:spPr>
        <p:txBody>
          <a:bodyPr/>
          <a:lstStyle/>
          <a:p>
            <a:r>
              <a:rPr lang="pl-PL" dirty="0" smtClean="0"/>
              <a:t>Odmulanie dna stawu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280920" cy="5257800"/>
          </a:xfrm>
        </p:spPr>
        <p:txBody>
          <a:bodyPr/>
          <a:lstStyle/>
          <a:p>
            <a:r>
              <a:rPr lang="pl-PL" b="1" dirty="0" smtClean="0"/>
              <a:t>Oznacza to </a:t>
            </a:r>
            <a:r>
              <a:rPr lang="pl-PL" dirty="0" smtClean="0"/>
              <a:t>usunięcie ze stawu odchodów ryb, obumarłego fito- i zooplanktonu oraz zawiesin naniesionych przez wodę i wiatr.</a:t>
            </a:r>
          </a:p>
          <a:p>
            <a:r>
              <a:rPr lang="pl-PL" b="1" dirty="0" smtClean="0"/>
              <a:t>Działanie to poprawia oczywiście warunki sanitarne w stawie (!!!).</a:t>
            </a:r>
          </a:p>
          <a:p>
            <a:r>
              <a:rPr lang="pl-PL" b="1" dirty="0" smtClean="0"/>
              <a:t>Szczególne znaczenie ma to </a:t>
            </a:r>
            <a:r>
              <a:rPr lang="pl-PL" dirty="0" smtClean="0"/>
              <a:t>w przypadku stawów pstrągowych i innych służących do intensywnej hodowli ryb, a także w niektórych przypadkach stawów karpiowych.</a:t>
            </a:r>
          </a:p>
          <a:p>
            <a:r>
              <a:rPr lang="pl-PL" b="1" dirty="0" smtClean="0"/>
              <a:t>Działanie to jest również ważne w wielu </a:t>
            </a:r>
            <a:r>
              <a:rPr lang="pl-PL" dirty="0" smtClean="0"/>
              <a:t>stawach karpiowych, chociaż nie zawsze możliwe </a:t>
            </a:r>
            <a:r>
              <a:rPr lang="pl-PL" smtClean="0"/>
              <a:t>do wykonania.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pl-PL" dirty="0" smtClean="0"/>
              <a:t>Odmulanie dna stawu  - 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143000"/>
            <a:ext cx="8136904" cy="5330952"/>
          </a:xfrm>
        </p:spPr>
        <p:txBody>
          <a:bodyPr>
            <a:normAutofit/>
          </a:bodyPr>
          <a:lstStyle/>
          <a:p>
            <a:r>
              <a:rPr lang="pl-PL" sz="2460" b="1" dirty="0" smtClean="0"/>
              <a:t>Pomimo tych trudności odmulanie dna</a:t>
            </a:r>
            <a:br>
              <a:rPr lang="pl-PL" sz="2460" b="1" dirty="0" smtClean="0"/>
            </a:br>
            <a:r>
              <a:rPr lang="pl-PL" sz="2460" b="1" dirty="0" smtClean="0"/>
              <a:t>w stawach karpiowych należy koniecznie  wykonać</a:t>
            </a:r>
            <a:r>
              <a:rPr lang="pl-PL" sz="2460" b="1" dirty="0" smtClean="0"/>
              <a:t>,</a:t>
            </a:r>
            <a:r>
              <a:rPr lang="pl-PL" sz="2460" dirty="0" smtClean="0"/>
              <a:t> szczególnie w przypadku </a:t>
            </a:r>
            <a:r>
              <a:rPr lang="pl-PL" sz="2460" dirty="0" smtClean="0"/>
              <a:t>wysokiego poziomu intensyfikacji produkcji, przy wydajności ponad 1500 kg ryb z 1ha stawu, albo przynajmniej zastosować uprawę dna i tzw. wsiewki (patrz poniżej</a:t>
            </a:r>
            <a:r>
              <a:rPr lang="pl-PL" sz="2460" dirty="0" smtClean="0"/>
              <a:t>).</a:t>
            </a:r>
            <a:endParaRPr lang="pl-PL" sz="2460" dirty="0" smtClean="0"/>
          </a:p>
          <a:p>
            <a:r>
              <a:rPr lang="pl-PL" sz="2460" b="1" dirty="0" smtClean="0"/>
              <a:t>Brak takiego działania z reguły prowadzi do pogorszenia warunków tlenowych, </a:t>
            </a:r>
            <a:r>
              <a:rPr lang="pl-PL" sz="2460" dirty="0" smtClean="0"/>
              <a:t>co ma szczególne znaczenie w okresie upałów </a:t>
            </a:r>
            <a:r>
              <a:rPr lang="pl-PL" sz="2460" dirty="0" smtClean="0"/>
              <a:t>letnich.</a:t>
            </a:r>
            <a:endParaRPr lang="pl-PL" sz="246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pl-PL" dirty="0" smtClean="0"/>
              <a:t>Odmulanie dna  - 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064896" cy="4873752"/>
          </a:xfrm>
        </p:spPr>
        <p:txBody>
          <a:bodyPr/>
          <a:lstStyle/>
          <a:p>
            <a:r>
              <a:rPr lang="pl-PL" b="1" dirty="0" smtClean="0"/>
              <a:t>Poza tym b</a:t>
            </a:r>
            <a:r>
              <a:rPr lang="pl-PL" b="1" dirty="0" smtClean="0"/>
              <a:t>rak </a:t>
            </a:r>
            <a:r>
              <a:rPr lang="pl-PL" b="1" dirty="0" smtClean="0"/>
              <a:t>takiego działania  w stawach karpiowych </a:t>
            </a:r>
            <a:r>
              <a:rPr lang="pl-PL" dirty="0" smtClean="0"/>
              <a:t>usposabia do wystąpienia chorób zakaźnych, w tym szczególnie </a:t>
            </a:r>
            <a:r>
              <a:rPr lang="pl-PL" dirty="0" smtClean="0"/>
              <a:t>KHV.</a:t>
            </a:r>
            <a:endParaRPr lang="pl-PL" dirty="0" smtClean="0"/>
          </a:p>
          <a:p>
            <a:r>
              <a:rPr lang="pl-PL" b="1" dirty="0" smtClean="0"/>
              <a:t>Dotyczy to również </a:t>
            </a:r>
            <a:r>
              <a:rPr lang="pl-PL" dirty="0" smtClean="0"/>
              <a:t>występowania chorób zakaźnych w stawach </a:t>
            </a:r>
            <a:r>
              <a:rPr lang="pl-PL" dirty="0" smtClean="0"/>
              <a:t>pstrągowych.</a:t>
            </a:r>
            <a:endParaRPr lang="pl-PL" dirty="0" smtClean="0"/>
          </a:p>
          <a:p>
            <a:r>
              <a:rPr lang="pl-PL" b="1" dirty="0" smtClean="0"/>
              <a:t>Ponadto działanie to zapobiega wystąpieniu bardzo groźnej choroby grzybiczej, </a:t>
            </a:r>
            <a:r>
              <a:rPr lang="pl-PL" dirty="0" smtClean="0"/>
              <a:t>jaką jest </a:t>
            </a:r>
            <a:r>
              <a:rPr lang="pl-PL" dirty="0" err="1" smtClean="0"/>
              <a:t>branchiomykoza</a:t>
            </a:r>
            <a:r>
              <a:rPr lang="pl-PL" dirty="0" smtClean="0"/>
              <a:t>, czyli zgorzel skrzeli.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648072"/>
          </a:xfrm>
        </p:spPr>
        <p:txBody>
          <a:bodyPr/>
          <a:lstStyle/>
          <a:p>
            <a:r>
              <a:rPr lang="pl-PL" dirty="0" smtClean="0"/>
              <a:t>Wapnowanie stawów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r>
              <a:rPr lang="pl-PL" dirty="0" smtClean="0"/>
              <a:t>„Być albo nie być”</a:t>
            </a:r>
          </a:p>
          <a:p>
            <a:r>
              <a:rPr lang="pl-PL" dirty="0" smtClean="0"/>
              <a:t>„Wapnować albo nie wapnować”</a:t>
            </a:r>
          </a:p>
          <a:p>
            <a:r>
              <a:rPr lang="pl-PL" dirty="0" smtClean="0"/>
              <a:t>Wapnować (!), bo jak powiedział jeden ze starych rybaków w początkach mojej pracy zawodowej „nie lubię tej roboty, bo wapno kąsa nos, usta </a:t>
            </a:r>
            <a:br>
              <a:rPr lang="pl-PL" dirty="0" smtClean="0"/>
            </a:br>
            <a:r>
              <a:rPr lang="pl-PL" dirty="0" smtClean="0"/>
              <a:t>i ręce – ale przed nami siali wapno, My musimy je rozsiewać, a Ci co po nas przyjdą to jak nie będą tego robić to nie będą mieć ryb”.</a:t>
            </a:r>
          </a:p>
          <a:p>
            <a:r>
              <a:rPr lang="pl-PL" dirty="0" smtClean="0"/>
              <a:t>Po 54 latach jako stary (!) </a:t>
            </a:r>
            <a:r>
              <a:rPr lang="pl-PL" dirty="0" err="1" smtClean="0"/>
              <a:t>ichtiopatolog</a:t>
            </a:r>
            <a:r>
              <a:rPr lang="pl-PL" dirty="0" smtClean="0"/>
              <a:t> potwierdzam te słowa.</a:t>
            </a:r>
          </a:p>
          <a:p>
            <a:r>
              <a:rPr lang="pl-PL" dirty="0" smtClean="0"/>
              <a:t>Z tym, że jak już coś robić to robić to dobrze (!!!).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750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r>
              <a:rPr lang="pl-PL" dirty="0" smtClean="0"/>
              <a:t>Koszenie roślinności twardej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08912" cy="4873752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Roślinność twarda tj. trzcina, pałka wodna, tatarak itp.</a:t>
            </a:r>
          </a:p>
          <a:p>
            <a:r>
              <a:rPr lang="pl-PL" b="1" dirty="0" smtClean="0"/>
              <a:t>Koszenie tej roślinności poprawia warunki bytowania/żerowania </a:t>
            </a:r>
            <a:r>
              <a:rPr lang="pl-PL" b="1" dirty="0" smtClean="0"/>
              <a:t>ryb.</a:t>
            </a:r>
            <a:endParaRPr lang="pl-PL" b="1" dirty="0" smtClean="0"/>
          </a:p>
          <a:p>
            <a:r>
              <a:rPr lang="pl-PL" b="1" dirty="0" smtClean="0"/>
              <a:t>Ponadto  poprawia warunki tlenowe </a:t>
            </a:r>
            <a:br>
              <a:rPr lang="pl-PL" b="1" dirty="0" smtClean="0"/>
            </a:br>
            <a:r>
              <a:rPr lang="pl-PL" b="1" dirty="0" smtClean="0"/>
              <a:t>w wodzie stawu, </a:t>
            </a:r>
            <a:r>
              <a:rPr lang="pl-PL" dirty="0" smtClean="0"/>
              <a:t>poprzez umożliwienie </a:t>
            </a:r>
            <a:r>
              <a:rPr lang="pl-PL" dirty="0" smtClean="0"/>
              <a:t>falowania</a:t>
            </a:r>
            <a:br>
              <a:rPr lang="pl-PL" dirty="0" smtClean="0"/>
            </a:br>
            <a:r>
              <a:rPr lang="pl-PL" dirty="0" smtClean="0"/>
              <a:t> </a:t>
            </a:r>
            <a:r>
              <a:rPr lang="pl-PL" dirty="0" smtClean="0"/>
              <a:t>i przez to napowietrzanie </a:t>
            </a:r>
            <a:r>
              <a:rPr lang="pl-PL" dirty="0" smtClean="0"/>
              <a:t>wody.</a:t>
            </a:r>
            <a:endParaRPr lang="pl-PL" dirty="0" smtClean="0"/>
          </a:p>
          <a:p>
            <a:r>
              <a:rPr lang="pl-PL" b="1" dirty="0" smtClean="0"/>
              <a:t>Ogranicza zacienianie </a:t>
            </a:r>
            <a:r>
              <a:rPr lang="pl-PL" b="1" dirty="0" smtClean="0"/>
              <a:t>wody, </a:t>
            </a:r>
            <a:r>
              <a:rPr lang="pl-PL" dirty="0" smtClean="0"/>
              <a:t>co ma wpływ na przebieg procesu fotosyntezy oraz temperaturę</a:t>
            </a:r>
            <a:br>
              <a:rPr lang="pl-PL" dirty="0" smtClean="0"/>
            </a:br>
            <a:r>
              <a:rPr lang="pl-PL" dirty="0" smtClean="0"/>
              <a:t> wody w stawie.</a:t>
            </a:r>
            <a:endParaRPr lang="pl-PL" dirty="0" smtClean="0"/>
          </a:p>
          <a:p>
            <a:r>
              <a:rPr lang="pl-PL" b="1" dirty="0" smtClean="0"/>
              <a:t>Poprawia warunki wodne stawu, </a:t>
            </a:r>
            <a:r>
              <a:rPr lang="pl-PL" dirty="0" smtClean="0"/>
              <a:t>bowiem roślinność ta </a:t>
            </a:r>
            <a:r>
              <a:rPr lang="pl-PL" dirty="0" smtClean="0"/>
              <a:t>pobiera stosunkowo duże ilości wody</a:t>
            </a:r>
            <a:br>
              <a:rPr lang="pl-PL" dirty="0" smtClean="0"/>
            </a:br>
            <a:r>
              <a:rPr lang="pl-PL" dirty="0" smtClean="0"/>
              <a:t> ze stawu.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pl-PL" dirty="0" smtClean="0"/>
              <a:t>Poza tym </a:t>
            </a:r>
            <a:r>
              <a:rPr lang="pl-PL" dirty="0" smtClean="0"/>
              <a:t>roślinność twarda: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352928" cy="4873752"/>
          </a:xfrm>
        </p:spPr>
        <p:txBody>
          <a:bodyPr/>
          <a:lstStyle/>
          <a:p>
            <a:r>
              <a:rPr lang="pl-PL" b="1" dirty="0" smtClean="0"/>
              <a:t>Zmniejsza wydajność naturalną stawu </a:t>
            </a:r>
            <a:r>
              <a:rPr lang="pl-PL" dirty="0" smtClean="0"/>
              <a:t>poprzez wyjaławianie </a:t>
            </a:r>
            <a:r>
              <a:rPr lang="pl-PL" dirty="0" smtClean="0"/>
              <a:t>podłoża.</a:t>
            </a:r>
            <a:endParaRPr lang="pl-PL" dirty="0" smtClean="0"/>
          </a:p>
          <a:p>
            <a:r>
              <a:rPr lang="pl-PL" b="1" dirty="0" smtClean="0"/>
              <a:t>Usposabia do</a:t>
            </a:r>
            <a:r>
              <a:rPr lang="pl-PL" b="1" dirty="0" smtClean="0"/>
              <a:t> </a:t>
            </a:r>
            <a:r>
              <a:rPr lang="pl-PL" b="1" dirty="0" smtClean="0"/>
              <a:t>tworzenia się tzw. </a:t>
            </a:r>
            <a:r>
              <a:rPr lang="pl-PL" b="1" dirty="0" smtClean="0"/>
              <a:t>wierzchowin.</a:t>
            </a:r>
            <a:endParaRPr lang="pl-PL" b="1" dirty="0" smtClean="0"/>
          </a:p>
          <a:p>
            <a:r>
              <a:rPr lang="pl-PL" b="1" dirty="0" smtClean="0"/>
              <a:t>Hodowcy obserwują, iż systematyczne koszenie tej roślinności </a:t>
            </a:r>
            <a:r>
              <a:rPr lang="pl-PL" dirty="0" smtClean="0"/>
              <a:t>przyczynia się do zwiększenia produkcji ryb, nawet o 40-80%, zależnie od warunków termicznych danego </a:t>
            </a:r>
            <a:r>
              <a:rPr lang="pl-PL" dirty="0" smtClean="0"/>
              <a:t>roku.</a:t>
            </a:r>
            <a:endParaRPr lang="pl-PL" dirty="0" smtClean="0"/>
          </a:p>
          <a:p>
            <a:r>
              <a:rPr lang="pl-PL" b="1" dirty="0" smtClean="0"/>
              <a:t>Ogranicza areał </a:t>
            </a:r>
            <a:r>
              <a:rPr lang="pl-PL" b="1" dirty="0" smtClean="0"/>
              <a:t>stawu </a:t>
            </a:r>
            <a:r>
              <a:rPr lang="pl-PL" b="1" dirty="0" smtClean="0"/>
              <a:t>przez nią porośniętego </a:t>
            </a:r>
            <a:r>
              <a:rPr lang="pl-PL" b="1" dirty="0" smtClean="0"/>
              <a:t>oraz ułatwia</a:t>
            </a:r>
            <a:r>
              <a:rPr lang="pl-PL" b="1" dirty="0" smtClean="0"/>
              <a:t> </a:t>
            </a:r>
            <a:r>
              <a:rPr lang="pl-PL" b="1" dirty="0" smtClean="0"/>
              <a:t>rozwój niektórych patogenów </a:t>
            </a:r>
            <a:r>
              <a:rPr lang="pl-PL" b="1" dirty="0" smtClean="0"/>
              <a:t>ryb, głównie pasożytów i grzybów.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pl-PL" dirty="0" smtClean="0"/>
              <a:t>Nawożenie stawów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208912" cy="4873752"/>
          </a:xfrm>
        </p:spPr>
        <p:txBody>
          <a:bodyPr/>
          <a:lstStyle/>
          <a:p>
            <a:r>
              <a:rPr lang="pl-PL" b="1" dirty="0" smtClean="0"/>
              <a:t>Stosowane jest ono wyłącznie w stawach karpiowych, </a:t>
            </a:r>
            <a:r>
              <a:rPr lang="pl-PL" dirty="0" smtClean="0"/>
              <a:t>celem zwiększenia ilości pokarmu naturalnego dla </a:t>
            </a:r>
            <a:r>
              <a:rPr lang="pl-PL" dirty="0" smtClean="0"/>
              <a:t>ryb.</a:t>
            </a:r>
            <a:endParaRPr lang="pl-PL" dirty="0" smtClean="0"/>
          </a:p>
          <a:p>
            <a:r>
              <a:rPr lang="pl-PL" b="1" dirty="0" smtClean="0"/>
              <a:t>Szczególnie pożądane jest </a:t>
            </a:r>
            <a:r>
              <a:rPr lang="pl-PL" dirty="0" smtClean="0"/>
              <a:t>nawożenie obornikiem przesadek I, a jak jest możliwość to również przesadek II i innych </a:t>
            </a:r>
            <a:r>
              <a:rPr lang="pl-PL" dirty="0" smtClean="0"/>
              <a:t>stawów.</a:t>
            </a:r>
            <a:endParaRPr lang="pl-PL" dirty="0" smtClean="0"/>
          </a:p>
          <a:p>
            <a:r>
              <a:rPr lang="pl-PL" b="1" dirty="0" smtClean="0"/>
              <a:t>Najlepsze wyniki daje obornik koński lub owczy, </a:t>
            </a:r>
            <a:r>
              <a:rPr lang="pl-PL" dirty="0" smtClean="0"/>
              <a:t>ale można stosować również obornik bydlęcy czy </a:t>
            </a:r>
            <a:r>
              <a:rPr lang="pl-PL" dirty="0" smtClean="0"/>
              <a:t>drobiowy.</a:t>
            </a:r>
            <a:endParaRPr lang="pl-PL" dirty="0" smtClean="0"/>
          </a:p>
          <a:p>
            <a:r>
              <a:rPr lang="pl-PL" b="1" dirty="0" smtClean="0"/>
              <a:t>Można także używać do tego celu </a:t>
            </a:r>
            <a:r>
              <a:rPr lang="pl-PL" b="1" dirty="0" smtClean="0"/>
              <a:t>gnojowicę, </a:t>
            </a:r>
            <a:r>
              <a:rPr lang="pl-PL" dirty="0" smtClean="0"/>
              <a:t>ale </a:t>
            </a:r>
            <a:r>
              <a:rPr lang="pl-PL" dirty="0" smtClean="0"/>
              <a:t>należy to czynić b. </a:t>
            </a:r>
            <a:r>
              <a:rPr lang="pl-PL" dirty="0" smtClean="0"/>
              <a:t>ostrożnie i …………. uważać na regulacje prawne.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pl-PL" dirty="0" smtClean="0"/>
              <a:t>Nawożenie stawów  - 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640960" cy="4873752"/>
          </a:xfrm>
        </p:spPr>
        <p:txBody>
          <a:bodyPr/>
          <a:lstStyle/>
          <a:p>
            <a:r>
              <a:rPr lang="pl-PL" b="1" dirty="0" smtClean="0"/>
              <a:t>Stosując ww. środki </a:t>
            </a:r>
            <a:r>
              <a:rPr lang="pl-PL" b="1" dirty="0" err="1" smtClean="0"/>
              <a:t>nawożeniowe</a:t>
            </a:r>
            <a:r>
              <a:rPr lang="pl-PL" b="1" dirty="0" smtClean="0"/>
              <a:t> należy </a:t>
            </a:r>
            <a:r>
              <a:rPr lang="pl-PL" b="1" dirty="0" smtClean="0"/>
              <a:t>unikać</a:t>
            </a:r>
            <a:r>
              <a:rPr lang="pl-PL" b="1" dirty="0" smtClean="0"/>
              <a:t>  </a:t>
            </a:r>
            <a:r>
              <a:rPr lang="pl-PL" b="1" dirty="0" smtClean="0"/>
              <a:t>nadmiernego </a:t>
            </a:r>
            <a:r>
              <a:rPr lang="pl-PL" b="1" dirty="0" smtClean="0"/>
              <a:t>użyźniania </a:t>
            </a:r>
            <a:r>
              <a:rPr lang="pl-PL" b="1" dirty="0" smtClean="0"/>
              <a:t>stawów, czyli ich zanieczyszczenia, szczególnie w sytuacji, kiedy </a:t>
            </a:r>
            <a:r>
              <a:rPr lang="pl-PL" dirty="0" smtClean="0"/>
              <a:t>dopływająca do stawów woda </a:t>
            </a:r>
            <a:r>
              <a:rPr lang="pl-PL" dirty="0" smtClean="0"/>
              <a:t>zawiera </a:t>
            </a:r>
            <a:r>
              <a:rPr lang="pl-PL" dirty="0" smtClean="0"/>
              <a:t>duże ilości biogenów, np. ciek wodny </a:t>
            </a:r>
            <a:r>
              <a:rPr lang="pl-PL" dirty="0" smtClean="0"/>
              <a:t>przepływający </a:t>
            </a:r>
            <a:r>
              <a:rPr lang="pl-PL" dirty="0" smtClean="0"/>
              <a:t>przez hodowlę gęsi czy kaczek lub zawiera </a:t>
            </a:r>
            <a:r>
              <a:rPr lang="pl-PL" dirty="0" smtClean="0"/>
              <a:t>nie w pełni oczyszczoną wodę,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pochodzącą z </a:t>
            </a:r>
            <a:r>
              <a:rPr lang="pl-PL" dirty="0" smtClean="0"/>
              <a:t>oczyszczalni ścieków itp.</a:t>
            </a:r>
          </a:p>
          <a:p>
            <a:r>
              <a:rPr lang="pl-PL" b="1" dirty="0" smtClean="0"/>
              <a:t>Należy również wziąć pod uwagę </a:t>
            </a:r>
            <a:r>
              <a:rPr lang="pl-PL" dirty="0" smtClean="0"/>
              <a:t>możliwość zanieczyszczenia gnojowicy lub obornika przez środki </a:t>
            </a:r>
            <a:r>
              <a:rPr lang="pl-PL" dirty="0" smtClean="0"/>
              <a:t>dezynfekcyjne, np. rzeka Bystrzyca.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r>
              <a:rPr lang="pl-PL" dirty="0" smtClean="0"/>
              <a:t>Nawożenie stawów  - 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064896" cy="4873752"/>
          </a:xfrm>
        </p:spPr>
        <p:txBody>
          <a:bodyPr>
            <a:normAutofit/>
          </a:bodyPr>
          <a:lstStyle/>
          <a:p>
            <a:r>
              <a:rPr lang="pl-PL" b="1" dirty="0" smtClean="0"/>
              <a:t>Tak jak nawożenie organiczne stawów jest pożądane, tak nieumiejętne jego wykonanie  (zbyt duża dawka obornika lub nawożenie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 </a:t>
            </a:r>
            <a:r>
              <a:rPr lang="pl-PL" b="1" dirty="0" smtClean="0"/>
              <a:t>niewłaściwym czasie) </a:t>
            </a:r>
            <a:r>
              <a:rPr lang="pl-PL" dirty="0" smtClean="0"/>
              <a:t>może spowodować  śnięcie ryb w wyniku zanieczyszczenia </a:t>
            </a:r>
            <a:r>
              <a:rPr lang="pl-PL" dirty="0" smtClean="0"/>
              <a:t>wody.</a:t>
            </a:r>
            <a:endParaRPr lang="pl-PL" dirty="0" smtClean="0"/>
          </a:p>
          <a:p>
            <a:r>
              <a:rPr lang="pl-PL" b="1" dirty="0" smtClean="0"/>
              <a:t>Należy przy tym pamiętać, że młode ryby </a:t>
            </a:r>
            <a:br>
              <a:rPr lang="pl-PL" b="1" dirty="0" smtClean="0"/>
            </a:br>
            <a:r>
              <a:rPr lang="pl-PL" b="1" dirty="0" smtClean="0"/>
              <a:t>(w wieku 5-50 dni) są bardzo wrażliwe na nawet małego  stopnia zanieczyszczenie wody, </a:t>
            </a:r>
            <a:r>
              <a:rPr lang="pl-PL" dirty="0" smtClean="0"/>
              <a:t>co może doprowadzić do ich śnięcia lub mieć działanie immunosupresyjne, usposabiające do wystąpienia chorób </a:t>
            </a:r>
            <a:r>
              <a:rPr lang="pl-PL" dirty="0" smtClean="0">
                <a:solidFill>
                  <a:srgbClr val="FF0000"/>
                </a:solidFill>
              </a:rPr>
              <a:t>zakaźnych.</a:t>
            </a:r>
            <a:endParaRPr lang="pl-PL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/>
          <a:lstStyle/>
          <a:p>
            <a:r>
              <a:rPr lang="pl-PL" dirty="0" smtClean="0"/>
              <a:t>Nawożenie stawów  - 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1600200"/>
            <a:ext cx="8640960" cy="4873752"/>
          </a:xfrm>
        </p:spPr>
        <p:txBody>
          <a:bodyPr/>
          <a:lstStyle/>
          <a:p>
            <a:r>
              <a:rPr lang="pl-PL" b="1" dirty="0" smtClean="0"/>
              <a:t>Analizując ilość biogenów w środowisku wodnym należy wziąć pod uwagę przede wszystkim </a:t>
            </a:r>
            <a:r>
              <a:rPr lang="pl-PL" dirty="0" smtClean="0"/>
              <a:t>poziom zawartości </a:t>
            </a:r>
            <a:r>
              <a:rPr lang="pl-PL" dirty="0" smtClean="0"/>
              <a:t>azotanów, a także </a:t>
            </a:r>
            <a:r>
              <a:rPr lang="pl-PL" dirty="0" smtClean="0"/>
              <a:t>fosforanów rozpuszczonych</a:t>
            </a:r>
            <a:r>
              <a:rPr lang="pl-PL" dirty="0" smtClean="0"/>
              <a:t>, w wodzie dopływającej do gospodarstwa</a:t>
            </a:r>
          </a:p>
          <a:p>
            <a:r>
              <a:rPr lang="pl-PL" b="1" dirty="0" smtClean="0"/>
              <a:t>Nawozy sztuczne </a:t>
            </a:r>
            <a:r>
              <a:rPr lang="pl-PL" dirty="0" smtClean="0"/>
              <a:t>są ostatnio używane stosunkowo rzadko </a:t>
            </a:r>
            <a:r>
              <a:rPr lang="pl-PL" dirty="0" smtClean="0"/>
              <a:t>do nawożenia stawów i stosowane są w </a:t>
            </a:r>
            <a:r>
              <a:rPr lang="pl-PL" dirty="0" smtClean="0"/>
              <a:t>znacznie mniejszych dawkach niż miało to miejsce </a:t>
            </a:r>
            <a:r>
              <a:rPr lang="pl-PL" dirty="0" smtClean="0"/>
              <a:t>w </a:t>
            </a:r>
            <a:r>
              <a:rPr lang="pl-PL" dirty="0" smtClean="0"/>
              <a:t>latach 70</a:t>
            </a:r>
            <a:r>
              <a:rPr lang="pl-PL" dirty="0" smtClean="0"/>
              <a:t>. minionego wieku.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r>
              <a:rPr lang="pl-PL" dirty="0" smtClean="0"/>
              <a:t>Korzyści z nawożenia stawów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628800"/>
            <a:ext cx="8640960" cy="5229200"/>
          </a:xfrm>
        </p:spPr>
        <p:txBody>
          <a:bodyPr>
            <a:normAutofit/>
          </a:bodyPr>
          <a:lstStyle/>
          <a:p>
            <a:r>
              <a:rPr lang="pl-PL" b="1" dirty="0" smtClean="0"/>
              <a:t>Dobrze przeprowadzone nawożenie organiczne </a:t>
            </a:r>
            <a:r>
              <a:rPr lang="pl-PL" dirty="0" smtClean="0"/>
              <a:t>może znacznie zwiększyć ilość pokarmu naturalnego dla </a:t>
            </a:r>
            <a:r>
              <a:rPr lang="pl-PL" dirty="0" smtClean="0"/>
              <a:t>ryb.</a:t>
            </a:r>
            <a:endParaRPr lang="pl-PL" dirty="0" smtClean="0"/>
          </a:p>
          <a:p>
            <a:r>
              <a:rPr lang="pl-PL" b="1" dirty="0" smtClean="0"/>
              <a:t>Poza tym </a:t>
            </a:r>
            <a:r>
              <a:rPr lang="pl-PL" dirty="0" smtClean="0"/>
              <a:t>d</a:t>
            </a:r>
            <a:r>
              <a:rPr lang="pl-PL" dirty="0" smtClean="0"/>
              <a:t>ziałanie </a:t>
            </a:r>
            <a:r>
              <a:rPr lang="pl-PL" dirty="0" smtClean="0"/>
              <a:t>to zapobiega głodowaniu </a:t>
            </a:r>
            <a:r>
              <a:rPr lang="pl-PL" dirty="0" smtClean="0"/>
              <a:t>wylęgu lub wycieru karpia, </a:t>
            </a:r>
            <a:r>
              <a:rPr lang="pl-PL" dirty="0" smtClean="0"/>
              <a:t>co może zdarzyć się w przesadkach </a:t>
            </a:r>
            <a:r>
              <a:rPr lang="pl-PL" dirty="0" smtClean="0"/>
              <a:t>I.</a:t>
            </a:r>
            <a:endParaRPr lang="pl-PL" dirty="0" smtClean="0"/>
          </a:p>
          <a:p>
            <a:r>
              <a:rPr lang="pl-PL" b="1" dirty="0" smtClean="0"/>
              <a:t>Głodowanie ryb </a:t>
            </a:r>
            <a:r>
              <a:rPr lang="pl-PL" dirty="0" smtClean="0"/>
              <a:t>jest niewątpliwie bardzo ważnym czynnikiem immunosupresyjnym, usposabiającym do wystąpienia chorób </a:t>
            </a:r>
            <a:r>
              <a:rPr lang="pl-PL" dirty="0" smtClean="0"/>
              <a:t>zakaźnych.</a:t>
            </a:r>
            <a:endParaRPr lang="pl-PL" dirty="0" smtClean="0"/>
          </a:p>
          <a:p>
            <a:r>
              <a:rPr lang="pl-PL" b="1" dirty="0" smtClean="0"/>
              <a:t>A zatem nawożenie </a:t>
            </a:r>
            <a:r>
              <a:rPr lang="pl-PL" dirty="0" smtClean="0"/>
              <a:t>zwiększa </a:t>
            </a:r>
            <a:r>
              <a:rPr lang="pl-PL" dirty="0" smtClean="0"/>
              <a:t>przeżywalność ryb, przez co </a:t>
            </a:r>
            <a:r>
              <a:rPr lang="pl-PL" dirty="0" err="1" smtClean="0"/>
              <a:t>poprwia</a:t>
            </a:r>
            <a:r>
              <a:rPr lang="pl-PL" dirty="0" smtClean="0"/>
              <a:t> wyniki produkcyjne gospodarstwa.</a:t>
            </a:r>
            <a:endParaRPr lang="pl-PL" dirty="0" smtClean="0"/>
          </a:p>
          <a:p>
            <a:r>
              <a:rPr lang="pl-PL" b="1" dirty="0" smtClean="0"/>
              <a:t>Szacuje się, że jedna dawka </a:t>
            </a:r>
            <a:r>
              <a:rPr lang="pl-PL" b="1" dirty="0" smtClean="0"/>
              <a:t>obornika, </a:t>
            </a:r>
            <a:r>
              <a:rPr lang="pl-PL" dirty="0" smtClean="0"/>
              <a:t>wynosząca </a:t>
            </a:r>
            <a:br>
              <a:rPr lang="pl-PL" dirty="0" smtClean="0"/>
            </a:br>
            <a:r>
              <a:rPr lang="pl-PL" dirty="0" smtClean="0"/>
              <a:t>ok.</a:t>
            </a:r>
            <a:r>
              <a:rPr lang="pl-PL" dirty="0" smtClean="0"/>
              <a:t> </a:t>
            </a:r>
            <a:r>
              <a:rPr lang="pl-PL" dirty="0" smtClean="0"/>
              <a:t>1400kg/ha </a:t>
            </a:r>
            <a:r>
              <a:rPr lang="pl-PL" dirty="0" smtClean="0"/>
              <a:t>stawu, </a:t>
            </a:r>
            <a:r>
              <a:rPr lang="pl-PL" dirty="0" smtClean="0"/>
              <a:t>powoduje dodatkowy przyrost karpi o ok. 100-120 kg/ha </a:t>
            </a:r>
            <a:r>
              <a:rPr lang="pl-PL" dirty="0" smtClean="0"/>
              <a:t>stawu.</a:t>
            </a:r>
            <a:endParaRPr lang="pl-PL" dirty="0" smtClean="0"/>
          </a:p>
          <a:p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r>
              <a:rPr lang="pl-PL" dirty="0" smtClean="0"/>
              <a:t>Korzyści z nawożenia stawów  - 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600200"/>
            <a:ext cx="8352928" cy="4873752"/>
          </a:xfrm>
        </p:spPr>
        <p:txBody>
          <a:bodyPr/>
          <a:lstStyle/>
          <a:p>
            <a:r>
              <a:rPr lang="pl-PL" b="1" dirty="0" smtClean="0"/>
              <a:t>A zatem działania te są bardzo korzystne dla hodowanych karpi, </a:t>
            </a:r>
            <a:r>
              <a:rPr lang="pl-PL" dirty="0" smtClean="0"/>
              <a:t>ale wymagają one od hodowcy dużej wiedzy na ten temat, znajomości poziomu eutrofizacji posiadanej w gospodarstwie wody oraz dużego doświadczenia w tej </a:t>
            </a:r>
            <a:r>
              <a:rPr lang="pl-PL" dirty="0" smtClean="0"/>
              <a:t>dziedzinie.</a:t>
            </a:r>
            <a:endParaRPr lang="pl-PL" dirty="0" smtClean="0"/>
          </a:p>
          <a:p>
            <a:r>
              <a:rPr lang="pl-PL" b="1" dirty="0" smtClean="0"/>
              <a:t>A zatem </a:t>
            </a:r>
            <a:r>
              <a:rPr lang="pl-PL" dirty="0" smtClean="0"/>
              <a:t>szczególnie duża ostrożność </a:t>
            </a:r>
            <a:r>
              <a:rPr lang="pl-PL" dirty="0" smtClean="0"/>
              <a:t>w </a:t>
            </a:r>
            <a:r>
              <a:rPr lang="pl-PL" dirty="0" smtClean="0"/>
              <a:t>nawożeniu stawów zalecana jest młodym, </a:t>
            </a:r>
            <a:r>
              <a:rPr lang="pl-PL" dirty="0" smtClean="0"/>
              <a:t>jeszcze niezbyt doświadczonym hodowcom, w </a:t>
            </a:r>
            <a:r>
              <a:rPr lang="pl-PL" dirty="0" smtClean="0"/>
              <a:t>tym również lekarzom </a:t>
            </a:r>
            <a:r>
              <a:rPr lang="pl-PL" dirty="0" smtClean="0"/>
              <a:t>weterynarii.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7601272" cy="634082"/>
          </a:xfrm>
        </p:spPr>
        <p:txBody>
          <a:bodyPr/>
          <a:lstStyle/>
          <a:p>
            <a:r>
              <a:rPr lang="pl-PL" dirty="0" smtClean="0"/>
              <a:t>A zatem: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196752"/>
            <a:ext cx="8568952" cy="5277200"/>
          </a:xfrm>
        </p:spPr>
        <p:txBody>
          <a:bodyPr/>
          <a:lstStyle/>
          <a:p>
            <a:r>
              <a:rPr lang="pl-PL" b="1" dirty="0" smtClean="0"/>
              <a:t>Wprowadzanie do środowiska wodnego jakichkolwiek substancji chemicznych czy organicznych wymaga </a:t>
            </a:r>
            <a:r>
              <a:rPr lang="pl-PL" dirty="0" err="1" smtClean="0"/>
              <a:t>b.b.b</a:t>
            </a:r>
            <a:r>
              <a:rPr lang="pl-PL" dirty="0" smtClean="0"/>
              <a:t>. dużej wiedzy i dużej ostrożności (!!!).</a:t>
            </a:r>
          </a:p>
          <a:p>
            <a:r>
              <a:rPr lang="pl-PL" b="1" dirty="0" smtClean="0"/>
              <a:t>Dlatego tak bardzo ważna jest </a:t>
            </a:r>
            <a:r>
              <a:rPr lang="pl-PL" dirty="0" smtClean="0"/>
              <a:t>i powinna być wiedza </a:t>
            </a:r>
            <a:br>
              <a:rPr lang="pl-PL" dirty="0" smtClean="0"/>
            </a:br>
            <a:r>
              <a:rPr lang="pl-PL" dirty="0" smtClean="0"/>
              <a:t>z tego obszaru oraz …………. wymiana doświadczeń.</a:t>
            </a:r>
          </a:p>
          <a:p>
            <a:r>
              <a:rPr lang="pl-PL" b="1" dirty="0" smtClean="0"/>
              <a:t>A w dniu dzisiejszym ja też dzielę się z Państwem </a:t>
            </a:r>
            <a:r>
              <a:rPr lang="pl-PL" dirty="0" smtClean="0"/>
              <a:t>swoją wiedzą – a i doświadczeniem również.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76955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-1143000"/>
            <a:ext cx="7467600" cy="11430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528" y="548680"/>
            <a:ext cx="7920880" cy="5925272"/>
          </a:xfrm>
        </p:spPr>
        <p:txBody>
          <a:bodyPr/>
          <a:lstStyle/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r>
              <a:rPr lang="pl-PL" sz="3300" b="1" dirty="0" smtClean="0"/>
              <a:t>Bardzo dziękuję za zaproszenie na tę konferencję</a:t>
            </a:r>
            <a:r>
              <a:rPr lang="pl-PL" sz="3300" b="1" dirty="0"/>
              <a:t> </a:t>
            </a:r>
            <a:r>
              <a:rPr lang="pl-PL" sz="3300" b="1" dirty="0" smtClean="0"/>
              <a:t>i możliwość podzielenia się z Państwem </a:t>
            </a:r>
            <a:r>
              <a:rPr lang="pl-PL" sz="3300" b="1" dirty="0"/>
              <a:t>m</a:t>
            </a:r>
            <a:r>
              <a:rPr lang="pl-PL" sz="3300" b="1" dirty="0" smtClean="0"/>
              <a:t>oimi obserwacjami oraz wiedzą na ten wcale niełatwy, niejednoznaczny temat</a:t>
            </a:r>
            <a:endParaRPr lang="pl-PL" sz="3300" b="1" dirty="0"/>
          </a:p>
        </p:txBody>
      </p:sp>
    </p:spTree>
    <p:extLst>
      <p:ext uri="{BB962C8B-B14F-4D97-AF65-F5344CB8AC3E}">
        <p14:creationId xmlns:p14="http://schemas.microsoft.com/office/powerpoint/2010/main" val="2875666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pl-PL" dirty="0" smtClean="0"/>
              <a:t>Co to znaczy, żeby robić to dobrze 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424936" cy="5877272"/>
          </a:xfrm>
        </p:spPr>
        <p:txBody>
          <a:bodyPr>
            <a:normAutofit/>
          </a:bodyPr>
          <a:lstStyle/>
          <a:p>
            <a:r>
              <a:rPr lang="pl-PL" b="1" dirty="0"/>
              <a:t>W</a:t>
            </a:r>
            <a:r>
              <a:rPr lang="pl-PL" b="1" dirty="0" smtClean="0"/>
              <a:t>apno powinno być świeże </a:t>
            </a:r>
            <a:r>
              <a:rPr lang="pl-PL" dirty="0" smtClean="0"/>
              <a:t>(prosto z wapiennika)  </a:t>
            </a:r>
            <a:br>
              <a:rPr lang="pl-PL" dirty="0" smtClean="0"/>
            </a:br>
            <a:r>
              <a:rPr lang="pl-PL" dirty="0" smtClean="0"/>
              <a:t>z aktualnym atestem świadczącym o jego dobrej jakości, </a:t>
            </a:r>
            <a:r>
              <a:rPr lang="pl-PL" b="1" dirty="0" smtClean="0"/>
              <a:t>a przy tym koniecznie o zawartości 85-90% tlenku wapnia lub tzw. wapno budowlane (tzw. z worka).</a:t>
            </a:r>
          </a:p>
          <a:p>
            <a:r>
              <a:rPr lang="pl-PL" b="1" dirty="0" smtClean="0"/>
              <a:t>Wapno budowlane stosuje się na lustro wody </a:t>
            </a:r>
            <a:br>
              <a:rPr lang="pl-PL" b="1" dirty="0" smtClean="0"/>
            </a:br>
            <a:r>
              <a:rPr lang="pl-PL" b="1" dirty="0" smtClean="0"/>
              <a:t>w mniejszej dawce – tylko  80-140 kg/ha – </a:t>
            </a:r>
            <a:r>
              <a:rPr lang="pl-PL" dirty="0" smtClean="0"/>
              <a:t>zależnie od wysokości poziomu wody w danym zbiorniku wodnym.</a:t>
            </a:r>
          </a:p>
          <a:p>
            <a:r>
              <a:rPr lang="pl-PL" b="1" dirty="0" smtClean="0"/>
              <a:t>Jest pewne, że w przypadku zaburzeń w hodowli </a:t>
            </a:r>
            <a:r>
              <a:rPr lang="pl-PL" dirty="0" smtClean="0"/>
              <a:t>złej jakości wapno nie da oczekiwanych efektów działania.</a:t>
            </a:r>
          </a:p>
          <a:p>
            <a:r>
              <a:rPr lang="pl-PL" b="1" dirty="0" smtClean="0"/>
              <a:t>Takich efektów na pewno nie da</a:t>
            </a:r>
            <a:r>
              <a:rPr lang="pl-PL" b="1" dirty="0"/>
              <a:t> </a:t>
            </a:r>
            <a:r>
              <a:rPr lang="pl-PL" b="1" dirty="0" smtClean="0"/>
              <a:t>tzw. wapno nawozowe - </a:t>
            </a:r>
            <a:r>
              <a:rPr lang="pl-PL" dirty="0" smtClean="0"/>
              <a:t>nigdy tego nie zaobserwowałem </a:t>
            </a:r>
            <a:br>
              <a:rPr lang="pl-PL" dirty="0" smtClean="0"/>
            </a:br>
            <a:r>
              <a:rPr lang="pl-PL" dirty="0" smtClean="0"/>
              <a:t>w mojej praktyce – szkoda czasu i pieniędzy (!!!).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r>
              <a:rPr lang="pl-PL" dirty="0" smtClean="0"/>
              <a:t>A poza tym czyż stawy nie są piękne ??</a:t>
            </a:r>
            <a:endParaRPr lang="pl-PL" dirty="0"/>
          </a:p>
        </p:txBody>
      </p:sp>
      <p:pic>
        <p:nvPicPr>
          <p:cNvPr id="4" name="Symbol zastępczy zawartości 3" descr="Piękno stawu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9144000" cy="5589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075240" cy="92211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Jakie jest stanowisko ichtiologów </a:t>
            </a:r>
            <a:br>
              <a:rPr lang="pl-PL" dirty="0" smtClean="0"/>
            </a:br>
            <a:r>
              <a:rPr lang="pl-PL" dirty="0" smtClean="0"/>
              <a:t>w sprawie wapnowania: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512" y="1412776"/>
            <a:ext cx="8496944" cy="5445224"/>
          </a:xfrm>
        </p:spPr>
        <p:txBody>
          <a:bodyPr>
            <a:normAutofit fontScale="92500" lnSpcReduction="10000"/>
          </a:bodyPr>
          <a:lstStyle/>
          <a:p>
            <a:r>
              <a:rPr lang="pl-PL" sz="2500" b="1" dirty="0" smtClean="0"/>
              <a:t>Większość publikacji w czasopismach i książkach na temat wapnowania ogranicza się tylko </a:t>
            </a:r>
            <a:r>
              <a:rPr lang="pl-PL" sz="2500" dirty="0" smtClean="0"/>
              <a:t>do roli  tlenku wapnia jako czynnika używanego do dezynfekcji stawów, po wystąpieniu zakaźnej choroby ryb.</a:t>
            </a:r>
          </a:p>
          <a:p>
            <a:r>
              <a:rPr lang="pl-PL" sz="2500" b="1" dirty="0" smtClean="0"/>
              <a:t>Zaznacza się przy tym, że tlenek wapnia (</a:t>
            </a:r>
            <a:r>
              <a:rPr lang="pl-PL" sz="2500" b="1" dirty="0" err="1" smtClean="0"/>
              <a:t>CaO</a:t>
            </a:r>
            <a:r>
              <a:rPr lang="pl-PL" sz="2500" b="1" dirty="0" smtClean="0"/>
              <a:t>) szybko przechodzi w środowisku wodnym </a:t>
            </a:r>
            <a:br>
              <a:rPr lang="pl-PL" sz="2500" b="1" dirty="0" smtClean="0"/>
            </a:br>
            <a:r>
              <a:rPr lang="pl-PL" sz="2500" b="1" dirty="0" smtClean="0"/>
              <a:t>w wodorotlenek wapnia-Ca(OH)</a:t>
            </a:r>
            <a:r>
              <a:rPr lang="pl-PL" sz="2500" b="1" baseline="-25000" dirty="0" smtClean="0"/>
              <a:t>2</a:t>
            </a:r>
            <a:r>
              <a:rPr lang="pl-PL" sz="2500" dirty="0"/>
              <a:t> </a:t>
            </a:r>
            <a:r>
              <a:rPr lang="pl-PL" sz="2500" dirty="0" smtClean="0"/>
              <a:t>, który działa inaktywacyjnie na różne drobnoustroje.</a:t>
            </a:r>
          </a:p>
          <a:p>
            <a:r>
              <a:rPr lang="pl-PL" sz="2500" b="1" dirty="0" smtClean="0"/>
              <a:t>Ca(OH)</a:t>
            </a:r>
            <a:r>
              <a:rPr lang="pl-PL" sz="2500" b="1" baseline="-25000" dirty="0" smtClean="0"/>
              <a:t>2</a:t>
            </a:r>
            <a:r>
              <a:rPr lang="pl-PL" sz="2500" b="1" dirty="0" smtClean="0"/>
              <a:t>  jest postacią aktywną tylko przez krótki okres czasu</a:t>
            </a:r>
            <a:r>
              <a:rPr lang="pl-PL" sz="2500" dirty="0" smtClean="0"/>
              <a:t>, gdyż łatwo łączy się z dwutlenkiem węgla (CO</a:t>
            </a:r>
            <a:r>
              <a:rPr lang="pl-PL" sz="2500" baseline="-25000" dirty="0" smtClean="0"/>
              <a:t>2</a:t>
            </a:r>
            <a:r>
              <a:rPr lang="pl-PL" sz="2500" dirty="0" smtClean="0"/>
              <a:t>), pochodzącym z powietrza lub z wody i przechodzi </a:t>
            </a:r>
            <a:br>
              <a:rPr lang="pl-PL" sz="2500" dirty="0" smtClean="0"/>
            </a:br>
            <a:r>
              <a:rPr lang="pl-PL" sz="2500" dirty="0" smtClean="0"/>
              <a:t>w węglan wapnia. </a:t>
            </a:r>
          </a:p>
          <a:p>
            <a:r>
              <a:rPr lang="pl-PL" sz="2500" dirty="0" smtClean="0"/>
              <a:t>Niektórzy autorzy piszę jednak </a:t>
            </a:r>
            <a:r>
              <a:rPr lang="pl-PL" sz="2500" b="1" dirty="0" smtClean="0"/>
              <a:t>o roli tlenku wapnia </a:t>
            </a:r>
            <a:r>
              <a:rPr lang="pl-PL" sz="2500" dirty="0" smtClean="0"/>
              <a:t>jako </a:t>
            </a:r>
            <a:r>
              <a:rPr lang="pl-PL" sz="2500" b="1" dirty="0" smtClean="0"/>
              <a:t>czynnika </a:t>
            </a:r>
            <a:r>
              <a:rPr lang="pl-PL" sz="2500" b="1" dirty="0" err="1" smtClean="0"/>
              <a:t>nawożeniowego</a:t>
            </a:r>
            <a:r>
              <a:rPr lang="pl-PL" sz="2500" b="1" dirty="0" smtClean="0"/>
              <a:t> </a:t>
            </a:r>
            <a:r>
              <a:rPr lang="pl-PL" sz="2500" dirty="0" smtClean="0"/>
              <a:t>– regulującego pewne procesy </a:t>
            </a:r>
            <a:br>
              <a:rPr lang="pl-PL" sz="2500" dirty="0" smtClean="0"/>
            </a:br>
            <a:r>
              <a:rPr lang="pl-PL" sz="2500" dirty="0" smtClean="0"/>
              <a:t>w środowisku wodnym stawu, w tym w jego dnie (osadach).</a:t>
            </a:r>
          </a:p>
          <a:p>
            <a:pPr marL="0" indent="0">
              <a:buNone/>
            </a:pPr>
            <a:r>
              <a:rPr lang="pl-PL" sz="2500" baseline="-25000" dirty="0"/>
              <a:t> </a:t>
            </a:r>
            <a:endParaRPr lang="pl-PL" sz="2500" baseline="-25000" dirty="0" smtClean="0"/>
          </a:p>
          <a:p>
            <a:pPr marL="0" indent="0">
              <a:buNone/>
            </a:pPr>
            <a:endParaRPr lang="pl-PL" baseline="-25000" dirty="0"/>
          </a:p>
        </p:txBody>
      </p:sp>
    </p:spTree>
    <p:extLst>
      <p:ext uri="{BB962C8B-B14F-4D97-AF65-F5344CB8AC3E}">
        <p14:creationId xmlns:p14="http://schemas.microsoft.com/office/powerpoint/2010/main" val="402465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80920" cy="490066"/>
          </a:xfrm>
        </p:spPr>
        <p:txBody>
          <a:bodyPr>
            <a:normAutofit fontScale="90000"/>
          </a:bodyPr>
          <a:lstStyle/>
          <a:p>
            <a:r>
              <a:rPr lang="pl-PL" sz="2700" dirty="0" smtClean="0"/>
              <a:t>Zdaniem Pana Profesora Ryszarda Wojdy:</a:t>
            </a:r>
            <a:endParaRPr lang="pl-PL" sz="27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568952" cy="5949280"/>
          </a:xfrm>
        </p:spPr>
        <p:txBody>
          <a:bodyPr/>
          <a:lstStyle/>
          <a:p>
            <a:r>
              <a:rPr lang="pl-PL" b="1" dirty="0"/>
              <a:t>W</a:t>
            </a:r>
            <a:r>
              <a:rPr lang="pl-PL" b="1" dirty="0" smtClean="0"/>
              <a:t>apno może być wysiewane </a:t>
            </a:r>
            <a:r>
              <a:rPr lang="pl-PL" dirty="0" smtClean="0"/>
              <a:t>zarówno na wodę </a:t>
            </a:r>
            <a:br>
              <a:rPr lang="pl-PL" dirty="0" smtClean="0"/>
            </a:br>
            <a:r>
              <a:rPr lang="pl-PL" dirty="0" smtClean="0"/>
              <a:t>w stawie, jak i na dno przed jego zalewem.</a:t>
            </a:r>
          </a:p>
          <a:p>
            <a:r>
              <a:rPr lang="pl-PL" b="1" dirty="0" smtClean="0"/>
              <a:t>Do dezynfekcji na glebach lekkich </a:t>
            </a:r>
            <a:r>
              <a:rPr lang="pl-PL" dirty="0" smtClean="0"/>
              <a:t>stosuje się na dno dawki wapna palonego (</a:t>
            </a:r>
            <a:r>
              <a:rPr lang="pl-PL" dirty="0" err="1" smtClean="0"/>
              <a:t>CaO</a:t>
            </a:r>
            <a:r>
              <a:rPr lang="pl-PL" dirty="0" smtClean="0"/>
              <a:t>) wynoszące 10-15 q/ha, </a:t>
            </a:r>
            <a:br>
              <a:rPr lang="pl-PL" dirty="0" smtClean="0"/>
            </a:br>
            <a:r>
              <a:rPr lang="pl-PL" b="1" dirty="0" smtClean="0"/>
              <a:t>a na ciężkich </a:t>
            </a:r>
            <a:r>
              <a:rPr lang="pl-PL" dirty="0" smtClean="0"/>
              <a:t>– 20-25 q/ha.</a:t>
            </a:r>
          </a:p>
          <a:p>
            <a:r>
              <a:rPr lang="pl-PL" b="1" dirty="0" smtClean="0"/>
              <a:t>Natomiast w przypadku gwałtownego obumierania glonów, zwalczania zgorzeli skrzeli oraz celem obniżenia lub podniesienia poziomu odczynu wody (!!!) </a:t>
            </a:r>
            <a:r>
              <a:rPr lang="pl-PL" dirty="0" smtClean="0"/>
              <a:t>– czyli tzw. </a:t>
            </a:r>
            <a:r>
              <a:rPr lang="pl-PL" dirty="0" err="1" smtClean="0"/>
              <a:t>pH</a:t>
            </a:r>
            <a:r>
              <a:rPr lang="pl-PL" dirty="0" smtClean="0"/>
              <a:t> (przy biologicznym odwapnieniu) wysiewa się na wodę 1-2 q/ha – dawkę tę można (!) powtarzać co pewien czas, w zależności od zachowania się ryb (!!!) i poziomu odczynu (</a:t>
            </a:r>
            <a:r>
              <a:rPr lang="pl-PL" dirty="0" err="1" smtClean="0"/>
              <a:t>pH</a:t>
            </a:r>
            <a:r>
              <a:rPr lang="pl-PL" dirty="0" smtClean="0"/>
              <a:t>) wody.</a:t>
            </a:r>
          </a:p>
          <a:p>
            <a:r>
              <a:rPr lang="pl-PL" b="1" dirty="0" smtClean="0"/>
              <a:t>Wapnowanie jest czynnością wstępną (!) </a:t>
            </a:r>
            <a:r>
              <a:rPr lang="pl-PL" dirty="0" smtClean="0"/>
              <a:t>przed nawożeniem mineralnym.</a:t>
            </a:r>
          </a:p>
        </p:txBody>
      </p:sp>
    </p:spTree>
    <p:extLst>
      <p:ext uri="{BB962C8B-B14F-4D97-AF65-F5344CB8AC3E}">
        <p14:creationId xmlns:p14="http://schemas.microsoft.com/office/powerpoint/2010/main" val="118819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45288" cy="576064"/>
          </a:xfrm>
        </p:spPr>
        <p:txBody>
          <a:bodyPr/>
          <a:lstStyle/>
          <a:p>
            <a:r>
              <a:rPr lang="pl-PL" dirty="0" smtClean="0"/>
              <a:t>Zdaniem Pana Profesora ……. </a:t>
            </a:r>
            <a:r>
              <a:rPr lang="pl-PL" dirty="0"/>
              <a:t>c</a:t>
            </a:r>
            <a:r>
              <a:rPr lang="pl-PL" dirty="0" smtClean="0"/>
              <a:t>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764704"/>
            <a:ext cx="8640960" cy="6093296"/>
          </a:xfrm>
        </p:spPr>
        <p:txBody>
          <a:bodyPr>
            <a:normAutofit/>
          </a:bodyPr>
          <a:lstStyle/>
          <a:p>
            <a:r>
              <a:rPr lang="pl-PL" b="1" dirty="0" smtClean="0"/>
              <a:t>Prawidłowo wykonane wapnowanie </a:t>
            </a:r>
            <a:r>
              <a:rPr lang="pl-PL" dirty="0" smtClean="0"/>
              <a:t>w gospodarstwie karpiowym </a:t>
            </a:r>
            <a:r>
              <a:rPr lang="pl-PL" b="1" dirty="0" smtClean="0"/>
              <a:t>wpływa w istotny sposób korzystnie na przyrosty ryb, a szczególnie poprawia ich zdrowotność (!!!).</a:t>
            </a:r>
          </a:p>
          <a:p>
            <a:r>
              <a:rPr lang="pl-PL" b="1" dirty="0" smtClean="0"/>
              <a:t>Według </a:t>
            </a:r>
            <a:r>
              <a:rPr lang="pl-PL" b="1" dirty="0" err="1" smtClean="0"/>
              <a:t>Stegmana</a:t>
            </a:r>
            <a:r>
              <a:rPr lang="pl-PL" b="1" dirty="0" smtClean="0"/>
              <a:t> (1965) zwyżka przyrostów osiągana z 1q </a:t>
            </a:r>
            <a:r>
              <a:rPr lang="pl-PL" b="1" dirty="0" err="1" smtClean="0"/>
              <a:t>CaO</a:t>
            </a:r>
            <a:r>
              <a:rPr lang="pl-PL" b="1" dirty="0" smtClean="0"/>
              <a:t>, </a:t>
            </a:r>
            <a:r>
              <a:rPr lang="pl-PL" dirty="0" smtClean="0"/>
              <a:t>wysianego w stawie wynosi średnio ok. 1,68 kg ryb.</a:t>
            </a:r>
          </a:p>
          <a:p>
            <a:r>
              <a:rPr lang="pl-PL" dirty="0" smtClean="0"/>
              <a:t>Trzeba jednak uwzględnić, że skuteczność wapnowania zależy w dużej mierze od odczynu (</a:t>
            </a:r>
            <a:r>
              <a:rPr lang="pl-PL" dirty="0" err="1" smtClean="0"/>
              <a:t>pH</a:t>
            </a:r>
            <a:r>
              <a:rPr lang="pl-PL" dirty="0" smtClean="0"/>
              <a:t>) namułów dna stawowego – </a:t>
            </a:r>
            <a:r>
              <a:rPr lang="pl-PL" b="1" dirty="0" smtClean="0"/>
              <a:t>im większe zakwaszenie stawów, tym efekt wapnowania w przyrostach będzie wyższy (!).</a:t>
            </a:r>
          </a:p>
          <a:p>
            <a:r>
              <a:rPr lang="pl-PL" b="1" dirty="0" smtClean="0"/>
              <a:t>Oczywiste jest, że regularne, a przy tym ścisłe przestrzeganie zasad wapnowania </a:t>
            </a:r>
            <a:r>
              <a:rPr lang="pl-PL" dirty="0" smtClean="0"/>
              <a:t>wpływa na </a:t>
            </a:r>
            <a:r>
              <a:rPr lang="pl-PL" b="1" dirty="0" err="1" smtClean="0"/>
              <a:t>stabililizację</a:t>
            </a:r>
            <a:r>
              <a:rPr lang="pl-PL" b="1" dirty="0" smtClean="0"/>
              <a:t> wielkości produkcji (!!!), </a:t>
            </a:r>
            <a:r>
              <a:rPr lang="pl-PL" dirty="0" smtClean="0"/>
              <a:t>tj. na efekty hodowlane danego gospodarstwa rybackiego.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61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44624"/>
            <a:ext cx="8424936" cy="936104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Zdaniem specjalistów niemieckich (Koch, Bank i </a:t>
            </a:r>
            <a:r>
              <a:rPr lang="pl-PL" dirty="0" err="1" smtClean="0"/>
              <a:t>Jens</a:t>
            </a:r>
            <a:r>
              <a:rPr lang="pl-PL" dirty="0" smtClean="0"/>
              <a:t>):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1124744"/>
            <a:ext cx="8640960" cy="5733256"/>
          </a:xfrm>
        </p:spPr>
        <p:txBody>
          <a:bodyPr/>
          <a:lstStyle/>
          <a:p>
            <a:r>
              <a:rPr lang="pl-PL" b="1" dirty="0" smtClean="0"/>
              <a:t>W celu trwałego wzbogacenia wody w wapień dno stawowe musi </a:t>
            </a:r>
            <a:r>
              <a:rPr lang="pl-PL" dirty="0" smtClean="0"/>
              <a:t>(mając dostateczne zasoby wapna) </a:t>
            </a:r>
            <a:r>
              <a:rPr lang="pl-PL" b="1" dirty="0" smtClean="0"/>
              <a:t>produkować odpowiednią ilość dwutlenku węgla.</a:t>
            </a:r>
          </a:p>
          <a:p>
            <a:r>
              <a:rPr lang="pl-PL" b="1" dirty="0" smtClean="0"/>
              <a:t>Doskonałym środkiem pobudzającym tę produkcję jest wapno palone </a:t>
            </a:r>
            <a:r>
              <a:rPr lang="pl-PL" dirty="0" smtClean="0"/>
              <a:t>– dlatego w gospodarce stawowej używa się przede wszystkim tej formy wapnia (!!!), a nie węglanowej.</a:t>
            </a:r>
          </a:p>
          <a:p>
            <a:r>
              <a:rPr lang="pl-PL" b="1" dirty="0" smtClean="0"/>
              <a:t>Górną granicę występowania kwaśnego węglanu wapnia wyznacza </a:t>
            </a:r>
            <a:r>
              <a:rPr lang="pl-PL" b="1" dirty="0" err="1" smtClean="0"/>
              <a:t>pH</a:t>
            </a:r>
            <a:r>
              <a:rPr lang="pl-PL" b="1" dirty="0" smtClean="0"/>
              <a:t> równe 8.5 </a:t>
            </a:r>
            <a:r>
              <a:rPr lang="pl-PL" dirty="0" smtClean="0"/>
              <a:t>– powyżej tej wartości wapń występuje w wodzie w postaci węglanu wapnia (CaCO</a:t>
            </a:r>
            <a:r>
              <a:rPr lang="pl-PL" baseline="-25000" dirty="0" smtClean="0"/>
              <a:t>3 </a:t>
            </a:r>
            <a:r>
              <a:rPr lang="pl-PL" dirty="0" smtClean="0"/>
              <a:t>) lub wodorotlenku wapnia (Ca(OH)</a:t>
            </a:r>
            <a:r>
              <a:rPr lang="pl-PL" baseline="-25000" dirty="0" smtClean="0"/>
              <a:t>2</a:t>
            </a:r>
            <a:r>
              <a:rPr lang="pl-PL" dirty="0" smtClean="0"/>
              <a:t>).</a:t>
            </a:r>
          </a:p>
          <a:p>
            <a:r>
              <a:rPr lang="pl-PL" b="1" dirty="0" smtClean="0"/>
              <a:t>Zawartość wapnia w wodzie stawu jest w znacznym stopniu uzależniona od </a:t>
            </a:r>
            <a:r>
              <a:rPr lang="pl-PL" dirty="0" smtClean="0"/>
              <a:t>przemiany materii roślin.</a:t>
            </a:r>
          </a:p>
        </p:txBody>
      </p:sp>
    </p:spTree>
    <p:extLst>
      <p:ext uri="{BB962C8B-B14F-4D97-AF65-F5344CB8AC3E}">
        <p14:creationId xmlns:p14="http://schemas.microsoft.com/office/powerpoint/2010/main" val="190892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496944" cy="648072"/>
          </a:xfrm>
        </p:spPr>
        <p:txBody>
          <a:bodyPr>
            <a:normAutofit/>
          </a:bodyPr>
          <a:lstStyle/>
          <a:p>
            <a:r>
              <a:rPr lang="pl-PL" dirty="0" smtClean="0"/>
              <a:t>Zdaniem specjalistów niemieckich …. – c.d.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07504" y="908720"/>
            <a:ext cx="8568952" cy="5949280"/>
          </a:xfrm>
        </p:spPr>
        <p:txBody>
          <a:bodyPr>
            <a:normAutofit lnSpcReduction="10000"/>
          </a:bodyPr>
          <a:lstStyle/>
          <a:p>
            <a:r>
              <a:rPr lang="pl-PL" b="1" dirty="0" smtClean="0"/>
              <a:t>Większość roślin pobiera bowiem z wody dwutlenek węgla (CO</a:t>
            </a:r>
            <a:r>
              <a:rPr lang="pl-PL" b="1" baseline="-25000" dirty="0" smtClean="0"/>
              <a:t>2</a:t>
            </a:r>
            <a:r>
              <a:rPr lang="pl-PL" b="1" dirty="0" smtClean="0"/>
              <a:t>)</a:t>
            </a:r>
            <a:r>
              <a:rPr lang="pl-PL" dirty="0" smtClean="0"/>
              <a:t>, który jest niezbędny do ich rozwoju.</a:t>
            </a:r>
          </a:p>
          <a:p>
            <a:r>
              <a:rPr lang="pl-PL" b="1" dirty="0" smtClean="0"/>
              <a:t>Wskutek poboru CO</a:t>
            </a:r>
            <a:r>
              <a:rPr lang="pl-PL" b="1" baseline="-25000" dirty="0" smtClean="0"/>
              <a:t>2</a:t>
            </a:r>
            <a:r>
              <a:rPr lang="pl-PL" b="1" dirty="0" smtClean="0"/>
              <a:t> ze środowiska wodnego </a:t>
            </a:r>
            <a:r>
              <a:rPr lang="pl-PL" dirty="0" smtClean="0"/>
              <a:t>kwaśny węglan wapnia przechodzi w węglan wapnia </a:t>
            </a:r>
            <a:br>
              <a:rPr lang="pl-PL" dirty="0" smtClean="0"/>
            </a:br>
            <a:r>
              <a:rPr lang="pl-PL" dirty="0" smtClean="0"/>
              <a:t>i wytrąca się w postaci nieaktywnej, w postaci osadu.</a:t>
            </a:r>
          </a:p>
          <a:p>
            <a:r>
              <a:rPr lang="pl-PL" b="1" dirty="0" smtClean="0"/>
              <a:t>Proces ten nazywa się </a:t>
            </a:r>
            <a:r>
              <a:rPr lang="pl-PL" dirty="0" smtClean="0"/>
              <a:t>„odwapnianiem biologicznym).</a:t>
            </a:r>
          </a:p>
          <a:p>
            <a:r>
              <a:rPr lang="pl-PL" b="1" dirty="0" smtClean="0"/>
              <a:t>Wapń jest natomiast b. potrzebny w środowisku wodnym, ponieważ </a:t>
            </a:r>
            <a:r>
              <a:rPr lang="pl-PL" dirty="0" smtClean="0"/>
              <a:t>między innymi pozbawia właściwości trujących związki żelaza, magnezu, sodu </a:t>
            </a:r>
            <a:br>
              <a:rPr lang="pl-PL" dirty="0" smtClean="0"/>
            </a:br>
            <a:r>
              <a:rPr lang="pl-PL" dirty="0" smtClean="0"/>
              <a:t>i miedzi, które uszkadzają skrzela, głównie żelazo.</a:t>
            </a:r>
          </a:p>
          <a:p>
            <a:r>
              <a:rPr lang="pl-PL" b="1" dirty="0" smtClean="0"/>
              <a:t>Istotne znaczenie dla środowiska wodnego stawów </a:t>
            </a:r>
            <a:r>
              <a:rPr lang="pl-PL" dirty="0" smtClean="0"/>
              <a:t>hodowlanych </a:t>
            </a:r>
            <a:r>
              <a:rPr lang="pl-PL" b="1" dirty="0" smtClean="0"/>
              <a:t>ma uaktywnianie jonów fosforowych </a:t>
            </a:r>
            <a:r>
              <a:rPr lang="pl-PL" dirty="0" smtClean="0"/>
              <a:t>związanych w kompleksie sorpcyjnym dna przez wapń.</a:t>
            </a:r>
          </a:p>
          <a:p>
            <a:r>
              <a:rPr lang="pl-PL" b="1" dirty="0" smtClean="0"/>
              <a:t>Poza tym </a:t>
            </a:r>
            <a:r>
              <a:rPr lang="pl-PL" dirty="0" smtClean="0"/>
              <a:t>wapń zwiększa higroskopijność cząstek osadu </a:t>
            </a:r>
            <a:br>
              <a:rPr lang="pl-PL" dirty="0" smtClean="0"/>
            </a:br>
            <a:r>
              <a:rPr lang="pl-PL" dirty="0" smtClean="0"/>
              <a:t>i sprzyja powstawaniu gruzełkowatej struktury mułu.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35872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1120</TotalTime>
  <Words>3391</Words>
  <Application>Microsoft Office PowerPoint</Application>
  <PresentationFormat>Pokaz na ekranie (4:3)</PresentationFormat>
  <Paragraphs>187</Paragraphs>
  <Slides>40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4" baseType="lpstr">
      <vt:lpstr>Century Schoolbook</vt:lpstr>
      <vt:lpstr>Wingdings</vt:lpstr>
      <vt:lpstr>Wingdings 2</vt:lpstr>
      <vt:lpstr>Default Theme</vt:lpstr>
      <vt:lpstr>Wapnowanie stawów hodowlanych</vt:lpstr>
      <vt:lpstr>Prezentacja programu PowerPoint</vt:lpstr>
      <vt:lpstr>Wapnowanie stawów</vt:lpstr>
      <vt:lpstr>Co to znaczy, żeby robić to dobrze ?</vt:lpstr>
      <vt:lpstr>Jakie jest stanowisko ichtiologów  w sprawie wapnowania:</vt:lpstr>
      <vt:lpstr>Zdaniem Pana Profesora Ryszarda Wojdy:</vt:lpstr>
      <vt:lpstr>Zdaniem Pana Profesora ……. c.d.</vt:lpstr>
      <vt:lpstr>Zdaniem specjalistów niemieckich (Koch, Bank i Jens):</vt:lpstr>
      <vt:lpstr>Zdaniem specjalistów niemieckich …. – c.d.</vt:lpstr>
      <vt:lpstr>Przegląd Ryb. Nr 4 z 2014 r. - Wapnować czy nie wapnować - wg dr. A. Lirskiego:</vt:lpstr>
      <vt:lpstr>Przegląd Ryb. Nr 4 ………. c.d.</vt:lpstr>
      <vt:lpstr>Przegląd Ryb. Nr 4 ………. c.d.</vt:lpstr>
      <vt:lpstr>Przegląd Ryb. Nr 4 …………. c.d.</vt:lpstr>
      <vt:lpstr>Przegląd Ryb. Nr 4 ………… c.d.</vt:lpstr>
      <vt:lpstr>Według:</vt:lpstr>
      <vt:lpstr>Ponadto według:</vt:lpstr>
      <vt:lpstr>Z mojego doświadczenia zawodowego wynika że:</vt:lpstr>
      <vt:lpstr>Z mojego doświadczenia wynika też, że:</vt:lpstr>
      <vt:lpstr>Z mojego doświadczenia wynika też, że:</vt:lpstr>
      <vt:lpstr>Reasumując można stwierdzić, że:</vt:lpstr>
      <vt:lpstr>Reasumując można ……….  -  c.d.</vt:lpstr>
      <vt:lpstr>Biorąc powyższe pod uwagę należy dbać przy tym w gospodarstwie rybackim o:</vt:lpstr>
      <vt:lpstr>Utrzymywanie odpowiedniej wysokości poziomu wody w stawie</vt:lpstr>
      <vt:lpstr>Utrzymywanie odpowiedniej wysokości poziomu zalewu wody w zimochowie</vt:lpstr>
      <vt:lpstr>Osuszanie dna stawowego</vt:lpstr>
      <vt:lpstr>Osuszanie dna stawu  -  c.d</vt:lpstr>
      <vt:lpstr>Odmulanie dna stawu</vt:lpstr>
      <vt:lpstr>Odmulanie dna stawu  -  c.d.</vt:lpstr>
      <vt:lpstr>Odmulanie dna  -  c.d.</vt:lpstr>
      <vt:lpstr>Koszenie roślinności twardej</vt:lpstr>
      <vt:lpstr>Poza tym roślinność twarda:</vt:lpstr>
      <vt:lpstr>Nawożenie stawów</vt:lpstr>
      <vt:lpstr>Nawożenie stawów  -  c.d.</vt:lpstr>
      <vt:lpstr>Nawożenie stawów  -  c.d.</vt:lpstr>
      <vt:lpstr>Nawożenie stawów  -  c.d.</vt:lpstr>
      <vt:lpstr>Korzyści z nawożenia stawów</vt:lpstr>
      <vt:lpstr>Korzyści z nawożenia stawów  -  c.d.</vt:lpstr>
      <vt:lpstr>A zatem:</vt:lpstr>
      <vt:lpstr>Prezentacja programu PowerPoint</vt:lpstr>
      <vt:lpstr>A poza tym czyż stawy nie są piękne 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Ryby roślinożerne</dc:title>
  <dc:creator>Jan Zelazny</dc:creator>
  <cp:lastModifiedBy>Jan Zelazny</cp:lastModifiedBy>
  <cp:revision>184</cp:revision>
  <dcterms:created xsi:type="dcterms:W3CDTF">2015-10-02T17:30:00Z</dcterms:created>
  <dcterms:modified xsi:type="dcterms:W3CDTF">2023-11-23T11:31:01Z</dcterms:modified>
</cp:coreProperties>
</file>