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5F5F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Styl z motywem 1 — Ak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Styl z motywem 1 — Ak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16DA210-FB5B-4158-B5E0-FEB733F419BA}" styleName="Styl jasny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7E9639D4-E3E2-4D34-9284-5A2195B3D0D7}" styleName="Styl jasny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5940675A-B579-460E-94D1-54222C63F5DA}" styleName="Bez stylu, siatka tabeli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8A107856-5554-42FB-B03E-39F5DBC370BA}" styleName="Styl pośredni 4 — Ak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yl pośredni 2 — Ak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Line 2"/>
          <p:cNvSpPr>
            <a:spLocks noChangeShapeType="1"/>
          </p:cNvSpPr>
          <p:nvPr/>
        </p:nvSpPr>
        <p:spPr bwMode="auto">
          <a:xfrm>
            <a:off x="7315200" y="1066800"/>
            <a:ext cx="0" cy="449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7270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315913" y="466725"/>
            <a:ext cx="6781800" cy="2133600"/>
          </a:xfrm>
        </p:spPr>
        <p:txBody>
          <a:bodyPr/>
          <a:lstStyle>
            <a:lvl1pPr algn="r">
              <a:defRPr sz="4800"/>
            </a:lvl1pPr>
          </a:lstStyle>
          <a:p>
            <a:pPr lvl="0"/>
            <a:r>
              <a:rPr lang="pl-PL" altLang="en-US" noProof="0" smtClean="0"/>
              <a:t>Kliknij, aby edytować styl</a:t>
            </a:r>
          </a:p>
        </p:txBody>
      </p:sp>
      <p:sp>
        <p:nvSpPr>
          <p:cNvPr id="72708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849313" y="3049588"/>
            <a:ext cx="6248400" cy="23622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 sz="3200"/>
            </a:lvl1pPr>
          </a:lstStyle>
          <a:p>
            <a:pPr lvl="0"/>
            <a:r>
              <a:rPr lang="pl-PL" altLang="en-US" noProof="0" smtClean="0"/>
              <a:t>Kliknij, aby edytować styl wzorca podtytułu</a:t>
            </a:r>
          </a:p>
        </p:txBody>
      </p:sp>
      <p:sp>
        <p:nvSpPr>
          <p:cNvPr id="72709" name="Rectangle 5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fld id="{FD17FA3B-C404-4317-B0BC-953931111309}" type="datetimeFigureOut">
              <a:rPr lang="pl-PL" smtClean="0"/>
              <a:t>2012-09-28</a:t>
            </a:fld>
            <a:endParaRPr lang="pl-PL"/>
          </a:p>
        </p:txBody>
      </p:sp>
      <p:sp>
        <p:nvSpPr>
          <p:cNvPr id="72710" name="Rectangle 6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72711" name="Rectangle 7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  <p:grpSp>
        <p:nvGrpSpPr>
          <p:cNvPr id="72712" name="Group 8"/>
          <p:cNvGrpSpPr>
            <a:grpSpLocks/>
          </p:cNvGrpSpPr>
          <p:nvPr/>
        </p:nvGrpSpPr>
        <p:grpSpPr bwMode="auto">
          <a:xfrm>
            <a:off x="7493000" y="2992438"/>
            <a:ext cx="1338263" cy="2189162"/>
            <a:chOff x="4704" y="1885"/>
            <a:chExt cx="843" cy="1379"/>
          </a:xfrm>
        </p:grpSpPr>
        <p:sp>
          <p:nvSpPr>
            <p:cNvPr id="72713" name="Oval 9"/>
            <p:cNvSpPr>
              <a:spLocks noChangeArrowheads="1"/>
            </p:cNvSpPr>
            <p:nvPr/>
          </p:nvSpPr>
          <p:spPr bwMode="auto">
            <a:xfrm>
              <a:off x="4704" y="1885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l-PL"/>
            </a:p>
          </p:txBody>
        </p:sp>
        <p:sp>
          <p:nvSpPr>
            <p:cNvPr id="72714" name="Oval 10"/>
            <p:cNvSpPr>
              <a:spLocks noChangeArrowheads="1"/>
            </p:cNvSpPr>
            <p:nvPr/>
          </p:nvSpPr>
          <p:spPr bwMode="auto">
            <a:xfrm>
              <a:off x="4883" y="1885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l-PL"/>
            </a:p>
          </p:txBody>
        </p:sp>
        <p:sp>
          <p:nvSpPr>
            <p:cNvPr id="72715" name="Oval 11"/>
            <p:cNvSpPr>
              <a:spLocks noChangeArrowheads="1"/>
            </p:cNvSpPr>
            <p:nvPr/>
          </p:nvSpPr>
          <p:spPr bwMode="auto">
            <a:xfrm>
              <a:off x="5062" y="1885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l-PL"/>
            </a:p>
          </p:txBody>
        </p:sp>
        <p:sp>
          <p:nvSpPr>
            <p:cNvPr id="72716" name="Oval 12"/>
            <p:cNvSpPr>
              <a:spLocks noChangeArrowheads="1"/>
            </p:cNvSpPr>
            <p:nvPr/>
          </p:nvSpPr>
          <p:spPr bwMode="auto">
            <a:xfrm>
              <a:off x="4704" y="2064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l-PL"/>
            </a:p>
          </p:txBody>
        </p:sp>
        <p:sp>
          <p:nvSpPr>
            <p:cNvPr id="72717" name="Oval 13"/>
            <p:cNvSpPr>
              <a:spLocks noChangeArrowheads="1"/>
            </p:cNvSpPr>
            <p:nvPr/>
          </p:nvSpPr>
          <p:spPr bwMode="auto">
            <a:xfrm>
              <a:off x="4883" y="2064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l-PL"/>
            </a:p>
          </p:txBody>
        </p:sp>
        <p:sp>
          <p:nvSpPr>
            <p:cNvPr id="72718" name="Oval 14"/>
            <p:cNvSpPr>
              <a:spLocks noChangeArrowheads="1"/>
            </p:cNvSpPr>
            <p:nvPr/>
          </p:nvSpPr>
          <p:spPr bwMode="auto">
            <a:xfrm>
              <a:off x="5062" y="2064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l-PL"/>
            </a:p>
          </p:txBody>
        </p:sp>
        <p:sp>
          <p:nvSpPr>
            <p:cNvPr id="72719" name="Oval 15"/>
            <p:cNvSpPr>
              <a:spLocks noChangeArrowheads="1"/>
            </p:cNvSpPr>
            <p:nvPr/>
          </p:nvSpPr>
          <p:spPr bwMode="auto">
            <a:xfrm>
              <a:off x="5241" y="2064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l-PL"/>
            </a:p>
          </p:txBody>
        </p:sp>
        <p:sp>
          <p:nvSpPr>
            <p:cNvPr id="72720" name="Oval 16"/>
            <p:cNvSpPr>
              <a:spLocks noChangeArrowheads="1"/>
            </p:cNvSpPr>
            <p:nvPr/>
          </p:nvSpPr>
          <p:spPr bwMode="auto">
            <a:xfrm>
              <a:off x="4704" y="2243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l-PL"/>
            </a:p>
          </p:txBody>
        </p:sp>
        <p:sp>
          <p:nvSpPr>
            <p:cNvPr id="72721" name="Oval 17"/>
            <p:cNvSpPr>
              <a:spLocks noChangeArrowheads="1"/>
            </p:cNvSpPr>
            <p:nvPr/>
          </p:nvSpPr>
          <p:spPr bwMode="auto">
            <a:xfrm>
              <a:off x="4883" y="2243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l-PL"/>
            </a:p>
          </p:txBody>
        </p:sp>
        <p:sp>
          <p:nvSpPr>
            <p:cNvPr id="72722" name="Oval 18"/>
            <p:cNvSpPr>
              <a:spLocks noChangeArrowheads="1"/>
            </p:cNvSpPr>
            <p:nvPr/>
          </p:nvSpPr>
          <p:spPr bwMode="auto">
            <a:xfrm>
              <a:off x="5062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l-PL"/>
            </a:p>
          </p:txBody>
        </p:sp>
        <p:sp>
          <p:nvSpPr>
            <p:cNvPr id="72723" name="Oval 19"/>
            <p:cNvSpPr>
              <a:spLocks noChangeArrowheads="1"/>
            </p:cNvSpPr>
            <p:nvPr/>
          </p:nvSpPr>
          <p:spPr bwMode="auto">
            <a:xfrm>
              <a:off x="5241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l-PL"/>
            </a:p>
          </p:txBody>
        </p:sp>
        <p:sp>
          <p:nvSpPr>
            <p:cNvPr id="72724" name="Oval 20"/>
            <p:cNvSpPr>
              <a:spLocks noChangeArrowheads="1"/>
            </p:cNvSpPr>
            <p:nvPr/>
          </p:nvSpPr>
          <p:spPr bwMode="auto">
            <a:xfrm>
              <a:off x="5420" y="2243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l-PL"/>
            </a:p>
          </p:txBody>
        </p:sp>
        <p:sp>
          <p:nvSpPr>
            <p:cNvPr id="72725" name="Oval 21"/>
            <p:cNvSpPr>
              <a:spLocks noChangeArrowheads="1"/>
            </p:cNvSpPr>
            <p:nvPr/>
          </p:nvSpPr>
          <p:spPr bwMode="auto">
            <a:xfrm>
              <a:off x="4704" y="2421"/>
              <a:ext cx="127" cy="128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l-PL"/>
            </a:p>
          </p:txBody>
        </p:sp>
        <p:sp>
          <p:nvSpPr>
            <p:cNvPr id="72726" name="Oval 22"/>
            <p:cNvSpPr>
              <a:spLocks noChangeArrowheads="1"/>
            </p:cNvSpPr>
            <p:nvPr/>
          </p:nvSpPr>
          <p:spPr bwMode="auto">
            <a:xfrm>
              <a:off x="4883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l-PL"/>
            </a:p>
          </p:txBody>
        </p:sp>
        <p:sp>
          <p:nvSpPr>
            <p:cNvPr id="72727" name="Oval 23"/>
            <p:cNvSpPr>
              <a:spLocks noChangeArrowheads="1"/>
            </p:cNvSpPr>
            <p:nvPr/>
          </p:nvSpPr>
          <p:spPr bwMode="auto">
            <a:xfrm>
              <a:off x="5062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l-PL"/>
            </a:p>
          </p:txBody>
        </p:sp>
        <p:sp>
          <p:nvSpPr>
            <p:cNvPr id="72728" name="Oval 24"/>
            <p:cNvSpPr>
              <a:spLocks noChangeArrowheads="1"/>
            </p:cNvSpPr>
            <p:nvPr/>
          </p:nvSpPr>
          <p:spPr bwMode="auto">
            <a:xfrm>
              <a:off x="5241" y="2421"/>
              <a:ext cx="127" cy="12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l-PL"/>
            </a:p>
          </p:txBody>
        </p:sp>
        <p:sp>
          <p:nvSpPr>
            <p:cNvPr id="72729" name="Oval 25"/>
            <p:cNvSpPr>
              <a:spLocks noChangeArrowheads="1"/>
            </p:cNvSpPr>
            <p:nvPr/>
          </p:nvSpPr>
          <p:spPr bwMode="auto">
            <a:xfrm>
              <a:off x="4704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l-PL"/>
            </a:p>
          </p:txBody>
        </p:sp>
        <p:sp>
          <p:nvSpPr>
            <p:cNvPr id="72730" name="Oval 26"/>
            <p:cNvSpPr>
              <a:spLocks noChangeArrowheads="1"/>
            </p:cNvSpPr>
            <p:nvPr/>
          </p:nvSpPr>
          <p:spPr bwMode="auto">
            <a:xfrm>
              <a:off x="4883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l-PL"/>
            </a:p>
          </p:txBody>
        </p:sp>
        <p:sp>
          <p:nvSpPr>
            <p:cNvPr id="72731" name="Oval 27"/>
            <p:cNvSpPr>
              <a:spLocks noChangeArrowheads="1"/>
            </p:cNvSpPr>
            <p:nvPr/>
          </p:nvSpPr>
          <p:spPr bwMode="auto">
            <a:xfrm>
              <a:off x="5062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l-PL"/>
            </a:p>
          </p:txBody>
        </p:sp>
        <p:sp>
          <p:nvSpPr>
            <p:cNvPr id="72732" name="Oval 28"/>
            <p:cNvSpPr>
              <a:spLocks noChangeArrowheads="1"/>
            </p:cNvSpPr>
            <p:nvPr/>
          </p:nvSpPr>
          <p:spPr bwMode="auto">
            <a:xfrm>
              <a:off x="5241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l-PL"/>
            </a:p>
          </p:txBody>
        </p:sp>
        <p:sp>
          <p:nvSpPr>
            <p:cNvPr id="72733" name="Oval 29"/>
            <p:cNvSpPr>
              <a:spLocks noChangeArrowheads="1"/>
            </p:cNvSpPr>
            <p:nvPr/>
          </p:nvSpPr>
          <p:spPr bwMode="auto">
            <a:xfrm>
              <a:off x="5420" y="2600"/>
              <a:ext cx="127" cy="128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l-PL"/>
            </a:p>
          </p:txBody>
        </p:sp>
        <p:sp>
          <p:nvSpPr>
            <p:cNvPr id="72734" name="Oval 30"/>
            <p:cNvSpPr>
              <a:spLocks noChangeArrowheads="1"/>
            </p:cNvSpPr>
            <p:nvPr/>
          </p:nvSpPr>
          <p:spPr bwMode="auto">
            <a:xfrm>
              <a:off x="4704" y="2779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l-PL"/>
            </a:p>
          </p:txBody>
        </p:sp>
        <p:sp>
          <p:nvSpPr>
            <p:cNvPr id="72735" name="Oval 31"/>
            <p:cNvSpPr>
              <a:spLocks noChangeArrowheads="1"/>
            </p:cNvSpPr>
            <p:nvPr/>
          </p:nvSpPr>
          <p:spPr bwMode="auto">
            <a:xfrm>
              <a:off x="4883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l-PL"/>
            </a:p>
          </p:txBody>
        </p:sp>
        <p:sp>
          <p:nvSpPr>
            <p:cNvPr id="72736" name="Oval 32"/>
            <p:cNvSpPr>
              <a:spLocks noChangeArrowheads="1"/>
            </p:cNvSpPr>
            <p:nvPr/>
          </p:nvSpPr>
          <p:spPr bwMode="auto">
            <a:xfrm>
              <a:off x="5062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l-PL"/>
            </a:p>
          </p:txBody>
        </p:sp>
        <p:sp>
          <p:nvSpPr>
            <p:cNvPr id="72737" name="Oval 33"/>
            <p:cNvSpPr>
              <a:spLocks noChangeArrowheads="1"/>
            </p:cNvSpPr>
            <p:nvPr/>
          </p:nvSpPr>
          <p:spPr bwMode="auto">
            <a:xfrm>
              <a:off x="5241" y="2779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l-PL"/>
            </a:p>
          </p:txBody>
        </p:sp>
        <p:sp>
          <p:nvSpPr>
            <p:cNvPr id="72738" name="Oval 34"/>
            <p:cNvSpPr>
              <a:spLocks noChangeArrowheads="1"/>
            </p:cNvSpPr>
            <p:nvPr/>
          </p:nvSpPr>
          <p:spPr bwMode="auto">
            <a:xfrm>
              <a:off x="4704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l-PL"/>
            </a:p>
          </p:txBody>
        </p:sp>
        <p:sp>
          <p:nvSpPr>
            <p:cNvPr id="72739" name="Oval 35"/>
            <p:cNvSpPr>
              <a:spLocks noChangeArrowheads="1"/>
            </p:cNvSpPr>
            <p:nvPr/>
          </p:nvSpPr>
          <p:spPr bwMode="auto">
            <a:xfrm>
              <a:off x="4883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l-PL"/>
            </a:p>
          </p:txBody>
        </p:sp>
        <p:sp>
          <p:nvSpPr>
            <p:cNvPr id="72740" name="Oval 36"/>
            <p:cNvSpPr>
              <a:spLocks noChangeArrowheads="1"/>
            </p:cNvSpPr>
            <p:nvPr/>
          </p:nvSpPr>
          <p:spPr bwMode="auto">
            <a:xfrm>
              <a:off x="5062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l-PL"/>
            </a:p>
          </p:txBody>
        </p:sp>
        <p:sp>
          <p:nvSpPr>
            <p:cNvPr id="72741" name="Oval 37"/>
            <p:cNvSpPr>
              <a:spLocks noChangeArrowheads="1"/>
            </p:cNvSpPr>
            <p:nvPr/>
          </p:nvSpPr>
          <p:spPr bwMode="auto">
            <a:xfrm>
              <a:off x="5241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l-PL"/>
            </a:p>
          </p:txBody>
        </p:sp>
        <p:sp>
          <p:nvSpPr>
            <p:cNvPr id="72742" name="Oval 38"/>
            <p:cNvSpPr>
              <a:spLocks noChangeArrowheads="1"/>
            </p:cNvSpPr>
            <p:nvPr/>
          </p:nvSpPr>
          <p:spPr bwMode="auto">
            <a:xfrm>
              <a:off x="4883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l-PL"/>
            </a:p>
          </p:txBody>
        </p:sp>
        <p:sp>
          <p:nvSpPr>
            <p:cNvPr id="72743" name="Oval 39"/>
            <p:cNvSpPr>
              <a:spLocks noChangeArrowheads="1"/>
            </p:cNvSpPr>
            <p:nvPr/>
          </p:nvSpPr>
          <p:spPr bwMode="auto">
            <a:xfrm>
              <a:off x="5241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l-PL"/>
            </a:p>
          </p:txBody>
        </p:sp>
      </p:grpSp>
      <p:sp>
        <p:nvSpPr>
          <p:cNvPr id="72744" name="Line 40"/>
          <p:cNvSpPr>
            <a:spLocks noChangeShapeType="1"/>
          </p:cNvSpPr>
          <p:nvPr/>
        </p:nvSpPr>
        <p:spPr bwMode="auto">
          <a:xfrm>
            <a:off x="304800" y="2819400"/>
            <a:ext cx="822960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l-PL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D17FA3B-C404-4317-B0BC-953931111309}" type="datetimeFigureOut">
              <a:rPr lang="pl-PL" smtClean="0"/>
              <a:t>2012-09-28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014568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122238"/>
            <a:ext cx="2057400" cy="6008687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122238"/>
            <a:ext cx="6019800" cy="6008687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D17FA3B-C404-4317-B0BC-953931111309}" type="datetimeFigureOut">
              <a:rPr lang="pl-PL" smtClean="0"/>
              <a:t>2012-09-28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353542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D17FA3B-C404-4317-B0BC-953931111309}" type="datetimeFigureOut">
              <a:rPr lang="pl-PL" smtClean="0"/>
              <a:t>2012-09-28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420994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D17FA3B-C404-4317-B0BC-953931111309}" type="datetimeFigureOut">
              <a:rPr lang="pl-PL" smtClean="0"/>
              <a:t>2012-09-28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575493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D17FA3B-C404-4317-B0BC-953931111309}" type="datetimeFigureOut">
              <a:rPr lang="pl-PL" smtClean="0"/>
              <a:t>2012-09-28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131148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D17FA3B-C404-4317-B0BC-953931111309}" type="datetimeFigureOut">
              <a:rPr lang="pl-PL" smtClean="0"/>
              <a:t>2012-09-28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071650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D17FA3B-C404-4317-B0BC-953931111309}" type="datetimeFigureOut">
              <a:rPr lang="pl-PL" smtClean="0"/>
              <a:t>2012-09-28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725415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D17FA3B-C404-4317-B0BC-953931111309}" type="datetimeFigureOut">
              <a:rPr lang="pl-PL" smtClean="0"/>
              <a:t>2012-09-28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987892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D17FA3B-C404-4317-B0BC-953931111309}" type="datetimeFigureOut">
              <a:rPr lang="pl-PL" smtClean="0"/>
              <a:t>2012-09-28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30610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 smtClean="0"/>
              <a:t>Kliknij ikonę, aby dodać obraz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D17FA3B-C404-4317-B0BC-953931111309}" type="datetimeFigureOut">
              <a:rPr lang="pl-PL" smtClean="0"/>
              <a:t>2012-09-28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121587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Line 2"/>
          <p:cNvSpPr>
            <a:spLocks noChangeShapeType="1"/>
          </p:cNvSpPr>
          <p:nvPr/>
        </p:nvSpPr>
        <p:spPr bwMode="auto">
          <a:xfrm>
            <a:off x="7962900" y="152400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2238"/>
            <a:ext cx="7543800" cy="129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en-US" smtClean="0"/>
              <a:t>Kliknij, aby edytować styl wzorca tytułu</a:t>
            </a:r>
          </a:p>
        </p:txBody>
      </p:sp>
      <p:sp>
        <p:nvSpPr>
          <p:cNvPr id="71684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19263"/>
            <a:ext cx="8229600" cy="4411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en-US" smtClean="0"/>
              <a:t>Kliknij, aby edytować style wzorca tekstu</a:t>
            </a:r>
          </a:p>
          <a:p>
            <a:pPr lvl="1"/>
            <a:r>
              <a:rPr lang="pl-PL" altLang="en-US" smtClean="0"/>
              <a:t>Drugi poziom</a:t>
            </a:r>
          </a:p>
          <a:p>
            <a:pPr lvl="2"/>
            <a:r>
              <a:rPr lang="pl-PL" altLang="en-US" smtClean="0"/>
              <a:t>Trzeci poziom</a:t>
            </a:r>
          </a:p>
          <a:p>
            <a:pPr lvl="3"/>
            <a:r>
              <a:rPr lang="pl-PL" altLang="en-US" smtClean="0"/>
              <a:t>Czwarty poziom</a:t>
            </a:r>
          </a:p>
          <a:p>
            <a:pPr lvl="4"/>
            <a:r>
              <a:rPr lang="pl-PL" altLang="en-US" smtClean="0"/>
              <a:t>Piąty poziom</a:t>
            </a:r>
          </a:p>
        </p:txBody>
      </p:sp>
      <p:sp>
        <p:nvSpPr>
          <p:cNvPr id="71685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fld id="{FD17FA3B-C404-4317-B0BC-953931111309}" type="datetimeFigureOut">
              <a:rPr lang="pl-PL" smtClean="0"/>
              <a:t>2012-09-28</a:t>
            </a:fld>
            <a:endParaRPr lang="pl-PL"/>
          </a:p>
        </p:txBody>
      </p:sp>
      <p:sp>
        <p:nvSpPr>
          <p:cNvPr id="71686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endParaRPr lang="pl-PL"/>
          </a:p>
        </p:txBody>
      </p:sp>
      <p:sp>
        <p:nvSpPr>
          <p:cNvPr id="71687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  <p:grpSp>
        <p:nvGrpSpPr>
          <p:cNvPr id="71688" name="Group 8"/>
          <p:cNvGrpSpPr>
            <a:grpSpLocks/>
          </p:cNvGrpSpPr>
          <p:nvPr/>
        </p:nvGrpSpPr>
        <p:grpSpPr bwMode="auto">
          <a:xfrm>
            <a:off x="8153400" y="152400"/>
            <a:ext cx="792163" cy="1295400"/>
            <a:chOff x="5136" y="960"/>
            <a:chExt cx="528" cy="864"/>
          </a:xfrm>
        </p:grpSpPr>
        <p:sp>
          <p:nvSpPr>
            <p:cNvPr id="71689" name="Oval 9"/>
            <p:cNvSpPr>
              <a:spLocks noChangeArrowheads="1"/>
            </p:cNvSpPr>
            <p:nvPr/>
          </p:nvSpPr>
          <p:spPr bwMode="auto">
            <a:xfrm>
              <a:off x="5136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l-PL"/>
            </a:p>
          </p:txBody>
        </p:sp>
        <p:sp>
          <p:nvSpPr>
            <p:cNvPr id="71690" name="Oval 10"/>
            <p:cNvSpPr>
              <a:spLocks noChangeArrowheads="1"/>
            </p:cNvSpPr>
            <p:nvPr/>
          </p:nvSpPr>
          <p:spPr bwMode="auto">
            <a:xfrm>
              <a:off x="5248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l-PL"/>
            </a:p>
          </p:txBody>
        </p:sp>
        <p:sp>
          <p:nvSpPr>
            <p:cNvPr id="71691" name="Oval 11"/>
            <p:cNvSpPr>
              <a:spLocks noChangeArrowheads="1"/>
            </p:cNvSpPr>
            <p:nvPr/>
          </p:nvSpPr>
          <p:spPr bwMode="auto">
            <a:xfrm>
              <a:off x="5360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l-PL"/>
            </a:p>
          </p:txBody>
        </p:sp>
        <p:sp>
          <p:nvSpPr>
            <p:cNvPr id="71692" name="Oval 12"/>
            <p:cNvSpPr>
              <a:spLocks noChangeArrowheads="1"/>
            </p:cNvSpPr>
            <p:nvPr/>
          </p:nvSpPr>
          <p:spPr bwMode="auto">
            <a:xfrm>
              <a:off x="5136" y="1072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l-PL"/>
            </a:p>
          </p:txBody>
        </p:sp>
        <p:sp>
          <p:nvSpPr>
            <p:cNvPr id="71693" name="Oval 13"/>
            <p:cNvSpPr>
              <a:spLocks noChangeArrowheads="1"/>
            </p:cNvSpPr>
            <p:nvPr/>
          </p:nvSpPr>
          <p:spPr bwMode="auto">
            <a:xfrm>
              <a:off x="5248" y="1072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l-PL"/>
            </a:p>
          </p:txBody>
        </p:sp>
        <p:sp>
          <p:nvSpPr>
            <p:cNvPr id="71694" name="Oval 14"/>
            <p:cNvSpPr>
              <a:spLocks noChangeArrowheads="1"/>
            </p:cNvSpPr>
            <p:nvPr/>
          </p:nvSpPr>
          <p:spPr bwMode="auto">
            <a:xfrm>
              <a:off x="5360" y="1072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l-PL"/>
            </a:p>
          </p:txBody>
        </p:sp>
        <p:sp>
          <p:nvSpPr>
            <p:cNvPr id="71695" name="Oval 15"/>
            <p:cNvSpPr>
              <a:spLocks noChangeArrowheads="1"/>
            </p:cNvSpPr>
            <p:nvPr/>
          </p:nvSpPr>
          <p:spPr bwMode="auto">
            <a:xfrm>
              <a:off x="5472" y="1072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l-PL"/>
            </a:p>
          </p:txBody>
        </p:sp>
        <p:sp>
          <p:nvSpPr>
            <p:cNvPr id="71696" name="Oval 16"/>
            <p:cNvSpPr>
              <a:spLocks noChangeArrowheads="1"/>
            </p:cNvSpPr>
            <p:nvPr/>
          </p:nvSpPr>
          <p:spPr bwMode="auto">
            <a:xfrm>
              <a:off x="5136" y="1184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l-PL"/>
            </a:p>
          </p:txBody>
        </p:sp>
        <p:sp>
          <p:nvSpPr>
            <p:cNvPr id="71697" name="Oval 17"/>
            <p:cNvSpPr>
              <a:spLocks noChangeArrowheads="1"/>
            </p:cNvSpPr>
            <p:nvPr/>
          </p:nvSpPr>
          <p:spPr bwMode="auto">
            <a:xfrm>
              <a:off x="5248" y="1184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l-PL"/>
            </a:p>
          </p:txBody>
        </p:sp>
        <p:sp>
          <p:nvSpPr>
            <p:cNvPr id="71698" name="Oval 18"/>
            <p:cNvSpPr>
              <a:spLocks noChangeArrowheads="1"/>
            </p:cNvSpPr>
            <p:nvPr/>
          </p:nvSpPr>
          <p:spPr bwMode="auto">
            <a:xfrm>
              <a:off x="5360" y="1184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l-PL"/>
            </a:p>
          </p:txBody>
        </p:sp>
        <p:sp>
          <p:nvSpPr>
            <p:cNvPr id="71699" name="Oval 19"/>
            <p:cNvSpPr>
              <a:spLocks noChangeArrowheads="1"/>
            </p:cNvSpPr>
            <p:nvPr/>
          </p:nvSpPr>
          <p:spPr bwMode="auto">
            <a:xfrm>
              <a:off x="5472" y="1184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l-PL"/>
            </a:p>
          </p:txBody>
        </p:sp>
        <p:sp>
          <p:nvSpPr>
            <p:cNvPr id="71700" name="Oval 20"/>
            <p:cNvSpPr>
              <a:spLocks noChangeArrowheads="1"/>
            </p:cNvSpPr>
            <p:nvPr/>
          </p:nvSpPr>
          <p:spPr bwMode="auto">
            <a:xfrm>
              <a:off x="5584" y="1184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l-PL"/>
            </a:p>
          </p:txBody>
        </p:sp>
        <p:sp>
          <p:nvSpPr>
            <p:cNvPr id="71701" name="Oval 21"/>
            <p:cNvSpPr>
              <a:spLocks noChangeArrowheads="1"/>
            </p:cNvSpPr>
            <p:nvPr/>
          </p:nvSpPr>
          <p:spPr bwMode="auto">
            <a:xfrm>
              <a:off x="5136" y="1296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l-PL"/>
            </a:p>
          </p:txBody>
        </p:sp>
        <p:sp>
          <p:nvSpPr>
            <p:cNvPr id="71702" name="Oval 22"/>
            <p:cNvSpPr>
              <a:spLocks noChangeArrowheads="1"/>
            </p:cNvSpPr>
            <p:nvPr/>
          </p:nvSpPr>
          <p:spPr bwMode="auto">
            <a:xfrm>
              <a:off x="5248" y="1296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l-PL"/>
            </a:p>
          </p:txBody>
        </p:sp>
        <p:sp>
          <p:nvSpPr>
            <p:cNvPr id="71703" name="Oval 23"/>
            <p:cNvSpPr>
              <a:spLocks noChangeArrowheads="1"/>
            </p:cNvSpPr>
            <p:nvPr/>
          </p:nvSpPr>
          <p:spPr bwMode="auto">
            <a:xfrm>
              <a:off x="5360" y="1296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l-PL"/>
            </a:p>
          </p:txBody>
        </p:sp>
        <p:sp>
          <p:nvSpPr>
            <p:cNvPr id="71704" name="Oval 24"/>
            <p:cNvSpPr>
              <a:spLocks noChangeArrowheads="1"/>
            </p:cNvSpPr>
            <p:nvPr/>
          </p:nvSpPr>
          <p:spPr bwMode="auto">
            <a:xfrm>
              <a:off x="5472" y="1296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l-PL"/>
            </a:p>
          </p:txBody>
        </p:sp>
        <p:sp>
          <p:nvSpPr>
            <p:cNvPr id="71705" name="Oval 25"/>
            <p:cNvSpPr>
              <a:spLocks noChangeArrowheads="1"/>
            </p:cNvSpPr>
            <p:nvPr/>
          </p:nvSpPr>
          <p:spPr bwMode="auto">
            <a:xfrm>
              <a:off x="5136" y="1408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l-PL"/>
            </a:p>
          </p:txBody>
        </p:sp>
        <p:sp>
          <p:nvSpPr>
            <p:cNvPr id="71706" name="Oval 26"/>
            <p:cNvSpPr>
              <a:spLocks noChangeArrowheads="1"/>
            </p:cNvSpPr>
            <p:nvPr/>
          </p:nvSpPr>
          <p:spPr bwMode="auto">
            <a:xfrm>
              <a:off x="5248" y="1408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l-PL"/>
            </a:p>
          </p:txBody>
        </p:sp>
        <p:sp>
          <p:nvSpPr>
            <p:cNvPr id="71707" name="Oval 27"/>
            <p:cNvSpPr>
              <a:spLocks noChangeArrowheads="1"/>
            </p:cNvSpPr>
            <p:nvPr/>
          </p:nvSpPr>
          <p:spPr bwMode="auto">
            <a:xfrm>
              <a:off x="5360" y="1408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l-PL"/>
            </a:p>
          </p:txBody>
        </p:sp>
        <p:sp>
          <p:nvSpPr>
            <p:cNvPr id="71708" name="Oval 28"/>
            <p:cNvSpPr>
              <a:spLocks noChangeArrowheads="1"/>
            </p:cNvSpPr>
            <p:nvPr/>
          </p:nvSpPr>
          <p:spPr bwMode="auto">
            <a:xfrm>
              <a:off x="5472" y="1408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l-PL"/>
            </a:p>
          </p:txBody>
        </p:sp>
        <p:sp>
          <p:nvSpPr>
            <p:cNvPr id="71709" name="Oval 29"/>
            <p:cNvSpPr>
              <a:spLocks noChangeArrowheads="1"/>
            </p:cNvSpPr>
            <p:nvPr/>
          </p:nvSpPr>
          <p:spPr bwMode="auto">
            <a:xfrm>
              <a:off x="5584" y="1408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l-PL"/>
            </a:p>
          </p:txBody>
        </p:sp>
        <p:sp>
          <p:nvSpPr>
            <p:cNvPr id="71710" name="Oval 30"/>
            <p:cNvSpPr>
              <a:spLocks noChangeArrowheads="1"/>
            </p:cNvSpPr>
            <p:nvPr/>
          </p:nvSpPr>
          <p:spPr bwMode="auto">
            <a:xfrm>
              <a:off x="5136" y="1520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l-PL"/>
            </a:p>
          </p:txBody>
        </p:sp>
        <p:sp>
          <p:nvSpPr>
            <p:cNvPr id="71711" name="Oval 31"/>
            <p:cNvSpPr>
              <a:spLocks noChangeArrowheads="1"/>
            </p:cNvSpPr>
            <p:nvPr/>
          </p:nvSpPr>
          <p:spPr bwMode="auto">
            <a:xfrm>
              <a:off x="5248" y="1520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l-PL"/>
            </a:p>
          </p:txBody>
        </p:sp>
        <p:sp>
          <p:nvSpPr>
            <p:cNvPr id="71712" name="Oval 32"/>
            <p:cNvSpPr>
              <a:spLocks noChangeArrowheads="1"/>
            </p:cNvSpPr>
            <p:nvPr/>
          </p:nvSpPr>
          <p:spPr bwMode="auto">
            <a:xfrm>
              <a:off x="5360" y="1520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l-PL"/>
            </a:p>
          </p:txBody>
        </p:sp>
        <p:sp>
          <p:nvSpPr>
            <p:cNvPr id="71713" name="Oval 33"/>
            <p:cNvSpPr>
              <a:spLocks noChangeArrowheads="1"/>
            </p:cNvSpPr>
            <p:nvPr/>
          </p:nvSpPr>
          <p:spPr bwMode="auto">
            <a:xfrm>
              <a:off x="5472" y="1520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l-PL"/>
            </a:p>
          </p:txBody>
        </p:sp>
        <p:sp>
          <p:nvSpPr>
            <p:cNvPr id="71714" name="Oval 34"/>
            <p:cNvSpPr>
              <a:spLocks noChangeArrowheads="1"/>
            </p:cNvSpPr>
            <p:nvPr/>
          </p:nvSpPr>
          <p:spPr bwMode="auto">
            <a:xfrm>
              <a:off x="5136" y="1632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l-PL"/>
            </a:p>
          </p:txBody>
        </p:sp>
        <p:sp>
          <p:nvSpPr>
            <p:cNvPr id="71715" name="Oval 35"/>
            <p:cNvSpPr>
              <a:spLocks noChangeArrowheads="1"/>
            </p:cNvSpPr>
            <p:nvPr/>
          </p:nvSpPr>
          <p:spPr bwMode="auto">
            <a:xfrm>
              <a:off x="5248" y="1632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l-PL"/>
            </a:p>
          </p:txBody>
        </p:sp>
        <p:sp>
          <p:nvSpPr>
            <p:cNvPr id="71716" name="Oval 36"/>
            <p:cNvSpPr>
              <a:spLocks noChangeArrowheads="1"/>
            </p:cNvSpPr>
            <p:nvPr/>
          </p:nvSpPr>
          <p:spPr bwMode="auto">
            <a:xfrm>
              <a:off x="5360" y="1632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l-PL"/>
            </a:p>
          </p:txBody>
        </p:sp>
        <p:sp>
          <p:nvSpPr>
            <p:cNvPr id="71717" name="Oval 37"/>
            <p:cNvSpPr>
              <a:spLocks noChangeArrowheads="1"/>
            </p:cNvSpPr>
            <p:nvPr/>
          </p:nvSpPr>
          <p:spPr bwMode="auto">
            <a:xfrm>
              <a:off x="5472" y="1632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l-PL"/>
            </a:p>
          </p:txBody>
        </p:sp>
        <p:sp>
          <p:nvSpPr>
            <p:cNvPr id="71718" name="Oval 38"/>
            <p:cNvSpPr>
              <a:spLocks noChangeArrowheads="1"/>
            </p:cNvSpPr>
            <p:nvPr/>
          </p:nvSpPr>
          <p:spPr bwMode="auto">
            <a:xfrm>
              <a:off x="5248" y="1744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l-PL"/>
            </a:p>
          </p:txBody>
        </p:sp>
        <p:sp>
          <p:nvSpPr>
            <p:cNvPr id="71719" name="Oval 39"/>
            <p:cNvSpPr>
              <a:spLocks noChangeArrowheads="1"/>
            </p:cNvSpPr>
            <p:nvPr/>
          </p:nvSpPr>
          <p:spPr bwMode="auto">
            <a:xfrm>
              <a:off x="5472" y="1744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l-PL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168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16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98" decel="100000" fill="hold"/>
                                        <p:tgtEl>
                                          <p:spTgt spid="716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716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716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16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98" decel="100000" fill="hold"/>
                                        <p:tgtEl>
                                          <p:spTgt spid="716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716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16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16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898" decel="100000" fill="hold"/>
                                        <p:tgtEl>
                                          <p:spTgt spid="716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716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7168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7168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898" decel="100000" fill="hold"/>
                                        <p:tgtEl>
                                          <p:spTgt spid="7168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7168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7168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7168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898" decel="100000" fill="hold"/>
                                        <p:tgtEl>
                                          <p:spTgt spid="7168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7168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7168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7168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898" decel="100000" fill="hold"/>
                                        <p:tgtEl>
                                          <p:spTgt spid="7168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7168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683" grpId="0"/>
      <p:bldP spid="71684" grpId="0" build="p"/>
    </p:bld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l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92150" indent="-347663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2600">
          <a:solidFill>
            <a:schemeClr val="tx1"/>
          </a:solidFill>
          <a:latin typeface="+mn-lt"/>
        </a:defRPr>
      </a:lvl2pPr>
      <a:lvl3pPr marL="987425" indent="-293688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300">
          <a:solidFill>
            <a:schemeClr val="tx1"/>
          </a:solidFill>
          <a:latin typeface="+mn-lt"/>
        </a:defRPr>
      </a:lvl3pPr>
      <a:lvl4pPr marL="1281113" indent="-2921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1598613" indent="-315913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055813" indent="-315913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13013" indent="-315913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2970213" indent="-315913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427413" indent="-315913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3568" y="332656"/>
            <a:ext cx="6480720" cy="2478137"/>
          </a:xfrm>
        </p:spPr>
        <p:txBody>
          <a:bodyPr/>
          <a:lstStyle/>
          <a:p>
            <a:r>
              <a:rPr lang="pl-PL" dirty="0" smtClean="0">
                <a:latin typeface="Garamond" pitchFamily="18" charset="0"/>
              </a:rPr>
              <a:t>Nadzór weterynaryjny nad zdrowiem </a:t>
            </a:r>
            <a:br>
              <a:rPr lang="pl-PL" dirty="0" smtClean="0">
                <a:latin typeface="Garamond" pitchFamily="18" charset="0"/>
              </a:rPr>
            </a:br>
            <a:r>
              <a:rPr lang="pl-PL" dirty="0" smtClean="0">
                <a:latin typeface="Garamond" pitchFamily="18" charset="0"/>
              </a:rPr>
              <a:t>zwierząt akwakultury</a:t>
            </a:r>
            <a:endParaRPr lang="pl-PL" dirty="0">
              <a:latin typeface="Garamond" pitchFamily="18" charset="0"/>
            </a:endParaRP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2483768" y="6165304"/>
            <a:ext cx="6400800" cy="550912"/>
          </a:xfrm>
        </p:spPr>
        <p:txBody>
          <a:bodyPr>
            <a:normAutofit lnSpcReduction="10000"/>
          </a:bodyPr>
          <a:lstStyle/>
          <a:p>
            <a:pPr algn="r"/>
            <a:r>
              <a:rPr lang="pl-PL" dirty="0" smtClean="0">
                <a:solidFill>
                  <a:schemeClr val="tx1"/>
                </a:solidFill>
                <a:latin typeface="Garamond" pitchFamily="18" charset="0"/>
              </a:rPr>
              <a:t>Główny Inspektorat Weterynarii</a:t>
            </a:r>
            <a:endParaRPr lang="pl-PL" dirty="0">
              <a:solidFill>
                <a:schemeClr val="tx1"/>
              </a:solidFill>
              <a:latin typeface="Garamond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6232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/>
          <p:cNvSpPr txBox="1"/>
          <p:nvPr/>
        </p:nvSpPr>
        <p:spPr>
          <a:xfrm>
            <a:off x="691601" y="476672"/>
            <a:ext cx="676948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3600" b="1" dirty="0" smtClean="0">
                <a:latin typeface="Garamond" pitchFamily="18" charset="0"/>
              </a:rPr>
              <a:t>4. Programy zwalczania i nadzoru</a:t>
            </a:r>
            <a:endParaRPr lang="pl-PL" sz="3600" b="1" dirty="0">
              <a:latin typeface="Garamond" pitchFamily="18" charset="0"/>
            </a:endParaRPr>
          </a:p>
        </p:txBody>
      </p:sp>
      <p:sp>
        <p:nvSpPr>
          <p:cNvPr id="3" name="pole tekstowe 2"/>
          <p:cNvSpPr txBox="1"/>
          <p:nvPr/>
        </p:nvSpPr>
        <p:spPr>
          <a:xfrm>
            <a:off x="683569" y="2276872"/>
            <a:ext cx="8064896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b="1" dirty="0" smtClean="0">
                <a:latin typeface="Garamond" pitchFamily="18" charset="0"/>
              </a:rPr>
              <a:t>Zgodnie z art. 57 ustawy z dnia 11 marca 2004 r. o ochronie zdrowia zwierząt oraz zwalczaniu chorób zakaźnych zwierząt Główny Lekarz Weterynarii opracowuje:</a:t>
            </a:r>
          </a:p>
          <a:p>
            <a:endParaRPr lang="pl-PL" sz="2000" dirty="0" smtClean="0">
              <a:latin typeface="Garamond" pitchFamily="18" charset="0"/>
            </a:endParaRPr>
          </a:p>
          <a:p>
            <a:pPr marL="285750" indent="-285750">
              <a:buBlip>
                <a:blip r:embed="rId2"/>
              </a:buBlip>
            </a:pPr>
            <a:r>
              <a:rPr lang="pl-PL" sz="2000" dirty="0" smtClean="0">
                <a:latin typeface="Garamond" pitchFamily="18" charset="0"/>
              </a:rPr>
              <a:t>programy zwalczania chorób zakaźnych zwierząt;</a:t>
            </a:r>
          </a:p>
          <a:p>
            <a:pPr marL="285750" indent="-285750">
              <a:buBlip>
                <a:blip r:embed="rId2"/>
              </a:buBlip>
            </a:pPr>
            <a:endParaRPr lang="pl-PL" sz="2000" dirty="0" smtClean="0">
              <a:latin typeface="Garamond" pitchFamily="18" charset="0"/>
            </a:endParaRPr>
          </a:p>
          <a:p>
            <a:pPr marL="285750" indent="-285750">
              <a:buBlip>
                <a:blip r:embed="rId2"/>
              </a:buBlip>
            </a:pPr>
            <a:r>
              <a:rPr lang="pl-PL" sz="2000" dirty="0" smtClean="0">
                <a:latin typeface="Garamond" pitchFamily="18" charset="0"/>
              </a:rPr>
              <a:t>programy nadzoru nad chorobami zakaźnymi zwierząt akwakultury mające na celu osiągnięcie przez terytorium Rzeczypospolitej Polskiej, strefę lub enklawę statusu wolnego od danej choroby zakaźnej. </a:t>
            </a:r>
          </a:p>
          <a:p>
            <a:endParaRPr lang="pl-PL" dirty="0">
              <a:latin typeface="Garamond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40322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611560" y="980728"/>
            <a:ext cx="6984776" cy="52322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000" b="1" dirty="0">
                <a:latin typeface="Garamond" pitchFamily="18" charset="0"/>
              </a:rPr>
              <a:t>Stanowisko Zespołu ds. Śródlądowej Gospodarki Rybackiej i Wędkarskiej w sprawie kierunków działań mających na celu stworzenie lub poprawę istniejących mechanizmów zwalczania KHV w Polsce oraz pomocy dla gospodarstw rybackich dotkniętych chorobą z dnia 01.02.2012:</a:t>
            </a:r>
          </a:p>
          <a:p>
            <a:endParaRPr lang="pl-PL" dirty="0" smtClean="0">
              <a:latin typeface="Garamond" pitchFamily="18" charset="0"/>
            </a:endParaRPr>
          </a:p>
          <a:p>
            <a:endParaRPr lang="pl-PL" dirty="0">
              <a:latin typeface="Garamond" pitchFamily="18" charset="0"/>
            </a:endParaRPr>
          </a:p>
          <a:p>
            <a:r>
              <a:rPr lang="pl-PL" dirty="0">
                <a:latin typeface="Garamond" pitchFamily="18" charset="0"/>
              </a:rPr>
              <a:t>„Zespół rekomenduje podjęcie przez administrację następujących działań:</a:t>
            </a:r>
          </a:p>
          <a:p>
            <a:pPr marL="342900" indent="-342900">
              <a:buAutoNum type="arabicPeriod"/>
            </a:pPr>
            <a:r>
              <a:rPr lang="pl-PL" dirty="0">
                <a:latin typeface="Garamond" pitchFamily="18" charset="0"/>
              </a:rPr>
              <a:t>Odejście od idei wdrażania w Polsce programu zwalczania KHV, jako choroby zwalczanej z urzędu.</a:t>
            </a:r>
          </a:p>
          <a:p>
            <a:pPr marL="342900" indent="-342900">
              <a:buAutoNum type="arabicPeriod"/>
            </a:pPr>
            <a:r>
              <a:rPr lang="pl-PL" dirty="0">
                <a:latin typeface="Garamond" pitchFamily="18" charset="0"/>
              </a:rPr>
              <a:t>Zaprzestanie prowadzenia krajowego </a:t>
            </a:r>
            <a:r>
              <a:rPr lang="pl-PL" dirty="0" smtClean="0">
                <a:latin typeface="Garamond" pitchFamily="18" charset="0"/>
              </a:rPr>
              <a:t>monitoringu KHV (przywrócenie monitoringu mogłoby nastąpić po wykreśleniu KHV z listy chorób nieegzotycznych).</a:t>
            </a:r>
          </a:p>
          <a:p>
            <a:pPr marL="342900" indent="-342900">
              <a:buAutoNum type="arabicPeriod"/>
            </a:pPr>
            <a:r>
              <a:rPr lang="pl-PL" dirty="0" smtClean="0">
                <a:latin typeface="Garamond" pitchFamily="18" charset="0"/>
              </a:rPr>
              <a:t>Wystąpienie do Komisji Europejskiej z wnioskiem o wykreślenie KHV z listy chorób nieegzotycznych – podlegających notyfikacji.</a:t>
            </a:r>
          </a:p>
          <a:p>
            <a:pPr marL="342900" indent="-342900">
              <a:buAutoNum type="arabicPeriod"/>
            </a:pPr>
            <a:r>
              <a:rPr lang="pl-PL" dirty="0" smtClean="0">
                <a:latin typeface="Garamond" pitchFamily="18" charset="0"/>
              </a:rPr>
              <a:t>Analizę prawną możliwości sprowadzenia do Polski z Izraela lipcówki karpia szczepionej przeciw KHV.”</a:t>
            </a:r>
            <a:endParaRPr lang="pl-PL" dirty="0">
              <a:latin typeface="Garamond" pitchFamily="18" charset="0"/>
            </a:endParaRPr>
          </a:p>
          <a:p>
            <a:r>
              <a:rPr lang="pl-PL" dirty="0">
                <a:latin typeface="Garamond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6697773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611560" y="260648"/>
            <a:ext cx="684076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3600" b="1" dirty="0" smtClean="0">
                <a:latin typeface="Garamond" pitchFamily="18" charset="0"/>
              </a:rPr>
              <a:t>5. Powiadamianie </a:t>
            </a:r>
            <a:r>
              <a:rPr lang="pl-PL" sz="3600" b="1" dirty="0">
                <a:latin typeface="Garamond" pitchFamily="18" charset="0"/>
              </a:rPr>
              <a:t>i zwalczanie chorób podlegających obowiązkowi zwalczania</a:t>
            </a:r>
            <a:endParaRPr lang="pl-PL" sz="3600" b="1" dirty="0"/>
          </a:p>
        </p:txBody>
      </p:sp>
      <p:sp>
        <p:nvSpPr>
          <p:cNvPr id="3" name="pole tekstowe 2"/>
          <p:cNvSpPr txBox="1"/>
          <p:nvPr/>
        </p:nvSpPr>
        <p:spPr>
          <a:xfrm>
            <a:off x="971600" y="2780928"/>
            <a:ext cx="7524532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dirty="0" smtClean="0">
                <a:latin typeface="Garamond" pitchFamily="18" charset="0"/>
              </a:rPr>
              <a:t>W przypadku podejrzenia wystąpienia choroby zakaźnej zwierząt, a w szczególności podwyższonej śmiertelności zwierząt akwakultury, </a:t>
            </a:r>
            <a:r>
              <a:rPr lang="pl-PL" sz="2000" dirty="0">
                <a:latin typeface="Garamond" pitchFamily="18" charset="0"/>
              </a:rPr>
              <a:t>p</a:t>
            </a:r>
            <a:r>
              <a:rPr lang="pl-PL" sz="2000" dirty="0" smtClean="0">
                <a:latin typeface="Garamond" pitchFamily="18" charset="0"/>
              </a:rPr>
              <a:t>osiadacz zwierzęcia jest obowiązany m.in. do:</a:t>
            </a:r>
          </a:p>
          <a:p>
            <a:endParaRPr lang="pl-PL" sz="2000" dirty="0" smtClean="0">
              <a:latin typeface="Garamond" pitchFamily="18" charset="0"/>
            </a:endParaRPr>
          </a:p>
          <a:p>
            <a:r>
              <a:rPr lang="pl-PL" sz="2000" dirty="0">
                <a:latin typeface="Garamond" pitchFamily="18" charset="0"/>
              </a:rPr>
              <a:t>n</a:t>
            </a:r>
            <a:r>
              <a:rPr lang="pl-PL" sz="2000" dirty="0" smtClean="0">
                <a:latin typeface="Garamond" pitchFamily="18" charset="0"/>
              </a:rPr>
              <a:t>iezwłocznego zawiadomienia o tym organu </a:t>
            </a:r>
          </a:p>
          <a:p>
            <a:r>
              <a:rPr lang="pl-PL" sz="2000" dirty="0" smtClean="0">
                <a:latin typeface="Garamond" pitchFamily="18" charset="0"/>
              </a:rPr>
              <a:t>Inspekcji Weterynaryjnej albo najbliższego podmiotu świadczącego usługi z zakresu medycyny weterynaryjnej, albo wójta (burmistrza, prezydenta miasta).</a:t>
            </a:r>
            <a:endParaRPr lang="pl-PL" sz="2000" dirty="0">
              <a:latin typeface="Garamond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41641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/>
          <p:cNvSpPr txBox="1">
            <a:spLocks noChangeArrowheads="1"/>
          </p:cNvSpPr>
          <p:nvPr/>
        </p:nvSpPr>
        <p:spPr bwMode="auto">
          <a:xfrm>
            <a:off x="251520" y="319278"/>
            <a:ext cx="6989068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pl-PL" sz="3600" b="1" dirty="0">
                <a:latin typeface="Garamond" pitchFamily="18" charset="0"/>
              </a:rPr>
              <a:t>Choroby ryb podlegające obowiązkowi zwalczania</a:t>
            </a:r>
          </a:p>
        </p:txBody>
      </p:sp>
      <p:sp>
        <p:nvSpPr>
          <p:cNvPr id="5" name="Prostokąt 4"/>
          <p:cNvSpPr/>
          <p:nvPr/>
        </p:nvSpPr>
        <p:spPr>
          <a:xfrm>
            <a:off x="1048713" y="1988840"/>
            <a:ext cx="305320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pl-PL" sz="2400" u="sng" dirty="0">
                <a:latin typeface="Garamond" pitchFamily="18" charset="0"/>
              </a:rPr>
              <a:t>Choroby nieegzotyczne:</a:t>
            </a:r>
            <a:endParaRPr lang="pl-PL" sz="2400" u="sng" dirty="0">
              <a:latin typeface="Garamond" pitchFamily="18" charset="0"/>
            </a:endParaRPr>
          </a:p>
        </p:txBody>
      </p:sp>
      <p:sp>
        <p:nvSpPr>
          <p:cNvPr id="6" name="Prostokąt 5"/>
          <p:cNvSpPr/>
          <p:nvPr/>
        </p:nvSpPr>
        <p:spPr>
          <a:xfrm>
            <a:off x="1608230" y="2708920"/>
            <a:ext cx="6048672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arenR"/>
            </a:pPr>
            <a:r>
              <a:rPr lang="pl-PL" sz="2000" dirty="0">
                <a:latin typeface="Garamond" pitchFamily="18" charset="0"/>
              </a:rPr>
              <a:t>Wirusowa posocznica krwotoczna (VHS);</a:t>
            </a:r>
          </a:p>
          <a:p>
            <a:pPr marL="342900" indent="-342900">
              <a:buFont typeface="+mj-lt"/>
              <a:buAutoNum type="arabicParenR"/>
            </a:pPr>
            <a:r>
              <a:rPr lang="pl-PL" sz="2000" dirty="0">
                <a:latin typeface="Garamond" pitchFamily="18" charset="0"/>
              </a:rPr>
              <a:t>Zakaźna martwica układu krwiotwórczego ryb </a:t>
            </a:r>
            <a:br>
              <a:rPr lang="pl-PL" sz="2000" dirty="0">
                <a:latin typeface="Garamond" pitchFamily="18" charset="0"/>
              </a:rPr>
            </a:br>
            <a:r>
              <a:rPr lang="pl-PL" sz="2000" dirty="0">
                <a:latin typeface="Garamond" pitchFamily="18" charset="0"/>
              </a:rPr>
              <a:t>łososiowatych (IHN);</a:t>
            </a:r>
          </a:p>
          <a:p>
            <a:pPr marL="342900" indent="-342900">
              <a:buFont typeface="+mj-lt"/>
              <a:buAutoNum type="arabicParenR"/>
            </a:pPr>
            <a:r>
              <a:rPr lang="pl-PL" sz="2000" dirty="0">
                <a:latin typeface="Garamond" pitchFamily="18" charset="0"/>
              </a:rPr>
              <a:t>Zakaźna anemia łososi (ISA);</a:t>
            </a:r>
          </a:p>
          <a:p>
            <a:pPr marL="342900" indent="-342900">
              <a:buFont typeface="+mj-lt"/>
              <a:buAutoNum type="arabicParenR"/>
            </a:pPr>
            <a:r>
              <a:rPr lang="pl-PL" sz="20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Garamond" pitchFamily="18" charset="0"/>
              </a:rPr>
              <a:t>Zakażenie </a:t>
            </a:r>
            <a:r>
              <a:rPr lang="pl-PL" sz="2000" b="1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Garamond" pitchFamily="18" charset="0"/>
              </a:rPr>
              <a:t>herpewsirusem</a:t>
            </a:r>
            <a:r>
              <a:rPr lang="pl-PL" sz="20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Garamond" pitchFamily="18" charset="0"/>
              </a:rPr>
              <a:t> koi (KHV)</a:t>
            </a:r>
            <a:endParaRPr lang="pl-PL" sz="2000" b="1" dirty="0">
              <a:solidFill>
                <a:schemeClr val="tx2">
                  <a:lumMod val="60000"/>
                  <a:lumOff val="40000"/>
                </a:schemeClr>
              </a:solidFill>
              <a:latin typeface="Garamond" pitchFamily="18" charset="0"/>
            </a:endParaRPr>
          </a:p>
        </p:txBody>
      </p:sp>
      <p:sp>
        <p:nvSpPr>
          <p:cNvPr id="7" name="Prostokąt 6"/>
          <p:cNvSpPr/>
          <p:nvPr/>
        </p:nvSpPr>
        <p:spPr>
          <a:xfrm>
            <a:off x="1048713" y="4734168"/>
            <a:ext cx="269734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pl-PL" sz="2400" u="sng" dirty="0">
                <a:latin typeface="Garamond" pitchFamily="18" charset="0"/>
              </a:rPr>
              <a:t>Choroby egzotyczne:</a:t>
            </a:r>
          </a:p>
        </p:txBody>
      </p:sp>
      <p:sp>
        <p:nvSpPr>
          <p:cNvPr id="8" name="Prostokąt 7"/>
          <p:cNvSpPr/>
          <p:nvPr/>
        </p:nvSpPr>
        <p:spPr>
          <a:xfrm>
            <a:off x="1835696" y="5373216"/>
            <a:ext cx="4572000" cy="1323439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>
              <a:buFont typeface="+mj-lt"/>
              <a:buAutoNum type="arabicParenR"/>
            </a:pPr>
            <a:r>
              <a:rPr lang="pl-PL" sz="2000" dirty="0">
                <a:latin typeface="Book Antiqua" pitchFamily="18" charset="0"/>
              </a:rPr>
              <a:t>Epizootyczna martwica układu krwiotwórczego (EHN);</a:t>
            </a:r>
          </a:p>
          <a:p>
            <a:pPr marL="342900" indent="-342900">
              <a:buFont typeface="+mj-lt"/>
              <a:buAutoNum type="arabicParenR"/>
            </a:pPr>
            <a:r>
              <a:rPr lang="pl-PL" sz="2000" dirty="0">
                <a:latin typeface="Book Antiqua" pitchFamily="18" charset="0"/>
              </a:rPr>
              <a:t>Zakaźny zespół owrzodzenia (EUS).</a:t>
            </a:r>
            <a:endParaRPr lang="pl-PL" sz="2000" dirty="0"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06961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251520" y="1267019"/>
            <a:ext cx="2808312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pl-PL" sz="2800" b="1" i="1" dirty="0">
                <a:latin typeface="Book Antiqua" pitchFamily="18" charset="0"/>
              </a:rPr>
              <a:t>Zwalczanie chorób ryb </a:t>
            </a:r>
            <a:br>
              <a:rPr lang="pl-PL" sz="2800" b="1" i="1" dirty="0">
                <a:latin typeface="Book Antiqua" pitchFamily="18" charset="0"/>
              </a:rPr>
            </a:br>
            <a:r>
              <a:rPr lang="pl-PL" sz="2800" b="1" i="1" dirty="0">
                <a:latin typeface="Book Antiqua" pitchFamily="18" charset="0"/>
              </a:rPr>
              <a:t>z mocy prawa</a:t>
            </a:r>
          </a:p>
        </p:txBody>
      </p:sp>
      <p:sp>
        <p:nvSpPr>
          <p:cNvPr id="3" name="Prostokąt 2"/>
          <p:cNvSpPr/>
          <p:nvPr/>
        </p:nvSpPr>
        <p:spPr>
          <a:xfrm>
            <a:off x="3275856" y="692696"/>
            <a:ext cx="4572000" cy="2862322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pl-PL" sz="2400" dirty="0">
                <a:solidFill>
                  <a:srgbClr val="0070C0"/>
                </a:solidFill>
                <a:latin typeface="Book Antiqua" pitchFamily="18" charset="0"/>
              </a:rPr>
              <a:t>Ogólne zasady </a:t>
            </a:r>
            <a:br>
              <a:rPr lang="pl-PL" sz="2400" dirty="0">
                <a:solidFill>
                  <a:srgbClr val="0070C0"/>
                </a:solidFill>
                <a:latin typeface="Book Antiqua" pitchFamily="18" charset="0"/>
              </a:rPr>
            </a:br>
            <a:r>
              <a:rPr lang="pl-PL" sz="2400" dirty="0">
                <a:solidFill>
                  <a:srgbClr val="0070C0"/>
                </a:solidFill>
                <a:latin typeface="Book Antiqua" pitchFamily="18" charset="0"/>
              </a:rPr>
              <a:t>zwalczania chorób zakaźnych zwierząt:</a:t>
            </a:r>
          </a:p>
          <a:p>
            <a:pPr>
              <a:defRPr/>
            </a:pPr>
            <a:endParaRPr lang="pl-PL" dirty="0">
              <a:solidFill>
                <a:srgbClr val="0070C0"/>
              </a:solidFill>
              <a:latin typeface="Book Antiqua" pitchFamily="18" charset="0"/>
            </a:endParaRPr>
          </a:p>
          <a:p>
            <a:pPr>
              <a:defRPr/>
            </a:pPr>
            <a:r>
              <a:rPr lang="pl-PL" dirty="0">
                <a:latin typeface="Book Antiqua" pitchFamily="18" charset="0"/>
              </a:rPr>
              <a:t>Rozdział 8 „Zasady zwalczania chorób zakaźnych zwierząt” ustawy </a:t>
            </a:r>
            <a:br>
              <a:rPr lang="pl-PL" dirty="0">
                <a:latin typeface="Book Antiqua" pitchFamily="18" charset="0"/>
              </a:rPr>
            </a:br>
            <a:r>
              <a:rPr lang="pl-PL" dirty="0">
                <a:latin typeface="Book Antiqua" pitchFamily="18" charset="0"/>
              </a:rPr>
              <a:t>z dnia11 marca 2004 r. o ochronie zdrowia zwierząt oraz zwalczaniu chorób zakaźnych zwierząt</a:t>
            </a:r>
            <a:endParaRPr lang="pl-PL" dirty="0">
              <a:latin typeface="Book Antiqua" pitchFamily="18" charset="0"/>
            </a:endParaRPr>
          </a:p>
        </p:txBody>
      </p:sp>
      <p:sp>
        <p:nvSpPr>
          <p:cNvPr id="4" name="Prostokąt 3"/>
          <p:cNvSpPr/>
          <p:nvPr/>
        </p:nvSpPr>
        <p:spPr>
          <a:xfrm>
            <a:off x="539552" y="3933056"/>
            <a:ext cx="4572000" cy="2585323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pl-PL" sz="2400" dirty="0">
                <a:solidFill>
                  <a:srgbClr val="0070C0"/>
                </a:solidFill>
                <a:latin typeface="Book Antiqua" pitchFamily="18" charset="0"/>
              </a:rPr>
              <a:t>Szczegółowe zasady zwalczania</a:t>
            </a:r>
            <a:br>
              <a:rPr lang="pl-PL" sz="2400" dirty="0">
                <a:solidFill>
                  <a:srgbClr val="0070C0"/>
                </a:solidFill>
                <a:latin typeface="Book Antiqua" pitchFamily="18" charset="0"/>
              </a:rPr>
            </a:br>
            <a:r>
              <a:rPr lang="pl-PL" sz="2400" dirty="0">
                <a:solidFill>
                  <a:srgbClr val="0070C0"/>
                </a:solidFill>
                <a:latin typeface="Book Antiqua" pitchFamily="18" charset="0"/>
              </a:rPr>
              <a:t>chorób zakaźnych </a:t>
            </a:r>
            <a:br>
              <a:rPr lang="pl-PL" sz="2400" dirty="0">
                <a:solidFill>
                  <a:srgbClr val="0070C0"/>
                </a:solidFill>
                <a:latin typeface="Book Antiqua" pitchFamily="18" charset="0"/>
              </a:rPr>
            </a:br>
            <a:r>
              <a:rPr lang="pl-PL" sz="2400" dirty="0">
                <a:solidFill>
                  <a:srgbClr val="0070C0"/>
                </a:solidFill>
                <a:latin typeface="Book Antiqua" pitchFamily="18" charset="0"/>
              </a:rPr>
              <a:t>zwierząt akwakultury:</a:t>
            </a:r>
          </a:p>
          <a:p>
            <a:pPr>
              <a:defRPr/>
            </a:pPr>
            <a:endParaRPr lang="pl-PL" dirty="0">
              <a:latin typeface="Book Antiqua" pitchFamily="18" charset="0"/>
            </a:endParaRPr>
          </a:p>
          <a:p>
            <a:pPr>
              <a:defRPr/>
            </a:pPr>
            <a:r>
              <a:rPr lang="pl-PL" dirty="0">
                <a:latin typeface="Book Antiqua" pitchFamily="18" charset="0"/>
              </a:rPr>
              <a:t>Rozporządzenie Ministra Rolnictwa</a:t>
            </a:r>
            <a:br>
              <a:rPr lang="pl-PL" dirty="0">
                <a:latin typeface="Book Antiqua" pitchFamily="18" charset="0"/>
              </a:rPr>
            </a:br>
            <a:r>
              <a:rPr lang="pl-PL" dirty="0">
                <a:latin typeface="Book Antiqua" pitchFamily="18" charset="0"/>
              </a:rPr>
              <a:t>i Rozwoju Wsi z dnia 6 lutego 2009 r.</a:t>
            </a:r>
            <a:br>
              <a:rPr lang="pl-PL" dirty="0">
                <a:latin typeface="Book Antiqua" pitchFamily="18" charset="0"/>
              </a:rPr>
            </a:br>
            <a:r>
              <a:rPr lang="pl-PL" dirty="0">
                <a:latin typeface="Book Antiqua" pitchFamily="18" charset="0"/>
              </a:rPr>
              <a:t>w sprawie zwalczania chorób zakaźnych</a:t>
            </a:r>
            <a:br>
              <a:rPr lang="pl-PL" dirty="0">
                <a:latin typeface="Book Antiqua" pitchFamily="18" charset="0"/>
              </a:rPr>
            </a:br>
            <a:r>
              <a:rPr lang="pl-PL" dirty="0">
                <a:latin typeface="Book Antiqua" pitchFamily="18" charset="0"/>
              </a:rPr>
              <a:t>zwierząt akwakultury</a:t>
            </a:r>
            <a:endParaRPr lang="pl-PL" dirty="0"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16939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le tekstowe 2"/>
          <p:cNvSpPr txBox="1"/>
          <p:nvPr/>
        </p:nvSpPr>
        <p:spPr>
          <a:xfrm>
            <a:off x="395536" y="388799"/>
            <a:ext cx="489654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3200" b="1" dirty="0" smtClean="0">
                <a:latin typeface="Garamond" pitchFamily="18" charset="0"/>
              </a:rPr>
              <a:t>Podejrzenie wystąpienia choroby nieegzotycznej</a:t>
            </a:r>
            <a:endParaRPr lang="pl-PL" sz="3200" b="1" dirty="0">
              <a:latin typeface="Garamond" pitchFamily="18" charset="0"/>
            </a:endParaRPr>
          </a:p>
        </p:txBody>
      </p:sp>
      <p:graphicFrame>
        <p:nvGraphicFramePr>
          <p:cNvPr id="4" name="Symbol zastępczy zawartości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59859016"/>
              </p:ext>
            </p:extLst>
          </p:nvPr>
        </p:nvGraphicFramePr>
        <p:xfrm>
          <a:off x="323528" y="2132856"/>
          <a:ext cx="8229600" cy="4347972"/>
        </p:xfrm>
        <a:graphic>
          <a:graphicData uri="http://schemas.openxmlformats.org/drawingml/2006/table">
            <a:tbl>
              <a:tblPr firstRow="1" firstCol="1" bandRow="1" bandCol="1">
                <a:tableStyleId>{5940675A-B579-460E-94D1-54222C63F5DA}</a:tableStyleId>
              </a:tblPr>
              <a:tblGrid>
                <a:gridCol w="1382461"/>
                <a:gridCol w="2732339"/>
                <a:gridCol w="2057400"/>
                <a:gridCol w="2057400"/>
              </a:tblGrid>
              <a:tr h="77123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effectLst/>
                          <a:latin typeface="Garamond" pitchFamily="18" charset="0"/>
                        </a:rPr>
                        <a:t> </a:t>
                      </a:r>
                      <a:endParaRPr lang="pl-PL" sz="1400" b="1" dirty="0">
                        <a:solidFill>
                          <a:schemeClr val="tx1"/>
                        </a:solidFill>
                        <a:effectLst/>
                        <a:latin typeface="Garamond" pitchFamily="18" charset="0"/>
                        <a:ea typeface="Calibri"/>
                        <a:cs typeface="Times New Roman"/>
                      </a:endParaRPr>
                    </a:p>
                  </a:txBody>
                  <a:tcPr marL="62839" marR="62839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400" b="1" dirty="0" smtClean="0">
                        <a:effectLst/>
                        <a:latin typeface="Garamond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 smtClean="0">
                          <a:effectLst/>
                          <a:latin typeface="Garamond" pitchFamily="18" charset="0"/>
                        </a:rPr>
                        <a:t>Pobieranie </a:t>
                      </a:r>
                      <a:r>
                        <a:rPr lang="pl-PL" sz="1400" b="1" dirty="0">
                          <a:effectLst/>
                          <a:latin typeface="Garamond" pitchFamily="18" charset="0"/>
                        </a:rPr>
                        <a:t>próbek do </a:t>
                      </a:r>
                      <a:r>
                        <a:rPr lang="pl-PL" sz="1400" b="1" dirty="0" smtClean="0">
                          <a:effectLst/>
                          <a:latin typeface="Garamond" pitchFamily="18" charset="0"/>
                        </a:rPr>
                        <a:t>badań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400" b="1" dirty="0">
                        <a:solidFill>
                          <a:schemeClr val="tx1"/>
                        </a:solidFill>
                        <a:effectLst/>
                        <a:latin typeface="Garamond" pitchFamily="18" charset="0"/>
                        <a:ea typeface="Calibri"/>
                        <a:cs typeface="Times New Roman"/>
                      </a:endParaRPr>
                    </a:p>
                  </a:txBody>
                  <a:tcPr marL="62839" marR="62839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400" b="1" dirty="0" smtClean="0">
                        <a:effectLst/>
                        <a:latin typeface="Garamond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 smtClean="0">
                          <a:effectLst/>
                          <a:latin typeface="Garamond" pitchFamily="18" charset="0"/>
                        </a:rPr>
                        <a:t>Objęcie </a:t>
                      </a:r>
                      <a:r>
                        <a:rPr lang="pl-PL" sz="1400" b="1" dirty="0">
                          <a:effectLst/>
                          <a:latin typeface="Garamond" pitchFamily="18" charset="0"/>
                        </a:rPr>
                        <a:t>gospodarstwa nadzorem </a:t>
                      </a:r>
                      <a:r>
                        <a:rPr lang="pl-PL" sz="1400" b="1" dirty="0" smtClean="0">
                          <a:effectLst/>
                          <a:latin typeface="Garamond" pitchFamily="18" charset="0"/>
                        </a:rPr>
                        <a:t>urzędowym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400" b="1" dirty="0">
                        <a:solidFill>
                          <a:schemeClr val="tx1"/>
                        </a:solidFill>
                        <a:effectLst/>
                        <a:latin typeface="Garamond" pitchFamily="18" charset="0"/>
                        <a:ea typeface="Calibri"/>
                        <a:cs typeface="Times New Roman"/>
                      </a:endParaRPr>
                    </a:p>
                  </a:txBody>
                  <a:tcPr marL="62839" marR="62839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400" b="1" dirty="0" smtClean="0">
                        <a:effectLst/>
                        <a:latin typeface="Garamond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 smtClean="0">
                          <a:effectLst/>
                          <a:latin typeface="Garamond" pitchFamily="18" charset="0"/>
                        </a:rPr>
                        <a:t>Zakaz </a:t>
                      </a:r>
                      <a:r>
                        <a:rPr lang="pl-PL" sz="1400" b="1" dirty="0">
                          <a:effectLst/>
                          <a:latin typeface="Garamond" pitchFamily="18" charset="0"/>
                        </a:rPr>
                        <a:t>przemieszczania zwierząt </a:t>
                      </a:r>
                      <a:r>
                        <a:rPr lang="pl-PL" sz="1400" b="1" dirty="0" smtClean="0">
                          <a:effectLst/>
                          <a:latin typeface="Garamond" pitchFamily="18" charset="0"/>
                        </a:rPr>
                        <a:t>akwakultury z i do gospodarstwa</a:t>
                      </a:r>
                      <a:endParaRPr lang="pl-PL" sz="1400" b="1" dirty="0">
                        <a:solidFill>
                          <a:schemeClr val="tx1"/>
                        </a:solidFill>
                        <a:effectLst/>
                        <a:latin typeface="Garamond" pitchFamily="18" charset="0"/>
                        <a:ea typeface="Calibri"/>
                        <a:cs typeface="Times New Roman"/>
                      </a:endParaRPr>
                    </a:p>
                  </a:txBody>
                  <a:tcPr marL="62839" marR="62839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7712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  <a:latin typeface="Garamond" pitchFamily="18" charset="0"/>
                        </a:rPr>
                        <a:t>Kategoria I</a:t>
                      </a:r>
                      <a:endParaRPr lang="pl-PL" sz="1400" dirty="0">
                        <a:effectLst/>
                        <a:latin typeface="Garamond" pitchFamily="18" charset="0"/>
                        <a:ea typeface="Calibri"/>
                        <a:cs typeface="Times New Roman"/>
                      </a:endParaRPr>
                    </a:p>
                  </a:txBody>
                  <a:tcPr marL="62839" marR="6283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  <a:latin typeface="Garamond" pitchFamily="18" charset="0"/>
                        </a:rPr>
                        <a:t>+</a:t>
                      </a:r>
                      <a:endParaRPr lang="pl-PL" sz="1400" dirty="0">
                        <a:effectLst/>
                        <a:latin typeface="Garamond" pitchFamily="18" charset="0"/>
                        <a:ea typeface="Calibri"/>
                        <a:cs typeface="Times New Roman"/>
                      </a:endParaRPr>
                    </a:p>
                  </a:txBody>
                  <a:tcPr marL="62839" marR="62839" marT="0" marB="0">
                    <a:solidFill>
                      <a:srgbClr val="CDE9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  <a:latin typeface="Garamond" pitchFamily="18" charset="0"/>
                        </a:rPr>
                        <a:t>+</a:t>
                      </a:r>
                      <a:endParaRPr lang="pl-PL" sz="1400" dirty="0">
                        <a:effectLst/>
                        <a:latin typeface="Garamond" pitchFamily="18" charset="0"/>
                        <a:ea typeface="Calibri"/>
                        <a:cs typeface="Times New Roman"/>
                      </a:endParaRPr>
                    </a:p>
                  </a:txBody>
                  <a:tcPr marL="62839" marR="62839" marT="0" marB="0">
                    <a:solidFill>
                      <a:srgbClr val="CDE9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  <a:latin typeface="Garamond" pitchFamily="18" charset="0"/>
                        </a:rPr>
                        <a:t>+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  <a:latin typeface="Garamond" pitchFamily="18" charset="0"/>
                        </a:rPr>
                        <a:t>(ewentualnie zezwolenie na wniosek posiadacza zwierząt)</a:t>
                      </a:r>
                      <a:endParaRPr lang="pl-PL" sz="1400" dirty="0">
                        <a:effectLst/>
                        <a:latin typeface="Garamond" pitchFamily="18" charset="0"/>
                        <a:ea typeface="Calibri"/>
                        <a:cs typeface="Times New Roman"/>
                      </a:endParaRPr>
                    </a:p>
                  </a:txBody>
                  <a:tcPr marL="62839" marR="62839" marT="0" marB="0">
                    <a:solidFill>
                      <a:srgbClr val="CDE9F7"/>
                    </a:solidFill>
                  </a:tcPr>
                </a:tc>
              </a:tr>
              <a:tr h="38561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  <a:latin typeface="Garamond" pitchFamily="18" charset="0"/>
                        </a:rPr>
                        <a:t>Kategoria II</a:t>
                      </a:r>
                      <a:endParaRPr lang="pl-PL" sz="1400" dirty="0">
                        <a:effectLst/>
                        <a:latin typeface="Garamond" pitchFamily="18" charset="0"/>
                        <a:ea typeface="Calibri"/>
                        <a:cs typeface="Times New Roman"/>
                      </a:endParaRPr>
                    </a:p>
                  </a:txBody>
                  <a:tcPr marL="62839" marR="6283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  <a:latin typeface="Garamond" pitchFamily="18" charset="0"/>
                        </a:rPr>
                        <a:t> </a:t>
                      </a:r>
                      <a:endParaRPr lang="pl-PL" sz="1400" dirty="0" smtClean="0">
                        <a:effectLst/>
                        <a:latin typeface="Garamond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400" dirty="0">
                        <a:effectLst/>
                        <a:latin typeface="Garamond" pitchFamily="18" charset="0"/>
                        <a:ea typeface="Calibri"/>
                        <a:cs typeface="Times New Roman"/>
                      </a:endParaRPr>
                    </a:p>
                  </a:txBody>
                  <a:tcPr marL="62839" marR="6283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  <a:latin typeface="Garamond" pitchFamily="18" charset="0"/>
                        </a:rPr>
                        <a:t> </a:t>
                      </a:r>
                      <a:endParaRPr lang="pl-PL" sz="1400" dirty="0">
                        <a:effectLst/>
                        <a:latin typeface="Garamond" pitchFamily="18" charset="0"/>
                        <a:ea typeface="Calibri"/>
                        <a:cs typeface="Times New Roman"/>
                      </a:endParaRPr>
                    </a:p>
                  </a:txBody>
                  <a:tcPr marL="62839" marR="6283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  <a:latin typeface="Garamond" pitchFamily="18" charset="0"/>
                        </a:rPr>
                        <a:t> </a:t>
                      </a:r>
                      <a:endParaRPr lang="pl-PL" sz="1400" dirty="0">
                        <a:effectLst/>
                        <a:latin typeface="Garamond" pitchFamily="18" charset="0"/>
                        <a:ea typeface="Calibri"/>
                        <a:cs typeface="Times New Roman"/>
                      </a:endParaRPr>
                    </a:p>
                  </a:txBody>
                  <a:tcPr marL="62839" marR="62839" marT="0" marB="0"/>
                </a:tc>
              </a:tr>
              <a:tr h="7712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  <a:latin typeface="Garamond" pitchFamily="18" charset="0"/>
                        </a:rPr>
                        <a:t>Kategoria III</a:t>
                      </a:r>
                      <a:endParaRPr lang="pl-PL" sz="1400">
                        <a:effectLst/>
                        <a:latin typeface="Garamond" pitchFamily="18" charset="0"/>
                        <a:ea typeface="Calibri"/>
                        <a:cs typeface="Times New Roman"/>
                      </a:endParaRPr>
                    </a:p>
                  </a:txBody>
                  <a:tcPr marL="62839" marR="62839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kern="1200" dirty="0"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ea typeface="+mn-ea"/>
                          <a:cs typeface="+mn-cs"/>
                        </a:rPr>
                        <a:t>+</a:t>
                      </a:r>
                    </a:p>
                  </a:txBody>
                  <a:tcPr marL="62839" marR="62839" marT="0" marB="0">
                    <a:solidFill>
                      <a:srgbClr val="CDE9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  <a:latin typeface="Garamond" pitchFamily="18" charset="0"/>
                        </a:rPr>
                        <a:t>+</a:t>
                      </a:r>
                      <a:endParaRPr lang="pl-PL" sz="1400" dirty="0">
                        <a:effectLst/>
                        <a:latin typeface="Garamond" pitchFamily="18" charset="0"/>
                        <a:ea typeface="Calibri"/>
                        <a:cs typeface="Times New Roman"/>
                      </a:endParaRPr>
                    </a:p>
                  </a:txBody>
                  <a:tcPr marL="62839" marR="62839" marT="0" marB="0">
                    <a:solidFill>
                      <a:srgbClr val="CDE9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  <a:latin typeface="Garamond" pitchFamily="18" charset="0"/>
                        </a:rPr>
                        <a:t>+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  <a:latin typeface="Garamond" pitchFamily="18" charset="0"/>
                        </a:rPr>
                        <a:t>(ewentualnie zezwolenie na wniosek posiadacza zwierząt)</a:t>
                      </a:r>
                      <a:endParaRPr lang="pl-PL" sz="1400" dirty="0">
                        <a:effectLst/>
                        <a:latin typeface="Garamond" pitchFamily="18" charset="0"/>
                        <a:ea typeface="Calibri"/>
                        <a:cs typeface="Times New Roman"/>
                      </a:endParaRPr>
                    </a:p>
                  </a:txBody>
                  <a:tcPr marL="62839" marR="62839" marT="0" marB="0">
                    <a:solidFill>
                      <a:srgbClr val="CDE9F7"/>
                    </a:solidFill>
                  </a:tcPr>
                </a:tc>
              </a:tr>
              <a:tr h="38561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  <a:latin typeface="Garamond" pitchFamily="18" charset="0"/>
                        </a:rPr>
                        <a:t>Kategoria IV</a:t>
                      </a:r>
                      <a:endParaRPr lang="pl-PL" sz="1400">
                        <a:effectLst/>
                        <a:latin typeface="Garamond" pitchFamily="18" charset="0"/>
                        <a:ea typeface="Calibri"/>
                        <a:cs typeface="Times New Roman"/>
                      </a:endParaRPr>
                    </a:p>
                  </a:txBody>
                  <a:tcPr marL="62839" marR="6283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  <a:latin typeface="Garamond" pitchFamily="18" charset="0"/>
                        </a:rPr>
                        <a:t> </a:t>
                      </a:r>
                      <a:endParaRPr lang="pl-PL" sz="1400" dirty="0" smtClean="0">
                        <a:effectLst/>
                        <a:latin typeface="Garamond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400" dirty="0">
                        <a:effectLst/>
                        <a:latin typeface="Garamond" pitchFamily="18" charset="0"/>
                        <a:ea typeface="Calibri"/>
                        <a:cs typeface="Times New Roman"/>
                      </a:endParaRPr>
                    </a:p>
                  </a:txBody>
                  <a:tcPr marL="62839" marR="6283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  <a:latin typeface="Garamond" pitchFamily="18" charset="0"/>
                        </a:rPr>
                        <a:t> </a:t>
                      </a:r>
                      <a:endParaRPr lang="pl-PL" sz="1400" dirty="0">
                        <a:effectLst/>
                        <a:latin typeface="Garamond" pitchFamily="18" charset="0"/>
                        <a:ea typeface="Calibri"/>
                        <a:cs typeface="Times New Roman"/>
                      </a:endParaRPr>
                    </a:p>
                  </a:txBody>
                  <a:tcPr marL="62839" marR="6283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  <a:latin typeface="Garamond" pitchFamily="18" charset="0"/>
                        </a:rPr>
                        <a:t> </a:t>
                      </a:r>
                      <a:endParaRPr lang="pl-PL" sz="1400" dirty="0">
                        <a:effectLst/>
                        <a:latin typeface="Garamond" pitchFamily="18" charset="0"/>
                        <a:ea typeface="Calibri"/>
                        <a:cs typeface="Times New Roman"/>
                      </a:endParaRPr>
                    </a:p>
                  </a:txBody>
                  <a:tcPr marL="62839" marR="62839" marT="0" marB="0"/>
                </a:tc>
              </a:tr>
              <a:tr h="38561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  <a:latin typeface="Garamond" pitchFamily="18" charset="0"/>
                        </a:rPr>
                        <a:t>Kategoria V</a:t>
                      </a:r>
                      <a:endParaRPr lang="pl-PL" sz="1400">
                        <a:effectLst/>
                        <a:latin typeface="Garamond" pitchFamily="18" charset="0"/>
                        <a:ea typeface="Calibri"/>
                        <a:cs typeface="Times New Roman"/>
                      </a:endParaRPr>
                    </a:p>
                  </a:txBody>
                  <a:tcPr marL="62839" marR="6283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  <a:latin typeface="Garamond" pitchFamily="18" charset="0"/>
                        </a:rPr>
                        <a:t> </a:t>
                      </a:r>
                      <a:endParaRPr lang="pl-PL" sz="1400" dirty="0" smtClean="0">
                        <a:effectLst/>
                        <a:latin typeface="Garamond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400" dirty="0">
                        <a:effectLst/>
                        <a:latin typeface="Garamond" pitchFamily="18" charset="0"/>
                        <a:ea typeface="Calibri"/>
                        <a:cs typeface="Times New Roman"/>
                      </a:endParaRPr>
                    </a:p>
                  </a:txBody>
                  <a:tcPr marL="62839" marR="6283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  <a:latin typeface="Garamond" pitchFamily="18" charset="0"/>
                        </a:rPr>
                        <a:t> </a:t>
                      </a:r>
                      <a:endParaRPr lang="pl-PL" sz="1400" dirty="0">
                        <a:effectLst/>
                        <a:latin typeface="Garamond" pitchFamily="18" charset="0"/>
                        <a:ea typeface="Calibri"/>
                        <a:cs typeface="Times New Roman"/>
                      </a:endParaRPr>
                    </a:p>
                  </a:txBody>
                  <a:tcPr marL="62839" marR="6283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  <a:latin typeface="Garamond" pitchFamily="18" charset="0"/>
                        </a:rPr>
                        <a:t> </a:t>
                      </a:r>
                      <a:endParaRPr lang="pl-PL" sz="1400" dirty="0">
                        <a:effectLst/>
                        <a:latin typeface="Garamond" pitchFamily="18" charset="0"/>
                        <a:ea typeface="Calibri"/>
                        <a:cs typeface="Times New Roman"/>
                      </a:endParaRPr>
                    </a:p>
                  </a:txBody>
                  <a:tcPr marL="62839" marR="62839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949477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395536" y="260648"/>
            <a:ext cx="470104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3200" b="1" dirty="0" smtClean="0">
                <a:latin typeface="Garamond" pitchFamily="18" charset="0"/>
              </a:rPr>
              <a:t>Stwierdzenie </a:t>
            </a:r>
            <a:r>
              <a:rPr lang="pl-PL" sz="3200" b="1" dirty="0">
                <a:latin typeface="Garamond" pitchFamily="18" charset="0"/>
              </a:rPr>
              <a:t>wystąpienia choroby nieegzotycznej</a:t>
            </a:r>
            <a:endParaRPr lang="pl-PL" sz="3200" b="1" dirty="0">
              <a:latin typeface="Garamond" pitchFamily="18" charset="0"/>
            </a:endParaRPr>
          </a:p>
        </p:txBody>
      </p:sp>
      <p:graphicFrame>
        <p:nvGraphicFramePr>
          <p:cNvPr id="3" name="Symbol zastępczy zawartości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55466242"/>
              </p:ext>
            </p:extLst>
          </p:nvPr>
        </p:nvGraphicFramePr>
        <p:xfrm>
          <a:off x="395536" y="1916832"/>
          <a:ext cx="8229601" cy="3937254"/>
        </p:xfrm>
        <a:graphic>
          <a:graphicData uri="http://schemas.openxmlformats.org/drawingml/2006/table">
            <a:tbl>
              <a:tblPr firstRow="1" firstCol="1" bandRow="1" bandCol="1">
                <a:tableStyleId>{5940675A-B579-460E-94D1-54222C63F5DA}</a:tableStyleId>
              </a:tblPr>
              <a:tblGrid>
                <a:gridCol w="792212"/>
                <a:gridCol w="1008112"/>
                <a:gridCol w="936104"/>
                <a:gridCol w="1296144"/>
                <a:gridCol w="1584176"/>
                <a:gridCol w="1378372"/>
                <a:gridCol w="1234481"/>
              </a:tblGrid>
              <a:tr h="175274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>
                          <a:effectLst/>
                          <a:latin typeface="Garamond" pitchFamily="18" charset="0"/>
                        </a:rPr>
                        <a:t> </a:t>
                      </a:r>
                      <a:endParaRPr lang="pl-PL" sz="1200" b="1" dirty="0">
                        <a:solidFill>
                          <a:schemeClr val="tx1"/>
                        </a:solidFill>
                        <a:effectLst/>
                        <a:latin typeface="Garamond" pitchFamily="18" charset="0"/>
                        <a:ea typeface="Calibri"/>
                        <a:cs typeface="Times New Roman"/>
                      </a:endParaRPr>
                    </a:p>
                  </a:txBody>
                  <a:tcPr marL="62241" marR="62241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>
                          <a:effectLst/>
                          <a:latin typeface="Garamond" pitchFamily="18" charset="0"/>
                        </a:rPr>
                        <a:t>Dochodzenie epizootyczne</a:t>
                      </a:r>
                      <a:endParaRPr lang="pl-PL" sz="1200" b="1" dirty="0">
                        <a:solidFill>
                          <a:schemeClr val="tx1"/>
                        </a:solidFill>
                        <a:effectLst/>
                        <a:latin typeface="Garamond" pitchFamily="18" charset="0"/>
                        <a:ea typeface="Calibri"/>
                        <a:cs typeface="Times New Roman"/>
                      </a:endParaRPr>
                    </a:p>
                  </a:txBody>
                  <a:tcPr marL="62241" marR="62241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>
                          <a:effectLst/>
                          <a:latin typeface="Garamond" pitchFamily="18" charset="0"/>
                        </a:rPr>
                        <a:t>Uznanie </a:t>
                      </a:r>
                      <a:r>
                        <a:rPr lang="pl-PL" sz="1200" b="1" dirty="0" err="1" smtClean="0">
                          <a:effectLst/>
                          <a:latin typeface="Garamond" pitchFamily="18" charset="0"/>
                        </a:rPr>
                        <a:t>gospodar-stwa</a:t>
                      </a:r>
                      <a:r>
                        <a:rPr lang="pl-PL" sz="1200" b="1" dirty="0" smtClean="0">
                          <a:effectLst/>
                          <a:latin typeface="Garamond" pitchFamily="18" charset="0"/>
                        </a:rPr>
                        <a:t> za </a:t>
                      </a:r>
                      <a:r>
                        <a:rPr lang="pl-PL" sz="1200" b="1" dirty="0">
                          <a:effectLst/>
                          <a:latin typeface="Garamond" pitchFamily="18" charset="0"/>
                        </a:rPr>
                        <a:t>skażone</a:t>
                      </a:r>
                      <a:endParaRPr lang="pl-PL" sz="1200" b="1" dirty="0">
                        <a:solidFill>
                          <a:schemeClr val="tx1"/>
                        </a:solidFill>
                        <a:effectLst/>
                        <a:latin typeface="Garamond" pitchFamily="18" charset="0"/>
                        <a:ea typeface="Calibri"/>
                        <a:cs typeface="Times New Roman"/>
                      </a:endParaRPr>
                    </a:p>
                  </a:txBody>
                  <a:tcPr marL="62241" marR="62241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>
                          <a:effectLst/>
                          <a:latin typeface="Garamond" pitchFamily="18" charset="0"/>
                        </a:rPr>
                        <a:t>Określenie obszaru zapobiegania </a:t>
                      </a:r>
                      <a:r>
                        <a:rPr lang="pl-PL" sz="1200" b="1" dirty="0" smtClean="0">
                          <a:effectLst/>
                          <a:latin typeface="Garamond" pitchFamily="18" charset="0"/>
                        </a:rPr>
                        <a:t>rozprzestrzenia-</a:t>
                      </a:r>
                      <a:r>
                        <a:rPr lang="pl-PL" sz="1200" b="1" dirty="0" err="1" smtClean="0">
                          <a:effectLst/>
                          <a:latin typeface="Garamond" pitchFamily="18" charset="0"/>
                        </a:rPr>
                        <a:t>niu</a:t>
                      </a:r>
                      <a:r>
                        <a:rPr lang="pl-PL" sz="1200" b="1" dirty="0" smtClean="0">
                          <a:effectLst/>
                          <a:latin typeface="Garamond" pitchFamily="18" charset="0"/>
                        </a:rPr>
                        <a:t> </a:t>
                      </a:r>
                      <a:r>
                        <a:rPr lang="pl-PL" sz="1200" b="1" dirty="0">
                          <a:effectLst/>
                          <a:latin typeface="Garamond" pitchFamily="18" charset="0"/>
                        </a:rPr>
                        <a:t>się choroby (obszar ochronny i obszar nadzoru)</a:t>
                      </a:r>
                      <a:endParaRPr lang="pl-PL" sz="1200" b="1" dirty="0">
                        <a:solidFill>
                          <a:schemeClr val="tx1"/>
                        </a:solidFill>
                        <a:effectLst/>
                        <a:latin typeface="Garamond" pitchFamily="18" charset="0"/>
                        <a:ea typeface="Calibri"/>
                        <a:cs typeface="Times New Roman"/>
                      </a:endParaRPr>
                    </a:p>
                  </a:txBody>
                  <a:tcPr marL="62241" marR="62241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>
                          <a:effectLst/>
                          <a:latin typeface="Garamond" pitchFamily="18" charset="0"/>
                        </a:rPr>
                        <a:t>Zakaz odnowy populacji zwierząt wodnych i przemieszczania zwierząt akwakultury w </a:t>
                      </a:r>
                      <a:r>
                        <a:rPr lang="pl-PL" sz="1200" b="1" dirty="0" smtClean="0">
                          <a:effectLst/>
                          <a:latin typeface="Garamond" pitchFamily="18" charset="0"/>
                        </a:rPr>
                        <a:t>obrębie/do</a:t>
                      </a:r>
                      <a:r>
                        <a:rPr lang="pl-PL" sz="1200" b="1" baseline="0" dirty="0" smtClean="0">
                          <a:effectLst/>
                          <a:latin typeface="Garamond" pitchFamily="18" charset="0"/>
                        </a:rPr>
                        <a:t> </a:t>
                      </a:r>
                      <a:r>
                        <a:rPr lang="pl-PL" sz="1200" b="1" dirty="0" smtClean="0">
                          <a:effectLst/>
                          <a:latin typeface="Garamond" pitchFamily="18" charset="0"/>
                        </a:rPr>
                        <a:t>i </a:t>
                      </a:r>
                      <a:r>
                        <a:rPr lang="pl-PL" sz="1200" b="1" dirty="0">
                          <a:effectLst/>
                          <a:latin typeface="Garamond" pitchFamily="18" charset="0"/>
                        </a:rPr>
                        <a:t>z obszaru zapobiegania rozprzestrzenianiu  się choroby</a:t>
                      </a:r>
                      <a:endParaRPr lang="pl-PL" sz="1200" b="1" dirty="0">
                        <a:solidFill>
                          <a:schemeClr val="tx1"/>
                        </a:solidFill>
                        <a:effectLst/>
                        <a:latin typeface="Garamond" pitchFamily="18" charset="0"/>
                        <a:ea typeface="Calibri"/>
                        <a:cs typeface="Times New Roman"/>
                      </a:endParaRPr>
                    </a:p>
                  </a:txBody>
                  <a:tcPr marL="62241" marR="62241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 smtClean="0">
                          <a:effectLst/>
                          <a:latin typeface="Garamond" pitchFamily="18" charset="0"/>
                        </a:rPr>
                        <a:t>Spożycie przez ludzi lub przetwarzanie </a:t>
                      </a:r>
                      <a:r>
                        <a:rPr lang="pl-PL" sz="1200" b="1" dirty="0">
                          <a:effectLst/>
                          <a:latin typeface="Garamond" pitchFamily="18" charset="0"/>
                        </a:rPr>
                        <a:t>zw. akwakultury, które osiągnęły rozmiary handlowe i nie wykazują objawów klinicznych choroby</a:t>
                      </a:r>
                      <a:endParaRPr lang="pl-PL" sz="1200" b="1" dirty="0">
                        <a:solidFill>
                          <a:schemeClr val="tx1"/>
                        </a:solidFill>
                        <a:effectLst/>
                        <a:latin typeface="Garamond" pitchFamily="18" charset="0"/>
                        <a:ea typeface="Calibri"/>
                        <a:cs typeface="Times New Roman"/>
                      </a:endParaRPr>
                    </a:p>
                  </a:txBody>
                  <a:tcPr marL="62241" marR="62241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>
                          <a:effectLst/>
                          <a:latin typeface="Garamond" pitchFamily="18" charset="0"/>
                        </a:rPr>
                        <a:t>Usuwanie i </a:t>
                      </a:r>
                      <a:r>
                        <a:rPr lang="pl-PL" sz="1200" b="1" dirty="0" smtClean="0">
                          <a:effectLst/>
                          <a:latin typeface="Garamond" pitchFamily="18" charset="0"/>
                        </a:rPr>
                        <a:t>unieszkodliwia-nie </a:t>
                      </a:r>
                      <a:r>
                        <a:rPr lang="pl-PL" sz="1200" b="1" dirty="0">
                          <a:effectLst/>
                          <a:latin typeface="Garamond" pitchFamily="18" charset="0"/>
                        </a:rPr>
                        <a:t>martwych ryb i żywych ryb wykazujących objawy kliniczne choroby</a:t>
                      </a:r>
                      <a:endParaRPr lang="pl-PL" sz="1200" b="1" dirty="0">
                        <a:solidFill>
                          <a:schemeClr val="tx1"/>
                        </a:solidFill>
                        <a:effectLst/>
                        <a:latin typeface="Garamond" pitchFamily="18" charset="0"/>
                        <a:ea typeface="Calibri"/>
                        <a:cs typeface="Times New Roman"/>
                      </a:endParaRPr>
                    </a:p>
                  </a:txBody>
                  <a:tcPr marL="62241" marR="62241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5054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  <a:latin typeface="Garamond" pitchFamily="18" charset="0"/>
                        </a:rPr>
                        <a:t>Kat. </a:t>
                      </a:r>
                      <a:r>
                        <a:rPr lang="pl-PL" sz="1200" dirty="0" smtClean="0">
                          <a:effectLst/>
                          <a:latin typeface="Garamond" pitchFamily="18" charset="0"/>
                        </a:rPr>
                        <a:t>I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200" dirty="0">
                        <a:effectLst/>
                        <a:latin typeface="Garamond" pitchFamily="18" charset="0"/>
                        <a:ea typeface="Calibri"/>
                        <a:cs typeface="Times New Roman"/>
                      </a:endParaRPr>
                    </a:p>
                  </a:txBody>
                  <a:tcPr marL="62241" marR="622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  <a:latin typeface="Garamond" pitchFamily="18" charset="0"/>
                        </a:rPr>
                        <a:t>+</a:t>
                      </a:r>
                      <a:endParaRPr lang="pl-PL" sz="1200" dirty="0">
                        <a:effectLst/>
                        <a:latin typeface="Garamond" pitchFamily="18" charset="0"/>
                        <a:ea typeface="Calibri"/>
                        <a:cs typeface="Times New Roman"/>
                      </a:endParaRPr>
                    </a:p>
                  </a:txBody>
                  <a:tcPr marL="62241" marR="62241" marT="0" marB="0">
                    <a:solidFill>
                      <a:srgbClr val="C5F5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  <a:latin typeface="Garamond" pitchFamily="18" charset="0"/>
                        </a:rPr>
                        <a:t>+</a:t>
                      </a:r>
                      <a:endParaRPr lang="pl-PL" sz="1200" dirty="0">
                        <a:effectLst/>
                        <a:latin typeface="Garamond" pitchFamily="18" charset="0"/>
                        <a:ea typeface="Calibri"/>
                        <a:cs typeface="Times New Roman"/>
                      </a:endParaRPr>
                    </a:p>
                  </a:txBody>
                  <a:tcPr marL="62241" marR="62241" marT="0" marB="0">
                    <a:solidFill>
                      <a:srgbClr val="C5F5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  <a:latin typeface="Garamond" pitchFamily="18" charset="0"/>
                        </a:rPr>
                        <a:t>+</a:t>
                      </a:r>
                      <a:endParaRPr lang="pl-PL" sz="1200" dirty="0">
                        <a:effectLst/>
                        <a:latin typeface="Garamond" pitchFamily="18" charset="0"/>
                        <a:ea typeface="Calibri"/>
                        <a:cs typeface="Times New Roman"/>
                      </a:endParaRPr>
                    </a:p>
                  </a:txBody>
                  <a:tcPr marL="62241" marR="62241" marT="0" marB="0">
                    <a:solidFill>
                      <a:srgbClr val="C5F5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  <a:latin typeface="Garamond" pitchFamily="18" charset="0"/>
                        </a:rPr>
                        <a:t>+</a:t>
                      </a:r>
                      <a:endParaRPr lang="pl-PL" sz="1200" dirty="0">
                        <a:effectLst/>
                        <a:latin typeface="Garamond" pitchFamily="18" charset="0"/>
                        <a:ea typeface="Calibri"/>
                        <a:cs typeface="Times New Roman"/>
                      </a:endParaRPr>
                    </a:p>
                  </a:txBody>
                  <a:tcPr marL="62241" marR="62241" marT="0" marB="0">
                    <a:solidFill>
                      <a:srgbClr val="C5F5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 smtClean="0">
                          <a:effectLst/>
                          <a:latin typeface="Garamond" pitchFamily="18" charset="0"/>
                        </a:rPr>
                        <a:t>+</a:t>
                      </a:r>
                      <a:endParaRPr lang="pl-PL" sz="1200" dirty="0">
                        <a:effectLst/>
                        <a:latin typeface="Garamond" pitchFamily="18" charset="0"/>
                        <a:ea typeface="Calibri"/>
                        <a:cs typeface="Times New Roman"/>
                      </a:endParaRPr>
                    </a:p>
                  </a:txBody>
                  <a:tcPr marL="62241" marR="62241" marT="0" marB="0">
                    <a:solidFill>
                      <a:srgbClr val="C5F5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  <a:latin typeface="Garamond" pitchFamily="18" charset="0"/>
                        </a:rPr>
                        <a:t>+</a:t>
                      </a:r>
                      <a:endParaRPr lang="pl-PL" sz="1200" dirty="0">
                        <a:effectLst/>
                        <a:latin typeface="Garamond" pitchFamily="18" charset="0"/>
                        <a:ea typeface="Calibri"/>
                        <a:cs typeface="Times New Roman"/>
                      </a:endParaRPr>
                    </a:p>
                  </a:txBody>
                  <a:tcPr marL="62241" marR="62241" marT="0" marB="0">
                    <a:solidFill>
                      <a:srgbClr val="C5F5F7"/>
                    </a:solidFill>
                  </a:tcPr>
                </a:tc>
              </a:tr>
              <a:tr h="35054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  <a:latin typeface="Garamond" pitchFamily="18" charset="0"/>
                        </a:rPr>
                        <a:t>Kat. </a:t>
                      </a:r>
                      <a:r>
                        <a:rPr lang="pl-PL" sz="1200" dirty="0" smtClean="0">
                          <a:effectLst/>
                          <a:latin typeface="Garamond" pitchFamily="18" charset="0"/>
                        </a:rPr>
                        <a:t>II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200" dirty="0">
                        <a:effectLst/>
                        <a:latin typeface="Garamond" pitchFamily="18" charset="0"/>
                        <a:ea typeface="Calibri"/>
                        <a:cs typeface="Times New Roman"/>
                      </a:endParaRPr>
                    </a:p>
                  </a:txBody>
                  <a:tcPr marL="62241" marR="6224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Garamond" pitchFamily="18" charset="0"/>
                        </a:rPr>
                        <a:t> </a:t>
                      </a:r>
                      <a:endParaRPr lang="pl-PL" sz="1200">
                        <a:effectLst/>
                        <a:latin typeface="Garamond" pitchFamily="18" charset="0"/>
                        <a:ea typeface="Calibri"/>
                        <a:cs typeface="Times New Roman"/>
                      </a:endParaRPr>
                    </a:p>
                  </a:txBody>
                  <a:tcPr marL="62241" marR="622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  <a:latin typeface="Garamond" pitchFamily="18" charset="0"/>
                        </a:rPr>
                        <a:t>+</a:t>
                      </a:r>
                      <a:endParaRPr lang="pl-PL" sz="1200" dirty="0">
                        <a:effectLst/>
                        <a:latin typeface="Garamond" pitchFamily="18" charset="0"/>
                        <a:ea typeface="Calibri"/>
                        <a:cs typeface="Times New Roman"/>
                      </a:endParaRPr>
                    </a:p>
                  </a:txBody>
                  <a:tcPr marL="62241" marR="62241" marT="0" marB="0">
                    <a:solidFill>
                      <a:srgbClr val="C5F5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  <a:latin typeface="Garamond" pitchFamily="18" charset="0"/>
                        </a:rPr>
                        <a:t>+</a:t>
                      </a:r>
                      <a:endParaRPr lang="pl-PL" sz="1200" dirty="0">
                        <a:effectLst/>
                        <a:latin typeface="Garamond" pitchFamily="18" charset="0"/>
                        <a:ea typeface="Calibri"/>
                        <a:cs typeface="Times New Roman"/>
                      </a:endParaRPr>
                    </a:p>
                  </a:txBody>
                  <a:tcPr marL="62241" marR="62241" marT="0" marB="0">
                    <a:solidFill>
                      <a:srgbClr val="C5F5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  <a:latin typeface="Garamond" pitchFamily="18" charset="0"/>
                        </a:rPr>
                        <a:t> </a:t>
                      </a:r>
                      <a:endParaRPr lang="pl-PL" sz="1200" dirty="0">
                        <a:effectLst/>
                        <a:latin typeface="Garamond" pitchFamily="18" charset="0"/>
                        <a:ea typeface="Calibri"/>
                        <a:cs typeface="Times New Roman"/>
                      </a:endParaRPr>
                    </a:p>
                  </a:txBody>
                  <a:tcPr marL="62241" marR="622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 smtClean="0">
                          <a:effectLst/>
                          <a:latin typeface="Garamond" pitchFamily="18" charset="0"/>
                          <a:ea typeface="Calibri"/>
                          <a:cs typeface="Times New Roman"/>
                        </a:rPr>
                        <a:t>+</a:t>
                      </a:r>
                      <a:endParaRPr lang="pl-PL" sz="1200" dirty="0">
                        <a:effectLst/>
                        <a:latin typeface="Garamond" pitchFamily="18" charset="0"/>
                        <a:ea typeface="Calibri"/>
                        <a:cs typeface="Times New Roman"/>
                      </a:endParaRPr>
                    </a:p>
                  </a:txBody>
                  <a:tcPr marL="62241" marR="62241" marT="0" marB="0">
                    <a:solidFill>
                      <a:srgbClr val="C5F5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  <a:latin typeface="Garamond" pitchFamily="18" charset="0"/>
                        </a:rPr>
                        <a:t> </a:t>
                      </a:r>
                      <a:endParaRPr lang="pl-PL" sz="1200" dirty="0">
                        <a:effectLst/>
                        <a:latin typeface="Garamond" pitchFamily="18" charset="0"/>
                        <a:ea typeface="Calibri"/>
                        <a:cs typeface="Times New Roman"/>
                      </a:endParaRPr>
                    </a:p>
                  </a:txBody>
                  <a:tcPr marL="62241" marR="62241" marT="0" marB="0"/>
                </a:tc>
              </a:tr>
              <a:tr h="35054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  <a:latin typeface="Garamond" pitchFamily="18" charset="0"/>
                        </a:rPr>
                        <a:t>Kat. </a:t>
                      </a:r>
                      <a:r>
                        <a:rPr lang="pl-PL" sz="1200" dirty="0" smtClean="0">
                          <a:effectLst/>
                          <a:latin typeface="Garamond" pitchFamily="18" charset="0"/>
                        </a:rPr>
                        <a:t>III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200" dirty="0">
                        <a:effectLst/>
                        <a:latin typeface="Garamond" pitchFamily="18" charset="0"/>
                        <a:ea typeface="Calibri"/>
                        <a:cs typeface="Times New Roman"/>
                      </a:endParaRPr>
                    </a:p>
                  </a:txBody>
                  <a:tcPr marL="62241" marR="622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  <a:latin typeface="Garamond" pitchFamily="18" charset="0"/>
                        </a:rPr>
                        <a:t>+</a:t>
                      </a:r>
                      <a:endParaRPr lang="pl-PL" sz="1200" dirty="0">
                        <a:effectLst/>
                        <a:latin typeface="Garamond" pitchFamily="18" charset="0"/>
                        <a:ea typeface="Calibri"/>
                        <a:cs typeface="Times New Roman"/>
                      </a:endParaRPr>
                    </a:p>
                  </a:txBody>
                  <a:tcPr marL="62241" marR="62241" marT="0" marB="0">
                    <a:solidFill>
                      <a:srgbClr val="C5F5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  <a:latin typeface="Garamond" pitchFamily="18" charset="0"/>
                        </a:rPr>
                        <a:t>+</a:t>
                      </a:r>
                      <a:endParaRPr lang="pl-PL" sz="1200" dirty="0">
                        <a:effectLst/>
                        <a:latin typeface="Garamond" pitchFamily="18" charset="0"/>
                        <a:ea typeface="Calibri"/>
                        <a:cs typeface="Times New Roman"/>
                      </a:endParaRPr>
                    </a:p>
                  </a:txBody>
                  <a:tcPr marL="62241" marR="62241" marT="0" marB="0">
                    <a:solidFill>
                      <a:srgbClr val="C5F5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  <a:latin typeface="Garamond" pitchFamily="18" charset="0"/>
                        </a:rPr>
                        <a:t>+</a:t>
                      </a:r>
                      <a:endParaRPr lang="pl-PL" sz="1200" dirty="0">
                        <a:effectLst/>
                        <a:latin typeface="Garamond" pitchFamily="18" charset="0"/>
                        <a:ea typeface="Calibri"/>
                        <a:cs typeface="Times New Roman"/>
                      </a:endParaRPr>
                    </a:p>
                  </a:txBody>
                  <a:tcPr marL="62241" marR="62241" marT="0" marB="0">
                    <a:solidFill>
                      <a:srgbClr val="C5F5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  <a:latin typeface="Garamond" pitchFamily="18" charset="0"/>
                        </a:rPr>
                        <a:t> </a:t>
                      </a:r>
                      <a:endParaRPr lang="pl-PL" sz="1200" dirty="0">
                        <a:effectLst/>
                        <a:latin typeface="Garamond" pitchFamily="18" charset="0"/>
                        <a:ea typeface="Calibri"/>
                        <a:cs typeface="Times New Roman"/>
                      </a:endParaRPr>
                    </a:p>
                  </a:txBody>
                  <a:tcPr marL="62241" marR="622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 smtClean="0">
                          <a:effectLst/>
                          <a:latin typeface="Garamond" pitchFamily="18" charset="0"/>
                          <a:ea typeface="Calibri"/>
                          <a:cs typeface="Times New Roman"/>
                        </a:rPr>
                        <a:t>+</a:t>
                      </a:r>
                      <a:endParaRPr lang="pl-PL" sz="1200" dirty="0">
                        <a:effectLst/>
                        <a:latin typeface="Garamond" pitchFamily="18" charset="0"/>
                        <a:ea typeface="Calibri"/>
                        <a:cs typeface="Times New Roman"/>
                      </a:endParaRPr>
                    </a:p>
                  </a:txBody>
                  <a:tcPr marL="62241" marR="62241" marT="0" marB="0">
                    <a:solidFill>
                      <a:srgbClr val="C5F5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Garamond" pitchFamily="18" charset="0"/>
                        </a:rPr>
                        <a:t> </a:t>
                      </a:r>
                      <a:endParaRPr lang="pl-PL" sz="1200">
                        <a:effectLst/>
                        <a:latin typeface="Garamond" pitchFamily="18" charset="0"/>
                        <a:ea typeface="Calibri"/>
                        <a:cs typeface="Times New Roman"/>
                      </a:endParaRPr>
                    </a:p>
                  </a:txBody>
                  <a:tcPr marL="62241" marR="62241" marT="0" marB="0"/>
                </a:tc>
              </a:tr>
              <a:tr h="35054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  <a:latin typeface="Garamond" pitchFamily="18" charset="0"/>
                        </a:rPr>
                        <a:t>Kat. </a:t>
                      </a:r>
                      <a:r>
                        <a:rPr lang="pl-PL" sz="1200" dirty="0" smtClean="0">
                          <a:effectLst/>
                          <a:latin typeface="Garamond" pitchFamily="18" charset="0"/>
                        </a:rPr>
                        <a:t>IV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200" dirty="0">
                        <a:effectLst/>
                        <a:latin typeface="Garamond" pitchFamily="18" charset="0"/>
                        <a:ea typeface="Calibri"/>
                        <a:cs typeface="Times New Roman"/>
                      </a:endParaRPr>
                    </a:p>
                  </a:txBody>
                  <a:tcPr marL="62241" marR="6224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Garamond" pitchFamily="18" charset="0"/>
                        </a:rPr>
                        <a:t> </a:t>
                      </a:r>
                      <a:endParaRPr lang="pl-PL" sz="1200">
                        <a:effectLst/>
                        <a:latin typeface="Garamond" pitchFamily="18" charset="0"/>
                        <a:ea typeface="Calibri"/>
                        <a:cs typeface="Times New Roman"/>
                      </a:endParaRPr>
                    </a:p>
                  </a:txBody>
                  <a:tcPr marL="62241" marR="622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  <a:latin typeface="Garamond" pitchFamily="18" charset="0"/>
                        </a:rPr>
                        <a:t>+</a:t>
                      </a:r>
                      <a:endParaRPr lang="pl-PL" sz="1200" dirty="0">
                        <a:effectLst/>
                        <a:latin typeface="Garamond" pitchFamily="18" charset="0"/>
                        <a:ea typeface="Calibri"/>
                        <a:cs typeface="Times New Roman"/>
                      </a:endParaRPr>
                    </a:p>
                  </a:txBody>
                  <a:tcPr marL="62241" marR="62241" marT="0" marB="0">
                    <a:solidFill>
                      <a:srgbClr val="C5F5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  <a:latin typeface="Garamond" pitchFamily="18" charset="0"/>
                        </a:rPr>
                        <a:t>+</a:t>
                      </a:r>
                      <a:endParaRPr lang="pl-PL" sz="1200" dirty="0">
                        <a:effectLst/>
                        <a:latin typeface="Garamond" pitchFamily="18" charset="0"/>
                        <a:ea typeface="Calibri"/>
                        <a:cs typeface="Times New Roman"/>
                      </a:endParaRPr>
                    </a:p>
                  </a:txBody>
                  <a:tcPr marL="62241" marR="62241" marT="0" marB="0">
                    <a:solidFill>
                      <a:srgbClr val="C5F5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  <a:latin typeface="Garamond" pitchFamily="18" charset="0"/>
                        </a:rPr>
                        <a:t> </a:t>
                      </a:r>
                      <a:endParaRPr lang="pl-PL" sz="1200" dirty="0">
                        <a:effectLst/>
                        <a:latin typeface="Garamond" pitchFamily="18" charset="0"/>
                        <a:ea typeface="Calibri"/>
                        <a:cs typeface="Times New Roman"/>
                      </a:endParaRPr>
                    </a:p>
                  </a:txBody>
                  <a:tcPr marL="62241" marR="622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 smtClean="0">
                          <a:effectLst/>
                          <a:latin typeface="Garamond" pitchFamily="18" charset="0"/>
                          <a:ea typeface="Calibri"/>
                          <a:cs typeface="Times New Roman"/>
                        </a:rPr>
                        <a:t>+</a:t>
                      </a:r>
                      <a:endParaRPr lang="pl-PL" sz="1200" dirty="0">
                        <a:effectLst/>
                        <a:latin typeface="Garamond" pitchFamily="18" charset="0"/>
                        <a:ea typeface="Calibri"/>
                        <a:cs typeface="Times New Roman"/>
                      </a:endParaRPr>
                    </a:p>
                  </a:txBody>
                  <a:tcPr marL="62241" marR="62241" marT="0" marB="0">
                    <a:solidFill>
                      <a:srgbClr val="C5F5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  <a:latin typeface="Garamond" pitchFamily="18" charset="0"/>
                        </a:rPr>
                        <a:t> </a:t>
                      </a:r>
                      <a:endParaRPr lang="pl-PL" sz="1200" dirty="0">
                        <a:effectLst/>
                        <a:latin typeface="Garamond" pitchFamily="18" charset="0"/>
                        <a:ea typeface="Calibri"/>
                        <a:cs typeface="Times New Roman"/>
                      </a:endParaRPr>
                    </a:p>
                  </a:txBody>
                  <a:tcPr marL="62241" marR="62241" marT="0" marB="0"/>
                </a:tc>
              </a:tr>
              <a:tr h="35054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  <a:latin typeface="Garamond" pitchFamily="18" charset="0"/>
                        </a:rPr>
                        <a:t>Kat. </a:t>
                      </a:r>
                      <a:r>
                        <a:rPr lang="pl-PL" sz="1200" dirty="0" smtClean="0">
                          <a:effectLst/>
                          <a:latin typeface="Garamond" pitchFamily="18" charset="0"/>
                        </a:rPr>
                        <a:t>V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200" dirty="0">
                        <a:effectLst/>
                        <a:latin typeface="Garamond" pitchFamily="18" charset="0"/>
                        <a:ea typeface="Calibri"/>
                        <a:cs typeface="Times New Roman"/>
                      </a:endParaRPr>
                    </a:p>
                  </a:txBody>
                  <a:tcPr marL="62241" marR="6224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  <a:latin typeface="Garamond" pitchFamily="18" charset="0"/>
                        </a:rPr>
                        <a:t> </a:t>
                      </a:r>
                      <a:endParaRPr lang="pl-PL" sz="1200" dirty="0">
                        <a:effectLst/>
                        <a:latin typeface="Garamond" pitchFamily="18" charset="0"/>
                        <a:ea typeface="Calibri"/>
                        <a:cs typeface="Times New Roman"/>
                      </a:endParaRPr>
                    </a:p>
                  </a:txBody>
                  <a:tcPr marL="62241" marR="622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  <a:latin typeface="Garamond" pitchFamily="18" charset="0"/>
                        </a:rPr>
                        <a:t>+</a:t>
                      </a:r>
                      <a:endParaRPr lang="pl-PL" sz="1200" dirty="0">
                        <a:effectLst/>
                        <a:latin typeface="Garamond" pitchFamily="18" charset="0"/>
                        <a:ea typeface="Calibri"/>
                        <a:cs typeface="Times New Roman"/>
                      </a:endParaRPr>
                    </a:p>
                  </a:txBody>
                  <a:tcPr marL="62241" marR="62241" marT="0" marB="0">
                    <a:solidFill>
                      <a:srgbClr val="C5F5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  <a:latin typeface="Garamond" pitchFamily="18" charset="0"/>
                        </a:rPr>
                        <a:t>+</a:t>
                      </a:r>
                      <a:endParaRPr lang="pl-PL" sz="1200" dirty="0">
                        <a:effectLst/>
                        <a:latin typeface="Garamond" pitchFamily="18" charset="0"/>
                        <a:ea typeface="Calibri"/>
                        <a:cs typeface="Times New Roman"/>
                      </a:endParaRPr>
                    </a:p>
                  </a:txBody>
                  <a:tcPr marL="62241" marR="62241" marT="0" marB="0">
                    <a:solidFill>
                      <a:srgbClr val="C5F5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  <a:latin typeface="Garamond" pitchFamily="18" charset="0"/>
                        </a:rPr>
                        <a:t> </a:t>
                      </a:r>
                      <a:endParaRPr lang="pl-PL" sz="1200" dirty="0">
                        <a:effectLst/>
                        <a:latin typeface="Garamond" pitchFamily="18" charset="0"/>
                        <a:ea typeface="Calibri"/>
                        <a:cs typeface="Times New Roman"/>
                      </a:endParaRPr>
                    </a:p>
                  </a:txBody>
                  <a:tcPr marL="62241" marR="622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 smtClean="0">
                          <a:effectLst/>
                          <a:latin typeface="Garamond" pitchFamily="18" charset="0"/>
                          <a:ea typeface="Calibri"/>
                          <a:cs typeface="Times New Roman"/>
                        </a:rPr>
                        <a:t>+</a:t>
                      </a:r>
                      <a:endParaRPr lang="pl-PL" sz="1200" dirty="0">
                        <a:effectLst/>
                        <a:latin typeface="Garamond" pitchFamily="18" charset="0"/>
                        <a:ea typeface="Calibri"/>
                        <a:cs typeface="Times New Roman"/>
                      </a:endParaRPr>
                    </a:p>
                  </a:txBody>
                  <a:tcPr marL="62241" marR="62241" marT="0" marB="0">
                    <a:solidFill>
                      <a:srgbClr val="C5F5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  <a:latin typeface="Garamond" pitchFamily="18" charset="0"/>
                        </a:rPr>
                        <a:t> </a:t>
                      </a:r>
                      <a:endParaRPr lang="pl-PL" sz="1200" dirty="0">
                        <a:effectLst/>
                        <a:latin typeface="Garamond" pitchFamily="18" charset="0"/>
                        <a:ea typeface="Calibri"/>
                        <a:cs typeface="Times New Roman"/>
                      </a:endParaRPr>
                    </a:p>
                  </a:txBody>
                  <a:tcPr marL="62241" marR="62241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928560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395536" y="332656"/>
            <a:ext cx="5400599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3200" b="1" dirty="0">
                <a:latin typeface="Garamond" pitchFamily="18" charset="0"/>
              </a:rPr>
              <a:t>Stwierdzenie wystąpienia choroby </a:t>
            </a:r>
            <a:r>
              <a:rPr lang="pl-PL" sz="3200" b="1" dirty="0" smtClean="0">
                <a:latin typeface="Garamond" pitchFamily="18" charset="0"/>
              </a:rPr>
              <a:t>nieegzotycznej c.d.</a:t>
            </a:r>
            <a:endParaRPr lang="pl-PL" sz="3200" b="1" dirty="0">
              <a:latin typeface="Garamond" pitchFamily="18" charset="0"/>
            </a:endParaRPr>
          </a:p>
        </p:txBody>
      </p:sp>
      <p:graphicFrame>
        <p:nvGraphicFramePr>
          <p:cNvPr id="3" name="Symbol zastępczy zawartości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04754484"/>
              </p:ext>
            </p:extLst>
          </p:nvPr>
        </p:nvGraphicFramePr>
        <p:xfrm>
          <a:off x="395536" y="2060848"/>
          <a:ext cx="8229600" cy="4367657"/>
        </p:xfrm>
        <a:graphic>
          <a:graphicData uri="http://schemas.openxmlformats.org/drawingml/2006/table">
            <a:tbl>
              <a:tblPr firstRow="1" firstCol="1" bandRow="1" bandCol="1">
                <a:tableStyleId>{5940675A-B579-460E-94D1-54222C63F5DA}</a:tableStyleId>
              </a:tblPr>
              <a:tblGrid>
                <a:gridCol w="874440"/>
                <a:gridCol w="1584176"/>
                <a:gridCol w="1152128"/>
                <a:gridCol w="1069776"/>
                <a:gridCol w="864096"/>
                <a:gridCol w="1594520"/>
                <a:gridCol w="1090464"/>
              </a:tblGrid>
              <a:tr h="192846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</a:rPr>
                        <a:t> </a:t>
                      </a:r>
                      <a:endParaRPr lang="pl-PL" sz="1200" b="1" dirty="0">
                        <a:solidFill>
                          <a:schemeClr val="tx1"/>
                        </a:solidFill>
                        <a:effectLst/>
                        <a:latin typeface="Garamond" pitchFamily="18" charset="0"/>
                        <a:ea typeface="Calibri"/>
                        <a:cs typeface="Times New Roman"/>
                      </a:endParaRPr>
                    </a:p>
                  </a:txBody>
                  <a:tcPr marL="62175" marR="62175" marT="0" marB="0">
                    <a:solidFill>
                      <a:srgbClr val="C7DFF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</a:rPr>
                        <a:t>Usuwanie i unieszkodliwianie zwierząt akwakultury, które nie osiągnęły rozmiarów handlowych i nie wykazują objawów klinicznych choroby</a:t>
                      </a:r>
                      <a:endParaRPr lang="pl-PL" sz="1200" b="1" dirty="0">
                        <a:solidFill>
                          <a:schemeClr val="tx1"/>
                        </a:solidFill>
                        <a:effectLst/>
                        <a:latin typeface="Garamond" pitchFamily="18" charset="0"/>
                        <a:ea typeface="Calibri"/>
                        <a:cs typeface="Times New Roman"/>
                      </a:endParaRPr>
                    </a:p>
                  </a:txBody>
                  <a:tcPr marL="62175" marR="62175" marT="0" marB="0">
                    <a:solidFill>
                      <a:srgbClr val="C7DFF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</a:rPr>
                        <a:t>Usuwanie i unieszkodliwia- nie martwych </a:t>
                      </a:r>
                      <a:r>
                        <a:rPr lang="pl-PL" sz="1200" b="1" dirty="0" smtClean="0"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</a:rPr>
                        <a:t>zwierząt</a:t>
                      </a:r>
                      <a:endParaRPr lang="pl-PL" sz="1200" b="1" dirty="0">
                        <a:solidFill>
                          <a:schemeClr val="tx1"/>
                        </a:solidFill>
                        <a:effectLst/>
                        <a:latin typeface="Garamond" pitchFamily="18" charset="0"/>
                        <a:ea typeface="Calibri"/>
                        <a:cs typeface="Times New Roman"/>
                      </a:endParaRPr>
                    </a:p>
                  </a:txBody>
                  <a:tcPr marL="62175" marR="62175" marT="0" marB="0">
                    <a:solidFill>
                      <a:srgbClr val="C7DFF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</a:rPr>
                        <a:t>Odłogowanie, oczyszczanie i odkażanie skażonych gospodarstw</a:t>
                      </a:r>
                      <a:endParaRPr lang="pl-PL" sz="1200" b="1" dirty="0">
                        <a:solidFill>
                          <a:schemeClr val="tx1"/>
                        </a:solidFill>
                        <a:effectLst/>
                        <a:latin typeface="Garamond" pitchFamily="18" charset="0"/>
                        <a:ea typeface="Calibri"/>
                        <a:cs typeface="Times New Roman"/>
                      </a:endParaRPr>
                    </a:p>
                  </a:txBody>
                  <a:tcPr marL="62175" marR="62175" marT="0" marB="0">
                    <a:solidFill>
                      <a:srgbClr val="C7DFF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</a:rPr>
                        <a:t>Program zwalczania</a:t>
                      </a:r>
                      <a:endParaRPr lang="pl-PL" sz="1200" b="1" dirty="0">
                        <a:solidFill>
                          <a:schemeClr val="tx1"/>
                        </a:solidFill>
                        <a:effectLst/>
                        <a:latin typeface="Garamond" pitchFamily="18" charset="0"/>
                        <a:ea typeface="Calibri"/>
                        <a:cs typeface="Times New Roman"/>
                      </a:endParaRPr>
                    </a:p>
                  </a:txBody>
                  <a:tcPr marL="62175" marR="62175" marT="0" marB="0">
                    <a:solidFill>
                      <a:srgbClr val="C7DFF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</a:rPr>
                        <a:t>Zgoda na prowadzenie chowu zwierząt akwakultury niewykazujących objawów klinicznych choroby do czasu osiągnięcia rozmiarów handlowych lub na przemieszczanie do innej skażonej strefy lub enklawy</a:t>
                      </a:r>
                      <a:endParaRPr lang="pl-PL" sz="1200" b="1" dirty="0">
                        <a:solidFill>
                          <a:schemeClr val="tx1"/>
                        </a:solidFill>
                        <a:effectLst/>
                        <a:latin typeface="Garamond" pitchFamily="18" charset="0"/>
                        <a:ea typeface="Calibri"/>
                        <a:cs typeface="Times New Roman"/>
                      </a:endParaRPr>
                    </a:p>
                  </a:txBody>
                  <a:tcPr marL="62175" marR="62175" marT="0" marB="0">
                    <a:solidFill>
                      <a:srgbClr val="C7DFF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</a:rPr>
                        <a:t>Przemieszcza-nie zwierząt do skażonych gospodarstw</a:t>
                      </a:r>
                      <a:endParaRPr lang="pl-PL" sz="1200" b="1" dirty="0">
                        <a:solidFill>
                          <a:schemeClr val="tx1"/>
                        </a:solidFill>
                        <a:effectLst/>
                        <a:latin typeface="Garamond" pitchFamily="18" charset="0"/>
                        <a:ea typeface="Calibri"/>
                        <a:cs typeface="Times New Roman"/>
                      </a:endParaRPr>
                    </a:p>
                  </a:txBody>
                  <a:tcPr marL="62175" marR="62175" marT="0" marB="0">
                    <a:solidFill>
                      <a:srgbClr val="C7DFFD"/>
                    </a:solidFill>
                  </a:tcPr>
                </a:tc>
              </a:tr>
              <a:tr h="35063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  <a:latin typeface="Garamond" pitchFamily="18" charset="0"/>
                        </a:rPr>
                        <a:t>Kat. </a:t>
                      </a:r>
                      <a:r>
                        <a:rPr lang="pl-PL" sz="1200" dirty="0" smtClean="0">
                          <a:effectLst/>
                          <a:latin typeface="Garamond" pitchFamily="18" charset="0"/>
                        </a:rPr>
                        <a:t>I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200" dirty="0">
                        <a:effectLst/>
                        <a:latin typeface="Garamond" pitchFamily="18" charset="0"/>
                        <a:ea typeface="Calibri"/>
                        <a:cs typeface="Times New Roman"/>
                      </a:endParaRPr>
                    </a:p>
                  </a:txBody>
                  <a:tcPr marL="62175" marR="6217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  <a:latin typeface="Garamond" pitchFamily="18" charset="0"/>
                        </a:rPr>
                        <a:t>+</a:t>
                      </a:r>
                      <a:endParaRPr lang="pl-PL" sz="1200" dirty="0">
                        <a:effectLst/>
                        <a:latin typeface="Garamond" pitchFamily="18" charset="0"/>
                        <a:ea typeface="Calibri"/>
                        <a:cs typeface="Times New Roman"/>
                      </a:endParaRPr>
                    </a:p>
                  </a:txBody>
                  <a:tcPr marL="62175" marR="62175" marT="0" marB="0">
                    <a:solidFill>
                      <a:srgbClr val="C5F5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Garamond" pitchFamily="18" charset="0"/>
                        </a:rPr>
                        <a:t> </a:t>
                      </a:r>
                      <a:endParaRPr lang="pl-PL" sz="1200">
                        <a:effectLst/>
                        <a:latin typeface="Garamond" pitchFamily="18" charset="0"/>
                        <a:ea typeface="Calibri"/>
                        <a:cs typeface="Times New Roman"/>
                      </a:endParaRPr>
                    </a:p>
                  </a:txBody>
                  <a:tcPr marL="62175" marR="6217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  <a:latin typeface="Garamond" pitchFamily="18" charset="0"/>
                        </a:rPr>
                        <a:t>+</a:t>
                      </a:r>
                      <a:endParaRPr lang="pl-PL" sz="1200" dirty="0">
                        <a:effectLst/>
                        <a:latin typeface="Garamond" pitchFamily="18" charset="0"/>
                        <a:ea typeface="Calibri"/>
                        <a:cs typeface="Times New Roman"/>
                      </a:endParaRPr>
                    </a:p>
                  </a:txBody>
                  <a:tcPr marL="62175" marR="62175" marT="0" marB="0">
                    <a:solidFill>
                      <a:srgbClr val="C5F5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  <a:latin typeface="Garamond" pitchFamily="18" charset="0"/>
                        </a:rPr>
                        <a:t>+</a:t>
                      </a:r>
                      <a:endParaRPr lang="pl-PL" sz="1200" dirty="0">
                        <a:effectLst/>
                        <a:latin typeface="Garamond" pitchFamily="18" charset="0"/>
                        <a:ea typeface="Calibri"/>
                        <a:cs typeface="Times New Roman"/>
                      </a:endParaRPr>
                    </a:p>
                  </a:txBody>
                  <a:tcPr marL="62175" marR="62175" marT="0" marB="0">
                    <a:solidFill>
                      <a:srgbClr val="C5F5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  <a:latin typeface="Garamond" pitchFamily="18" charset="0"/>
                        </a:rPr>
                        <a:t>+</a:t>
                      </a:r>
                      <a:endParaRPr lang="pl-PL" sz="1200" dirty="0">
                        <a:effectLst/>
                        <a:latin typeface="Garamond" pitchFamily="18" charset="0"/>
                        <a:ea typeface="Calibri"/>
                        <a:cs typeface="Times New Roman"/>
                      </a:endParaRPr>
                    </a:p>
                  </a:txBody>
                  <a:tcPr marL="62175" marR="62175" marT="0" marB="0">
                    <a:solidFill>
                      <a:srgbClr val="C5F5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Garamond" pitchFamily="18" charset="0"/>
                        </a:rPr>
                        <a:t> </a:t>
                      </a:r>
                      <a:endParaRPr lang="pl-PL" sz="1200">
                        <a:effectLst/>
                        <a:latin typeface="Garamond" pitchFamily="18" charset="0"/>
                        <a:ea typeface="Calibri"/>
                        <a:cs typeface="Times New Roman"/>
                      </a:endParaRPr>
                    </a:p>
                  </a:txBody>
                  <a:tcPr marL="62175" marR="62175" marT="0" marB="0"/>
                </a:tc>
              </a:tr>
              <a:tr h="35063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  <a:latin typeface="Garamond" pitchFamily="18" charset="0"/>
                        </a:rPr>
                        <a:t>Kat. </a:t>
                      </a:r>
                      <a:r>
                        <a:rPr lang="pl-PL" sz="1200" dirty="0" smtClean="0">
                          <a:effectLst/>
                          <a:latin typeface="Garamond" pitchFamily="18" charset="0"/>
                        </a:rPr>
                        <a:t>II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200" dirty="0">
                        <a:effectLst/>
                        <a:latin typeface="Garamond" pitchFamily="18" charset="0"/>
                        <a:ea typeface="Calibri"/>
                        <a:cs typeface="Times New Roman"/>
                      </a:endParaRPr>
                    </a:p>
                  </a:txBody>
                  <a:tcPr marL="62175" marR="6217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  <a:latin typeface="Garamond" pitchFamily="18" charset="0"/>
                        </a:rPr>
                        <a:t> </a:t>
                      </a:r>
                      <a:endParaRPr lang="pl-PL" sz="1200" dirty="0">
                        <a:effectLst/>
                        <a:latin typeface="Garamond" pitchFamily="18" charset="0"/>
                        <a:ea typeface="Calibri"/>
                        <a:cs typeface="Times New Roman"/>
                      </a:endParaRPr>
                    </a:p>
                  </a:txBody>
                  <a:tcPr marL="62175" marR="6217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  <a:latin typeface="Garamond" pitchFamily="18" charset="0"/>
                        </a:rPr>
                        <a:t>+</a:t>
                      </a:r>
                      <a:endParaRPr lang="pl-PL" sz="1200" dirty="0">
                        <a:effectLst/>
                        <a:latin typeface="Garamond" pitchFamily="18" charset="0"/>
                        <a:ea typeface="Calibri"/>
                        <a:cs typeface="Times New Roman"/>
                      </a:endParaRPr>
                    </a:p>
                  </a:txBody>
                  <a:tcPr marL="62175" marR="62175" marT="0" marB="0">
                    <a:solidFill>
                      <a:srgbClr val="C5F5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Garamond" pitchFamily="18" charset="0"/>
                        </a:rPr>
                        <a:t> </a:t>
                      </a:r>
                      <a:endParaRPr lang="pl-PL" sz="1200">
                        <a:effectLst/>
                        <a:latin typeface="Garamond" pitchFamily="18" charset="0"/>
                        <a:ea typeface="Calibri"/>
                        <a:cs typeface="Times New Roman"/>
                      </a:endParaRPr>
                    </a:p>
                  </a:txBody>
                  <a:tcPr marL="62175" marR="6217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Garamond" pitchFamily="18" charset="0"/>
                        </a:rPr>
                        <a:t> </a:t>
                      </a:r>
                      <a:endParaRPr lang="pl-PL" sz="1200">
                        <a:effectLst/>
                        <a:latin typeface="Garamond" pitchFamily="18" charset="0"/>
                        <a:ea typeface="Calibri"/>
                        <a:cs typeface="Times New Roman"/>
                      </a:endParaRPr>
                    </a:p>
                  </a:txBody>
                  <a:tcPr marL="62175" marR="6217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  <a:latin typeface="Garamond" pitchFamily="18" charset="0"/>
                        </a:rPr>
                        <a:t> </a:t>
                      </a:r>
                      <a:endParaRPr lang="pl-PL" sz="1200" dirty="0">
                        <a:effectLst/>
                        <a:latin typeface="Garamond" pitchFamily="18" charset="0"/>
                        <a:ea typeface="Calibri"/>
                        <a:cs typeface="Times New Roman"/>
                      </a:endParaRPr>
                    </a:p>
                  </a:txBody>
                  <a:tcPr marL="62175" marR="62175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kern="1200" dirty="0"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ea typeface="+mn-ea"/>
                          <a:cs typeface="+mn-cs"/>
                        </a:rPr>
                        <a:t>+</a:t>
                      </a:r>
                    </a:p>
                  </a:txBody>
                  <a:tcPr marL="62175" marR="62175" marT="0" marB="0">
                    <a:solidFill>
                      <a:srgbClr val="C5F5F7"/>
                    </a:solidFill>
                  </a:tcPr>
                </a:tc>
              </a:tr>
              <a:tr h="35063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  <a:latin typeface="Garamond" pitchFamily="18" charset="0"/>
                        </a:rPr>
                        <a:t>Kat. </a:t>
                      </a:r>
                      <a:r>
                        <a:rPr lang="pl-PL" sz="1200" dirty="0" smtClean="0">
                          <a:effectLst/>
                          <a:latin typeface="Garamond" pitchFamily="18" charset="0"/>
                        </a:rPr>
                        <a:t>III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200" dirty="0">
                        <a:effectLst/>
                        <a:latin typeface="Garamond" pitchFamily="18" charset="0"/>
                        <a:ea typeface="Calibri"/>
                        <a:cs typeface="Times New Roman"/>
                      </a:endParaRPr>
                    </a:p>
                  </a:txBody>
                  <a:tcPr marL="62175" marR="6217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  <a:latin typeface="Garamond" pitchFamily="18" charset="0"/>
                        </a:rPr>
                        <a:t> </a:t>
                      </a:r>
                      <a:endParaRPr lang="pl-PL" sz="1200" dirty="0">
                        <a:effectLst/>
                        <a:latin typeface="Garamond" pitchFamily="18" charset="0"/>
                        <a:ea typeface="Calibri"/>
                        <a:cs typeface="Times New Roman"/>
                      </a:endParaRPr>
                    </a:p>
                  </a:txBody>
                  <a:tcPr marL="62175" marR="6217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  <a:latin typeface="Garamond" pitchFamily="18" charset="0"/>
                        </a:rPr>
                        <a:t>+</a:t>
                      </a:r>
                      <a:endParaRPr lang="pl-PL" sz="1200" dirty="0">
                        <a:effectLst/>
                        <a:latin typeface="Garamond" pitchFamily="18" charset="0"/>
                        <a:ea typeface="Calibri"/>
                        <a:cs typeface="Times New Roman"/>
                      </a:endParaRPr>
                    </a:p>
                  </a:txBody>
                  <a:tcPr marL="62175" marR="62175" marT="0" marB="0">
                    <a:solidFill>
                      <a:srgbClr val="C5F5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Garamond" pitchFamily="18" charset="0"/>
                        </a:rPr>
                        <a:t> </a:t>
                      </a:r>
                      <a:endParaRPr lang="pl-PL" sz="1200">
                        <a:effectLst/>
                        <a:latin typeface="Garamond" pitchFamily="18" charset="0"/>
                        <a:ea typeface="Calibri"/>
                        <a:cs typeface="Times New Roman"/>
                      </a:endParaRPr>
                    </a:p>
                  </a:txBody>
                  <a:tcPr marL="62175" marR="6217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  <a:latin typeface="Garamond" pitchFamily="18" charset="0"/>
                        </a:rPr>
                        <a:t> </a:t>
                      </a:r>
                      <a:endParaRPr lang="pl-PL" sz="1200" dirty="0">
                        <a:effectLst/>
                        <a:latin typeface="Garamond" pitchFamily="18" charset="0"/>
                        <a:ea typeface="Calibri"/>
                        <a:cs typeface="Times New Roman"/>
                      </a:endParaRPr>
                    </a:p>
                  </a:txBody>
                  <a:tcPr marL="62175" marR="6217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  <a:latin typeface="Garamond" pitchFamily="18" charset="0"/>
                        </a:rPr>
                        <a:t> </a:t>
                      </a:r>
                      <a:endParaRPr lang="pl-PL" sz="1200" dirty="0">
                        <a:effectLst/>
                        <a:latin typeface="Garamond" pitchFamily="18" charset="0"/>
                        <a:ea typeface="Calibri"/>
                        <a:cs typeface="Times New Roman"/>
                      </a:endParaRPr>
                    </a:p>
                  </a:txBody>
                  <a:tcPr marL="62175" marR="62175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kern="1200" dirty="0"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ea typeface="+mn-ea"/>
                          <a:cs typeface="+mn-cs"/>
                        </a:rPr>
                        <a:t>+</a:t>
                      </a:r>
                    </a:p>
                  </a:txBody>
                  <a:tcPr marL="62175" marR="62175" marT="0" marB="0">
                    <a:solidFill>
                      <a:srgbClr val="C5F5F7"/>
                    </a:solidFill>
                  </a:tcPr>
                </a:tc>
              </a:tr>
              <a:tr h="35063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  <a:latin typeface="Garamond" pitchFamily="18" charset="0"/>
                        </a:rPr>
                        <a:t>Kat. </a:t>
                      </a:r>
                      <a:r>
                        <a:rPr lang="pl-PL" sz="1200" dirty="0" smtClean="0">
                          <a:effectLst/>
                          <a:latin typeface="Garamond" pitchFamily="18" charset="0"/>
                        </a:rPr>
                        <a:t>IV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200" dirty="0">
                        <a:effectLst/>
                        <a:latin typeface="Garamond" pitchFamily="18" charset="0"/>
                        <a:ea typeface="Calibri"/>
                        <a:cs typeface="Times New Roman"/>
                      </a:endParaRPr>
                    </a:p>
                  </a:txBody>
                  <a:tcPr marL="62175" marR="6217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Garamond" pitchFamily="18" charset="0"/>
                        </a:rPr>
                        <a:t> </a:t>
                      </a:r>
                      <a:endParaRPr lang="pl-PL" sz="1200">
                        <a:effectLst/>
                        <a:latin typeface="Garamond" pitchFamily="18" charset="0"/>
                        <a:ea typeface="Calibri"/>
                        <a:cs typeface="Times New Roman"/>
                      </a:endParaRPr>
                    </a:p>
                  </a:txBody>
                  <a:tcPr marL="62175" marR="6217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  <a:latin typeface="Garamond" pitchFamily="18" charset="0"/>
                        </a:rPr>
                        <a:t>+</a:t>
                      </a:r>
                      <a:endParaRPr lang="pl-PL" sz="1200" dirty="0">
                        <a:effectLst/>
                        <a:latin typeface="Garamond" pitchFamily="18" charset="0"/>
                        <a:ea typeface="Calibri"/>
                        <a:cs typeface="Times New Roman"/>
                      </a:endParaRPr>
                    </a:p>
                  </a:txBody>
                  <a:tcPr marL="62175" marR="62175" marT="0" marB="0">
                    <a:solidFill>
                      <a:srgbClr val="C5F5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  <a:latin typeface="Garamond" pitchFamily="18" charset="0"/>
                        </a:rPr>
                        <a:t> </a:t>
                      </a:r>
                      <a:endParaRPr lang="pl-PL" sz="1200" dirty="0">
                        <a:effectLst/>
                        <a:latin typeface="Garamond" pitchFamily="18" charset="0"/>
                        <a:ea typeface="Calibri"/>
                        <a:cs typeface="Times New Roman"/>
                      </a:endParaRPr>
                    </a:p>
                  </a:txBody>
                  <a:tcPr marL="62175" marR="6217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Garamond" pitchFamily="18" charset="0"/>
                        </a:rPr>
                        <a:t> </a:t>
                      </a:r>
                      <a:endParaRPr lang="pl-PL" sz="1200">
                        <a:effectLst/>
                        <a:latin typeface="Garamond" pitchFamily="18" charset="0"/>
                        <a:ea typeface="Calibri"/>
                        <a:cs typeface="Times New Roman"/>
                      </a:endParaRPr>
                    </a:p>
                  </a:txBody>
                  <a:tcPr marL="62175" marR="6217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  <a:latin typeface="Garamond" pitchFamily="18" charset="0"/>
                        </a:rPr>
                        <a:t> </a:t>
                      </a:r>
                      <a:endParaRPr lang="pl-PL" sz="1200" dirty="0">
                        <a:effectLst/>
                        <a:latin typeface="Garamond" pitchFamily="18" charset="0"/>
                        <a:ea typeface="Calibri"/>
                        <a:cs typeface="Times New Roman"/>
                      </a:endParaRPr>
                    </a:p>
                  </a:txBody>
                  <a:tcPr marL="62175" marR="62175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kern="1200" dirty="0"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ea typeface="+mn-ea"/>
                          <a:cs typeface="+mn-cs"/>
                        </a:rPr>
                        <a:t>+</a:t>
                      </a:r>
                    </a:p>
                  </a:txBody>
                  <a:tcPr marL="62175" marR="62175" marT="0" marB="0">
                    <a:solidFill>
                      <a:srgbClr val="C5F5F7"/>
                    </a:solidFill>
                  </a:tcPr>
                </a:tc>
              </a:tr>
              <a:tr h="35063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  <a:latin typeface="Garamond" pitchFamily="18" charset="0"/>
                        </a:rPr>
                        <a:t>Kat. </a:t>
                      </a:r>
                      <a:r>
                        <a:rPr lang="pl-PL" sz="1200" dirty="0" smtClean="0">
                          <a:effectLst/>
                          <a:latin typeface="Garamond" pitchFamily="18" charset="0"/>
                        </a:rPr>
                        <a:t>V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200" dirty="0">
                        <a:effectLst/>
                        <a:latin typeface="Garamond" pitchFamily="18" charset="0"/>
                        <a:ea typeface="Calibri"/>
                        <a:cs typeface="Times New Roman"/>
                      </a:endParaRPr>
                    </a:p>
                  </a:txBody>
                  <a:tcPr marL="62175" marR="6217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Garamond" pitchFamily="18" charset="0"/>
                        </a:rPr>
                        <a:t> </a:t>
                      </a:r>
                      <a:endParaRPr lang="pl-PL" sz="1200">
                        <a:effectLst/>
                        <a:latin typeface="Garamond" pitchFamily="18" charset="0"/>
                        <a:ea typeface="Calibri"/>
                        <a:cs typeface="Times New Roman"/>
                      </a:endParaRPr>
                    </a:p>
                  </a:txBody>
                  <a:tcPr marL="62175" marR="6217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  <a:latin typeface="Garamond" pitchFamily="18" charset="0"/>
                        </a:rPr>
                        <a:t>+</a:t>
                      </a:r>
                      <a:endParaRPr lang="pl-PL" sz="1200" dirty="0">
                        <a:effectLst/>
                        <a:latin typeface="Garamond" pitchFamily="18" charset="0"/>
                        <a:ea typeface="Calibri"/>
                        <a:cs typeface="Times New Roman"/>
                      </a:endParaRPr>
                    </a:p>
                  </a:txBody>
                  <a:tcPr marL="62175" marR="62175" marT="0" marB="0">
                    <a:solidFill>
                      <a:srgbClr val="C5F5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Garamond" pitchFamily="18" charset="0"/>
                        </a:rPr>
                        <a:t> </a:t>
                      </a:r>
                      <a:endParaRPr lang="pl-PL" sz="1200">
                        <a:effectLst/>
                        <a:latin typeface="Garamond" pitchFamily="18" charset="0"/>
                        <a:ea typeface="Calibri"/>
                        <a:cs typeface="Times New Roman"/>
                      </a:endParaRPr>
                    </a:p>
                  </a:txBody>
                  <a:tcPr marL="62175" marR="6217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  <a:latin typeface="Garamond" pitchFamily="18" charset="0"/>
                        </a:rPr>
                        <a:t> </a:t>
                      </a:r>
                      <a:endParaRPr lang="pl-PL" sz="1200">
                        <a:effectLst/>
                        <a:latin typeface="Garamond" pitchFamily="18" charset="0"/>
                        <a:ea typeface="Calibri"/>
                        <a:cs typeface="Times New Roman"/>
                      </a:endParaRPr>
                    </a:p>
                  </a:txBody>
                  <a:tcPr marL="62175" marR="6217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  <a:latin typeface="Garamond" pitchFamily="18" charset="0"/>
                        </a:rPr>
                        <a:t> </a:t>
                      </a:r>
                      <a:endParaRPr lang="pl-PL" sz="1200" dirty="0">
                        <a:effectLst/>
                        <a:latin typeface="Garamond" pitchFamily="18" charset="0"/>
                        <a:ea typeface="Calibri"/>
                        <a:cs typeface="Times New Roman"/>
                      </a:endParaRPr>
                    </a:p>
                  </a:txBody>
                  <a:tcPr marL="62175" marR="62175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kern="1200" dirty="0"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ea typeface="+mn-ea"/>
                          <a:cs typeface="+mn-cs"/>
                        </a:rPr>
                        <a:t>+</a:t>
                      </a:r>
                    </a:p>
                  </a:txBody>
                  <a:tcPr marL="62175" marR="62175" marT="0" marB="0">
                    <a:solidFill>
                      <a:srgbClr val="C5F5F7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852547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755576" y="332656"/>
            <a:ext cx="633670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3200" b="1" dirty="0" smtClean="0">
                <a:latin typeface="Garamond" pitchFamily="18" charset="0"/>
              </a:rPr>
              <a:t>6. Nadzór </a:t>
            </a:r>
            <a:r>
              <a:rPr lang="pl-PL" sz="3200" b="1" dirty="0">
                <a:latin typeface="Garamond" pitchFamily="18" charset="0"/>
              </a:rPr>
              <a:t>nad zdrowiem zwierząt umieszczanych na rynku</a:t>
            </a:r>
            <a:endParaRPr lang="pl-PL" sz="3200" b="1" dirty="0">
              <a:latin typeface="Garamond" pitchFamily="18" charset="0"/>
            </a:endParaRPr>
          </a:p>
        </p:txBody>
      </p:sp>
      <p:sp>
        <p:nvSpPr>
          <p:cNvPr id="3" name="pole tekstowe 2"/>
          <p:cNvSpPr txBox="1"/>
          <p:nvPr/>
        </p:nvSpPr>
        <p:spPr>
          <a:xfrm>
            <a:off x="768168" y="2132856"/>
            <a:ext cx="7560840" cy="3908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dirty="0" smtClean="0">
                <a:latin typeface="Garamond" pitchFamily="18" charset="0"/>
              </a:rPr>
              <a:t>Regulują:</a:t>
            </a:r>
          </a:p>
          <a:p>
            <a:endParaRPr lang="pl-PL" sz="2400" dirty="0" smtClean="0">
              <a:latin typeface="Garamond" pitchFamily="18" charset="0"/>
            </a:endParaRPr>
          </a:p>
          <a:p>
            <a:pPr marL="342900" indent="-342900">
              <a:buAutoNum type="arabicPeriod"/>
            </a:pPr>
            <a:r>
              <a:rPr lang="pl-PL" sz="2000" dirty="0" smtClean="0">
                <a:latin typeface="Garamond" pitchFamily="18" charset="0"/>
              </a:rPr>
              <a:t>Rozdział 7 ustawy z dnia 11 marca 2004 r. o ochronie zdrowia zwierząt oraz zwalczaniu chorób zakaźnych zwierząt „Wymagania weterynaryjne dla umieszczania na rynku zwierząt akwakultury”;</a:t>
            </a:r>
          </a:p>
          <a:p>
            <a:pPr marL="342900" indent="-342900">
              <a:buAutoNum type="arabicPeriod"/>
            </a:pPr>
            <a:endParaRPr lang="pl-PL" sz="2000" dirty="0" smtClean="0">
              <a:latin typeface="Garamond" pitchFamily="18" charset="0"/>
            </a:endParaRPr>
          </a:p>
          <a:p>
            <a:pPr marL="342900" indent="-342900">
              <a:buAutoNum type="arabicPeriod"/>
            </a:pPr>
            <a:r>
              <a:rPr lang="pl-PL" sz="2000" dirty="0" smtClean="0">
                <a:latin typeface="Garamond" pitchFamily="18" charset="0"/>
              </a:rPr>
              <a:t>Rozporządzenie Komisji (WE) nr 1251/2008 z dnia 12 grudnia 2008 r. wdrażające dyrektywę Rady 2006/88/WE w zakresie warunków oraz wymagań certyfikacji w odniesieniu do wprowadzania do obrotu i przywożenia do Wspólnoty zwierząt akwakultury i produktów akwakultury oraz ustanawiające wykaz gatunków-wektorów (Dz. U. L 337 z 16.12.2008, str. 41, z </a:t>
            </a:r>
            <a:r>
              <a:rPr lang="pl-PL" sz="2000" dirty="0" err="1" smtClean="0">
                <a:latin typeface="Garamond" pitchFamily="18" charset="0"/>
              </a:rPr>
              <a:t>późn</a:t>
            </a:r>
            <a:r>
              <a:rPr lang="pl-PL" sz="2000" dirty="0" smtClean="0">
                <a:latin typeface="Garamond" pitchFamily="18" charset="0"/>
              </a:rPr>
              <a:t>. zm.) </a:t>
            </a:r>
            <a:endParaRPr lang="pl-PL" sz="2000" dirty="0">
              <a:latin typeface="Garamond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06133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/>
          <p:cNvSpPr txBox="1"/>
          <p:nvPr/>
        </p:nvSpPr>
        <p:spPr>
          <a:xfrm>
            <a:off x="611560" y="1412776"/>
            <a:ext cx="6984776" cy="3616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b="1" dirty="0" smtClean="0">
                <a:latin typeface="Garamond" pitchFamily="18" charset="0"/>
              </a:rPr>
              <a:t>Zwierzęta akwakultury przeznaczone do chowu lub hodowli umieszcza się na rynku, jeżeli:</a:t>
            </a:r>
          </a:p>
          <a:p>
            <a:endParaRPr lang="pl-PL" dirty="0" smtClean="0">
              <a:latin typeface="Garamond" pitchFamily="18" charset="0"/>
            </a:endParaRPr>
          </a:p>
          <a:p>
            <a:endParaRPr lang="pl-PL" dirty="0">
              <a:latin typeface="Garamond" pitchFamily="18" charset="0"/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/>
            </a:pPr>
            <a:r>
              <a:rPr lang="pl-PL" sz="2000" dirty="0">
                <a:latin typeface="Garamond" pitchFamily="18" charset="0"/>
              </a:rPr>
              <a:t>n</a:t>
            </a:r>
            <a:r>
              <a:rPr lang="pl-PL" sz="2000" dirty="0" smtClean="0">
                <a:latin typeface="Garamond" pitchFamily="18" charset="0"/>
              </a:rPr>
              <a:t>ie wykazują klinicznych objawów chorób;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/>
            </a:pPr>
            <a:r>
              <a:rPr lang="pl-PL" sz="2000" dirty="0" smtClean="0">
                <a:latin typeface="Garamond" pitchFamily="18" charset="0"/>
              </a:rPr>
              <a:t>pochodzą z gospodarstw, w których nie stwierdzono podwyższonej śmiertelności;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/>
            </a:pPr>
            <a:r>
              <a:rPr lang="pl-PL" sz="2000" dirty="0">
                <a:latin typeface="Garamond" pitchFamily="18" charset="0"/>
              </a:rPr>
              <a:t>n</a:t>
            </a:r>
            <a:r>
              <a:rPr lang="pl-PL" sz="2000" dirty="0" smtClean="0">
                <a:latin typeface="Garamond" pitchFamily="18" charset="0"/>
              </a:rPr>
              <a:t>ie są zwierzętami, które powinny być zabite lub poddane unieszkodliwieniu w związku ze zwalczaniem chorób zakaźnych tych zwierząt. </a:t>
            </a:r>
            <a:endParaRPr lang="pl-PL" sz="2000" dirty="0">
              <a:latin typeface="Garamond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12837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/>
          <p:cNvSpPr txBox="1"/>
          <p:nvPr/>
        </p:nvSpPr>
        <p:spPr>
          <a:xfrm>
            <a:off x="611560" y="188640"/>
            <a:ext cx="712879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800" b="1" dirty="0" smtClean="0">
                <a:latin typeface="Garamond" pitchFamily="18" charset="0"/>
              </a:rPr>
              <a:t>Podstawy prawne sprawowania nadzoru weterynaryjnego nad podmiotami sektora akwakultury</a:t>
            </a:r>
            <a:endParaRPr lang="pl-PL" sz="2800" b="1" dirty="0">
              <a:latin typeface="Garamond" pitchFamily="18" charset="0"/>
            </a:endParaRPr>
          </a:p>
        </p:txBody>
      </p:sp>
      <p:sp>
        <p:nvSpPr>
          <p:cNvPr id="3" name="pole tekstowe 2"/>
          <p:cNvSpPr txBox="1"/>
          <p:nvPr/>
        </p:nvSpPr>
        <p:spPr>
          <a:xfrm>
            <a:off x="467544" y="2132856"/>
            <a:ext cx="8280920" cy="43088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pl-PL" dirty="0" smtClean="0">
                <a:latin typeface="Garamond" pitchFamily="18" charset="0"/>
              </a:rPr>
              <a:t>Dyrektywa Rady 2006/88/WE z dnia 24 października 2006 r. w sprawie wymogów w zakresie zdrowia zwierząt akwakultury i produktów akwakultury oraz zapobiegania niektórym chorobom zwierząt wodnych i zwalczania tych chorób (Dz. U. L 328 z 24.11.2006, str. 14, z </a:t>
            </a:r>
            <a:r>
              <a:rPr lang="pl-PL" dirty="0" err="1" smtClean="0">
                <a:latin typeface="Garamond" pitchFamily="18" charset="0"/>
              </a:rPr>
              <a:t>późn</a:t>
            </a:r>
            <a:r>
              <a:rPr lang="pl-PL" dirty="0" smtClean="0">
                <a:latin typeface="Garamond" pitchFamily="18" charset="0"/>
              </a:rPr>
              <a:t>. zm.); </a:t>
            </a:r>
            <a:endParaRPr lang="pl-PL" dirty="0" smtClean="0">
              <a:latin typeface="Garamond" pitchFamily="18" charset="0"/>
            </a:endParaRP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pl-PL" dirty="0" smtClean="0">
                <a:latin typeface="Garamond" pitchFamily="18" charset="0"/>
              </a:rPr>
              <a:t>Ustawa z dnia 11 marca 2004 r</a:t>
            </a:r>
            <a:r>
              <a:rPr lang="pl-PL" dirty="0" smtClean="0">
                <a:latin typeface="Garamond" pitchFamily="18" charset="0"/>
              </a:rPr>
              <a:t>. o ochronie zdrowia zwierząt oraz zwalczaniu chorób zakaźnych zwierząt (Dz. U. z 2008 r. Nr 213, poz. 1342, z </a:t>
            </a:r>
            <a:r>
              <a:rPr lang="pl-PL" dirty="0" err="1" smtClean="0">
                <a:latin typeface="Garamond" pitchFamily="18" charset="0"/>
              </a:rPr>
              <a:t>późn</a:t>
            </a:r>
            <a:r>
              <a:rPr lang="pl-PL" dirty="0" smtClean="0">
                <a:latin typeface="Garamond" pitchFamily="18" charset="0"/>
              </a:rPr>
              <a:t>. zm.);</a:t>
            </a:r>
            <a:endParaRPr lang="pl-PL" dirty="0" smtClean="0">
              <a:latin typeface="Garamond" pitchFamily="18" charset="0"/>
            </a:endParaRP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pl-PL" dirty="0" smtClean="0">
                <a:latin typeface="Garamond" pitchFamily="18" charset="0"/>
              </a:rPr>
              <a:t>Ustawa </a:t>
            </a:r>
            <a:r>
              <a:rPr lang="pl-PL" dirty="0" smtClean="0">
                <a:latin typeface="Garamond" pitchFamily="18" charset="0"/>
              </a:rPr>
              <a:t>z dnia 29 stycznia 2004 r. o Inspekcji Weterynaryjnej (Dz. U. z 2004 r. Nr 33, poz. 287, z </a:t>
            </a:r>
            <a:r>
              <a:rPr lang="pl-PL" dirty="0" err="1" smtClean="0">
                <a:latin typeface="Garamond" pitchFamily="18" charset="0"/>
              </a:rPr>
              <a:t>późn</a:t>
            </a:r>
            <a:r>
              <a:rPr lang="pl-PL" dirty="0" smtClean="0">
                <a:latin typeface="Garamond" pitchFamily="18" charset="0"/>
              </a:rPr>
              <a:t>. zm.);</a:t>
            </a:r>
            <a:endParaRPr lang="pl-PL" dirty="0" smtClean="0">
              <a:latin typeface="Garamond" pitchFamily="18" charset="0"/>
            </a:endParaRP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pl-PL" dirty="0" smtClean="0">
                <a:latin typeface="Garamond" pitchFamily="18" charset="0"/>
              </a:rPr>
              <a:t>Rozporządzenie </a:t>
            </a:r>
            <a:r>
              <a:rPr lang="pl-PL" dirty="0" smtClean="0">
                <a:latin typeface="Garamond" pitchFamily="18" charset="0"/>
              </a:rPr>
              <a:t>Ministra Rolnictwa i Rozwoju Wsi z dnia 14 października 2008 r. w sprawie szczegółowych wymagań weterynaryjnych dla prowadzenia działalności w zakresie sektora akwakultury (Dz. U. z 2008 r. Nr 190, poz. 1167);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pl-PL" dirty="0">
                <a:latin typeface="Garamond" pitchFamily="18" charset="0"/>
              </a:rPr>
              <a:t>Rozporządzenie Ministra Rolnictwa i Rozwoju Wsi z </a:t>
            </a:r>
            <a:r>
              <a:rPr lang="pl-PL" dirty="0" smtClean="0">
                <a:latin typeface="Garamond" pitchFamily="18" charset="0"/>
              </a:rPr>
              <a:t>dnia 6 lutego 2009 r. w sprawie zwalczania chorób zakaźnych zwierząt akwakultury (Dz. U. z 2009 r. Nr 30, poz. 198). </a:t>
            </a:r>
            <a:endParaRPr lang="pl-PL" dirty="0">
              <a:latin typeface="Garamond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6276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584144" y="385570"/>
            <a:ext cx="571604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3200" b="1" dirty="0" smtClean="0">
                <a:latin typeface="Garamond" pitchFamily="18" charset="0"/>
              </a:rPr>
              <a:t>Przemieszczanie zwierząt akwakultury</a:t>
            </a:r>
            <a:endParaRPr lang="pl-PL" sz="3200" b="1" dirty="0">
              <a:latin typeface="Garamond" pitchFamily="18" charset="0"/>
            </a:endParaRPr>
          </a:p>
        </p:txBody>
      </p:sp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0386670"/>
              </p:ext>
            </p:extLst>
          </p:nvPr>
        </p:nvGraphicFramePr>
        <p:xfrm>
          <a:off x="395536" y="1916832"/>
          <a:ext cx="8208912" cy="351028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080120"/>
                <a:gridCol w="1440160"/>
                <a:gridCol w="1368152"/>
                <a:gridCol w="1488168"/>
                <a:gridCol w="1464160"/>
                <a:gridCol w="1368152"/>
              </a:tblGrid>
              <a:tr h="411480">
                <a:tc rowSpan="2">
                  <a:txBody>
                    <a:bodyPr/>
                    <a:lstStyle/>
                    <a:p>
                      <a:pPr algn="ctr"/>
                      <a:r>
                        <a:rPr lang="pl-PL" sz="1600" dirty="0" smtClean="0">
                          <a:latin typeface="Garamond" pitchFamily="18" charset="0"/>
                        </a:rPr>
                        <a:t>Kategoria</a:t>
                      </a:r>
                      <a:endParaRPr lang="pl-PL" sz="1600" dirty="0">
                        <a:latin typeface="Garamond" pitchFamily="18" charset="0"/>
                      </a:endParaRPr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pl-PL" sz="1600" dirty="0" smtClean="0">
                          <a:latin typeface="Garamond" pitchFamily="18" charset="0"/>
                        </a:rPr>
                        <a:t>Status epizootyczny</a:t>
                      </a:r>
                      <a:endParaRPr lang="pl-PL" sz="1600" dirty="0">
                        <a:latin typeface="Garamond" pitchFamily="18" charset="0"/>
                      </a:endParaRPr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pl-PL" sz="1600" dirty="0" smtClean="0">
                          <a:latin typeface="Garamond" pitchFamily="18" charset="0"/>
                        </a:rPr>
                        <a:t>Można wprowadzać zwierzęta z:</a:t>
                      </a:r>
                      <a:endParaRPr lang="pl-PL" sz="1600" dirty="0">
                        <a:latin typeface="Garamond" pitchFamily="18" charset="0"/>
                      </a:endParaRPr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pl-PL" sz="1600" dirty="0" smtClean="0">
                          <a:latin typeface="Garamond" pitchFamily="18" charset="0"/>
                        </a:rPr>
                        <a:t>Wydawanie świadectw zdrowia</a:t>
                      </a:r>
                      <a:endParaRPr lang="pl-PL" sz="1600" dirty="0">
                        <a:latin typeface="Garamond" pitchFamily="18" charset="0"/>
                      </a:endParaRPr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 sz="1600" dirty="0">
                        <a:latin typeface="Garamond" pitchFamily="18" charset="0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pl-PL" sz="1600" b="1" dirty="0" smtClean="0">
                          <a:solidFill>
                            <a:schemeClr val="bg1"/>
                          </a:solidFill>
                          <a:latin typeface="Garamond" pitchFamily="18" charset="0"/>
                        </a:rPr>
                        <a:t>Można wysyłać zwierzęta do:</a:t>
                      </a:r>
                      <a:endParaRPr lang="pl-PL" sz="1600" b="1" dirty="0">
                        <a:solidFill>
                          <a:schemeClr val="bg1"/>
                        </a:solidFill>
                        <a:latin typeface="Garamond" pitchFamily="18" charset="0"/>
                      </a:endParaRPr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  <a:tr h="411480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b="1" dirty="0" smtClean="0">
                          <a:solidFill>
                            <a:schemeClr val="bg1"/>
                          </a:solidFill>
                          <a:latin typeface="Garamond" pitchFamily="18" charset="0"/>
                        </a:rPr>
                        <a:t>Wstęp</a:t>
                      </a:r>
                      <a:endParaRPr lang="pl-PL" sz="1600" b="1" dirty="0">
                        <a:solidFill>
                          <a:schemeClr val="bg1"/>
                        </a:solidFill>
                        <a:latin typeface="Garamond" pitchFamily="18" charset="0"/>
                      </a:endParaRPr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b="1" dirty="0" smtClean="0">
                          <a:solidFill>
                            <a:schemeClr val="bg1"/>
                          </a:solidFill>
                          <a:latin typeface="Garamond" pitchFamily="18" charset="0"/>
                        </a:rPr>
                        <a:t>Wysyłka </a:t>
                      </a:r>
                      <a:endParaRPr lang="pl-PL" sz="1600" b="1" dirty="0">
                        <a:solidFill>
                          <a:schemeClr val="bg1"/>
                        </a:solidFill>
                        <a:latin typeface="Garamond" pitchFamily="18" charset="0"/>
                      </a:endParaRPr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sz="1600" dirty="0" smtClean="0">
                          <a:latin typeface="Garamond" pitchFamily="18" charset="0"/>
                        </a:rPr>
                        <a:t>I</a:t>
                      </a:r>
                      <a:endParaRPr lang="pl-PL" sz="1600" dirty="0">
                        <a:latin typeface="Garamond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 smtClean="0">
                          <a:latin typeface="Garamond" pitchFamily="18" charset="0"/>
                        </a:rPr>
                        <a:t>Wolny </a:t>
                      </a:r>
                      <a:endParaRPr lang="pl-PL" sz="1600" dirty="0">
                        <a:latin typeface="Garamond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 smtClean="0">
                          <a:latin typeface="Garamond" pitchFamily="18" charset="0"/>
                        </a:rPr>
                        <a:t>I</a:t>
                      </a:r>
                      <a:endParaRPr lang="pl-PL" sz="1600" dirty="0">
                        <a:latin typeface="Garamond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 smtClean="0">
                          <a:latin typeface="Garamond" pitchFamily="18" charset="0"/>
                        </a:rPr>
                        <a:t>Tak</a:t>
                      </a:r>
                      <a:endParaRPr lang="pl-PL" sz="1600" dirty="0">
                        <a:latin typeface="Garamond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 smtClean="0">
                          <a:latin typeface="Garamond" pitchFamily="18" charset="0"/>
                        </a:rPr>
                        <a:t>Nie do III, V</a:t>
                      </a:r>
                    </a:p>
                    <a:p>
                      <a:pPr algn="ctr"/>
                      <a:r>
                        <a:rPr lang="pl-PL" sz="1600" dirty="0" smtClean="0">
                          <a:latin typeface="Garamond" pitchFamily="18" charset="0"/>
                        </a:rPr>
                        <a:t>Tak do I, II, IV</a:t>
                      </a:r>
                      <a:endParaRPr lang="pl-PL" sz="1600" dirty="0">
                        <a:latin typeface="Garamond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 smtClean="0">
                          <a:latin typeface="Garamond" pitchFamily="18" charset="0"/>
                        </a:rPr>
                        <a:t>wszystkich kategorii</a:t>
                      </a:r>
                      <a:endParaRPr lang="pl-PL" sz="1600" dirty="0">
                        <a:latin typeface="Garamond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sz="1600" dirty="0" smtClean="0">
                          <a:latin typeface="Garamond" pitchFamily="18" charset="0"/>
                        </a:rPr>
                        <a:t>II</a:t>
                      </a:r>
                      <a:endParaRPr lang="pl-PL" sz="1600" dirty="0">
                        <a:latin typeface="Garamond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 smtClean="0">
                          <a:latin typeface="Garamond" pitchFamily="18" charset="0"/>
                        </a:rPr>
                        <a:t>Program nadzoru</a:t>
                      </a:r>
                      <a:endParaRPr lang="pl-PL" sz="1600" dirty="0">
                        <a:latin typeface="Garamond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 smtClean="0">
                          <a:latin typeface="Garamond" pitchFamily="18" charset="0"/>
                        </a:rPr>
                        <a:t>I</a:t>
                      </a:r>
                      <a:endParaRPr lang="pl-PL" sz="1600" dirty="0">
                        <a:latin typeface="Garamond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 smtClean="0">
                          <a:latin typeface="Garamond" pitchFamily="18" charset="0"/>
                        </a:rPr>
                        <a:t>Tak</a:t>
                      </a:r>
                      <a:endParaRPr lang="pl-PL" sz="1600" dirty="0">
                        <a:latin typeface="Garamond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 smtClean="0">
                          <a:latin typeface="Garamond" pitchFamily="18" charset="0"/>
                        </a:rPr>
                        <a:t>Nie</a:t>
                      </a:r>
                      <a:endParaRPr lang="pl-PL" sz="1600" dirty="0">
                        <a:latin typeface="Garamond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 smtClean="0">
                          <a:latin typeface="Garamond" pitchFamily="18" charset="0"/>
                        </a:rPr>
                        <a:t>III, V</a:t>
                      </a:r>
                      <a:endParaRPr lang="pl-PL" sz="1600" dirty="0">
                        <a:latin typeface="Garamond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sz="1600" dirty="0" smtClean="0">
                          <a:latin typeface="Garamond" pitchFamily="18" charset="0"/>
                        </a:rPr>
                        <a:t>III</a:t>
                      </a:r>
                      <a:endParaRPr lang="pl-PL" sz="1600" dirty="0">
                        <a:latin typeface="Garamond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 smtClean="0">
                          <a:latin typeface="Garamond" pitchFamily="18" charset="0"/>
                        </a:rPr>
                        <a:t>Nieokreślony </a:t>
                      </a:r>
                      <a:endParaRPr lang="pl-PL" sz="1600" dirty="0">
                        <a:latin typeface="Garamond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 smtClean="0">
                          <a:latin typeface="Garamond" pitchFamily="18" charset="0"/>
                        </a:rPr>
                        <a:t>I, II, III</a:t>
                      </a:r>
                      <a:endParaRPr lang="pl-PL" sz="1600" dirty="0">
                        <a:latin typeface="Garamond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 smtClean="0">
                          <a:latin typeface="Garamond" pitchFamily="18" charset="0"/>
                        </a:rPr>
                        <a:t>Nie</a:t>
                      </a:r>
                      <a:endParaRPr lang="pl-PL" sz="1600" dirty="0">
                        <a:latin typeface="Garamond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 smtClean="0">
                          <a:latin typeface="Garamond" pitchFamily="18" charset="0"/>
                        </a:rPr>
                        <a:t>Nie</a:t>
                      </a:r>
                      <a:endParaRPr lang="pl-PL" sz="1600" dirty="0">
                        <a:latin typeface="Garamond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 smtClean="0">
                          <a:latin typeface="Garamond" pitchFamily="18" charset="0"/>
                        </a:rPr>
                        <a:t>III, V</a:t>
                      </a:r>
                      <a:endParaRPr lang="pl-PL" sz="1600" dirty="0">
                        <a:latin typeface="Garamond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sz="1600" dirty="0" smtClean="0">
                          <a:latin typeface="Garamond" pitchFamily="18" charset="0"/>
                        </a:rPr>
                        <a:t>IV</a:t>
                      </a:r>
                      <a:endParaRPr lang="pl-PL" sz="1600" dirty="0">
                        <a:latin typeface="Garamond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 smtClean="0">
                          <a:latin typeface="Garamond" pitchFamily="18" charset="0"/>
                        </a:rPr>
                        <a:t>Program zwalczania</a:t>
                      </a:r>
                      <a:endParaRPr lang="pl-PL" sz="1600" dirty="0">
                        <a:latin typeface="Garamond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 smtClean="0">
                          <a:latin typeface="Garamond" pitchFamily="18" charset="0"/>
                        </a:rPr>
                        <a:t>I</a:t>
                      </a:r>
                      <a:endParaRPr lang="pl-PL" sz="1600" dirty="0">
                        <a:latin typeface="Garamond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 smtClean="0">
                          <a:latin typeface="Garamond" pitchFamily="18" charset="0"/>
                        </a:rPr>
                        <a:t>Tak</a:t>
                      </a:r>
                      <a:endParaRPr lang="pl-PL" sz="1600" dirty="0">
                        <a:latin typeface="Garamond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 smtClean="0">
                          <a:latin typeface="Garamond" pitchFamily="18" charset="0"/>
                        </a:rPr>
                        <a:t>Tak</a:t>
                      </a:r>
                      <a:endParaRPr lang="pl-PL" sz="1600" dirty="0">
                        <a:latin typeface="Garamond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 smtClean="0">
                          <a:latin typeface="Garamond" pitchFamily="18" charset="0"/>
                        </a:rPr>
                        <a:t>V</a:t>
                      </a:r>
                      <a:endParaRPr lang="pl-PL" sz="1600" dirty="0">
                        <a:latin typeface="Garamond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sz="1600" dirty="0" smtClean="0">
                          <a:latin typeface="Garamond" pitchFamily="18" charset="0"/>
                        </a:rPr>
                        <a:t>V</a:t>
                      </a:r>
                      <a:endParaRPr lang="pl-PL" sz="1600" dirty="0">
                        <a:latin typeface="Garamond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 smtClean="0">
                          <a:latin typeface="Garamond" pitchFamily="18" charset="0"/>
                        </a:rPr>
                        <a:t>Skażony </a:t>
                      </a:r>
                      <a:endParaRPr lang="pl-PL" sz="1600" dirty="0">
                        <a:latin typeface="Garamond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 smtClean="0">
                          <a:latin typeface="Garamond" pitchFamily="18" charset="0"/>
                        </a:rPr>
                        <a:t>wszystkie</a:t>
                      </a:r>
                      <a:r>
                        <a:rPr lang="pl-PL" sz="1600" baseline="0" dirty="0" smtClean="0">
                          <a:latin typeface="Garamond" pitchFamily="18" charset="0"/>
                        </a:rPr>
                        <a:t> kategorie</a:t>
                      </a:r>
                      <a:endParaRPr lang="pl-PL" sz="1600" dirty="0">
                        <a:latin typeface="Garamond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 smtClean="0">
                          <a:latin typeface="Garamond" pitchFamily="18" charset="0"/>
                        </a:rPr>
                        <a:t>Nie </a:t>
                      </a:r>
                      <a:endParaRPr lang="pl-PL" sz="1600" dirty="0">
                        <a:latin typeface="Garamond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 smtClean="0">
                          <a:latin typeface="Garamond" pitchFamily="18" charset="0"/>
                        </a:rPr>
                        <a:t>Tak </a:t>
                      </a:r>
                      <a:endParaRPr lang="pl-PL" sz="1600" dirty="0">
                        <a:latin typeface="Garamond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 smtClean="0">
                          <a:latin typeface="Garamond" pitchFamily="18" charset="0"/>
                        </a:rPr>
                        <a:t>V</a:t>
                      </a:r>
                      <a:endParaRPr lang="pl-PL" sz="1600" dirty="0">
                        <a:latin typeface="Garamond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639668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/>
          <p:cNvSpPr txBox="1"/>
          <p:nvPr/>
        </p:nvSpPr>
        <p:spPr>
          <a:xfrm>
            <a:off x="1403648" y="2060848"/>
            <a:ext cx="618477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4400" b="1" dirty="0" smtClean="0">
                <a:latin typeface="Garamond" pitchFamily="18" charset="0"/>
              </a:rPr>
              <a:t>DZIĘKUJĘ ZA UWAGĘ</a:t>
            </a:r>
            <a:endParaRPr lang="pl-PL" sz="4400" b="1" dirty="0">
              <a:latin typeface="Garamond" pitchFamily="18" charset="0"/>
            </a:endParaRPr>
          </a:p>
        </p:txBody>
      </p:sp>
      <p:pic>
        <p:nvPicPr>
          <p:cNvPr id="1026" name="Picture 2" descr="C:\Documents and Settings\aga\Moje dokumenty\Moje obrazy\Ryby - do prezentacji\karp 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5816" y="3861048"/>
            <a:ext cx="2978088" cy="21339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033818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/>
          <p:cNvSpPr txBox="1"/>
          <p:nvPr/>
        </p:nvSpPr>
        <p:spPr>
          <a:xfrm>
            <a:off x="683568" y="401171"/>
            <a:ext cx="5155579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3600" b="1" dirty="0" smtClean="0">
                <a:latin typeface="Garamond" pitchFamily="18" charset="0"/>
              </a:rPr>
              <a:t>Główne aspekty </a:t>
            </a:r>
          </a:p>
          <a:p>
            <a:r>
              <a:rPr lang="pl-PL" sz="3600" b="1" dirty="0" smtClean="0">
                <a:latin typeface="Garamond" pitchFamily="18" charset="0"/>
              </a:rPr>
              <a:t>nadzoru weterynaryjnego</a:t>
            </a:r>
            <a:endParaRPr lang="pl-PL" sz="3600" b="1" dirty="0">
              <a:latin typeface="Garamond" pitchFamily="18" charset="0"/>
            </a:endParaRPr>
          </a:p>
        </p:txBody>
      </p:sp>
      <p:sp>
        <p:nvSpPr>
          <p:cNvPr id="3" name="pole tekstowe 2"/>
          <p:cNvSpPr txBox="1"/>
          <p:nvPr/>
        </p:nvSpPr>
        <p:spPr>
          <a:xfrm>
            <a:off x="683568" y="2636912"/>
            <a:ext cx="7056784" cy="30162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pl-PL" sz="2000" dirty="0" smtClean="0">
                <a:latin typeface="Garamond" pitchFamily="18" charset="0"/>
              </a:rPr>
              <a:t>Rejestracja i zatwierdzanie podmiotów sektora akwakultury;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pl-PL" sz="2000" dirty="0" smtClean="0">
                <a:latin typeface="Garamond" pitchFamily="18" charset="0"/>
              </a:rPr>
              <a:t>Kontrole urzędowe;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pl-PL" sz="2000" dirty="0" smtClean="0">
                <a:latin typeface="Garamond" pitchFamily="18" charset="0"/>
              </a:rPr>
              <a:t>Programy nadzoru stanu zdrowia zwierząt;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pl-PL" sz="2000" dirty="0" smtClean="0">
                <a:latin typeface="Garamond" pitchFamily="18" charset="0"/>
              </a:rPr>
              <a:t>Programy zwalczania i nadzoru;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pl-PL" sz="2000" dirty="0" smtClean="0">
                <a:latin typeface="Garamond" pitchFamily="18" charset="0"/>
              </a:rPr>
              <a:t>Powiadamianie i zwalczanie chorób podlegających obowiązkowi zwalczania;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pl-PL" sz="2000" dirty="0" smtClean="0">
                <a:latin typeface="Garamond" pitchFamily="18" charset="0"/>
              </a:rPr>
              <a:t>Nadzór nad zdrowiem zwierząt umieszczanych na rynku</a:t>
            </a:r>
            <a:endParaRPr lang="pl-PL" sz="2000" dirty="0">
              <a:latin typeface="Garamond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24788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/>
          <p:cNvSpPr txBox="1"/>
          <p:nvPr/>
        </p:nvSpPr>
        <p:spPr>
          <a:xfrm>
            <a:off x="755577" y="476672"/>
            <a:ext cx="581633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3600" b="1" dirty="0" smtClean="0">
                <a:latin typeface="Garamond" pitchFamily="18" charset="0"/>
              </a:rPr>
              <a:t>1. Rejestracja i zatwierdzanie</a:t>
            </a:r>
            <a:endParaRPr lang="pl-PL" sz="3600" b="1" dirty="0">
              <a:latin typeface="Garamond" pitchFamily="18" charset="0"/>
            </a:endParaRPr>
          </a:p>
        </p:txBody>
      </p:sp>
      <p:sp>
        <p:nvSpPr>
          <p:cNvPr id="3" name="pole tekstowe 2"/>
          <p:cNvSpPr txBox="1"/>
          <p:nvPr/>
        </p:nvSpPr>
        <p:spPr>
          <a:xfrm>
            <a:off x="683568" y="1916832"/>
            <a:ext cx="7272808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dirty="0" smtClean="0">
                <a:latin typeface="Garamond" pitchFamily="18" charset="0"/>
              </a:rPr>
              <a:t>Wzrost świadomości branży oraz właściwe zatwierdzanie zmierzają do ochrony, kontroli i zwalczania chorób zwierząt akwakultury.</a:t>
            </a:r>
          </a:p>
          <a:p>
            <a:endParaRPr lang="pl-PL" sz="2000" dirty="0">
              <a:latin typeface="Garamond" pitchFamily="18" charset="0"/>
            </a:endParaRPr>
          </a:p>
          <a:p>
            <a:r>
              <a:rPr lang="pl-PL" sz="2000" b="1" dirty="0" smtClean="0">
                <a:latin typeface="Garamond" pitchFamily="18" charset="0"/>
              </a:rPr>
              <a:t>Zatwierdzenie: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pl-PL" sz="2000" dirty="0" smtClean="0">
                <a:latin typeface="Garamond" pitchFamily="18" charset="0"/>
              </a:rPr>
              <a:t>Przedsiębiorstwa produkcyjne sektora akwakultury - PPSA (nr 92);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pl-PL" sz="2000" dirty="0" smtClean="0">
                <a:latin typeface="Garamond" pitchFamily="18" charset="0"/>
              </a:rPr>
              <a:t>Zakłady przetwórcze przetwarzające lub poddające ubojowi zwierzęta akwakultury w ramach zwalczania chorób zakaźnych tych </a:t>
            </a:r>
            <a:r>
              <a:rPr lang="pl-PL" sz="2000" dirty="0" smtClean="0">
                <a:latin typeface="Garamond" pitchFamily="18" charset="0"/>
              </a:rPr>
              <a:t>zwierząt (nr 93).</a:t>
            </a:r>
            <a:endParaRPr lang="pl-PL" sz="2000" dirty="0" smtClean="0">
              <a:latin typeface="Garamond" pitchFamily="18" charset="0"/>
            </a:endParaRPr>
          </a:p>
          <a:p>
            <a:endParaRPr lang="pl-PL" sz="2000" dirty="0">
              <a:latin typeface="Garamond" pitchFamily="18" charset="0"/>
            </a:endParaRPr>
          </a:p>
          <a:p>
            <a:r>
              <a:rPr lang="pl-PL" sz="2000" b="1" dirty="0" smtClean="0">
                <a:latin typeface="Garamond" pitchFamily="18" charset="0"/>
              </a:rPr>
              <a:t>Rejestracja: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pl-PL" sz="2000" dirty="0" smtClean="0">
                <a:latin typeface="Garamond" pitchFamily="18" charset="0"/>
              </a:rPr>
              <a:t>Miejsca inne niż PPSA, w których zwierzęta wodne utrzymywane są bez zamiaru umieszczania na rynku (nr 27);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pl-PL" sz="2000" dirty="0" smtClean="0">
                <a:latin typeface="Garamond" pitchFamily="18" charset="0"/>
              </a:rPr>
              <a:t>Łowiska typu „wpuść i złów” (nr 27);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pl-PL" sz="2000" dirty="0" smtClean="0">
                <a:latin typeface="Garamond" pitchFamily="18" charset="0"/>
              </a:rPr>
              <a:t>PPSA umieszczające na rynku zwierzęta akwakultury wyłącznie w celu spożycia przez ludzi (nr 27).  </a:t>
            </a:r>
            <a:endParaRPr lang="pl-PL" sz="2000" dirty="0">
              <a:latin typeface="Garamond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66545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/>
          <p:cNvSpPr txBox="1"/>
          <p:nvPr/>
        </p:nvSpPr>
        <p:spPr>
          <a:xfrm>
            <a:off x="624152" y="404664"/>
            <a:ext cx="626469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3600" b="1" dirty="0" smtClean="0">
                <a:latin typeface="Garamond" pitchFamily="18" charset="0"/>
              </a:rPr>
              <a:t>Rejestr podmiotów nadzorowanych zawiera przede wszystkim następujące dane:</a:t>
            </a:r>
            <a:endParaRPr lang="pl-PL" sz="3600" b="1" dirty="0">
              <a:latin typeface="Garamond" pitchFamily="18" charset="0"/>
            </a:endParaRPr>
          </a:p>
        </p:txBody>
      </p:sp>
      <p:sp>
        <p:nvSpPr>
          <p:cNvPr id="3" name="pole tekstowe 2"/>
          <p:cNvSpPr txBox="1"/>
          <p:nvPr/>
        </p:nvSpPr>
        <p:spPr>
          <a:xfrm>
            <a:off x="1259631" y="2564904"/>
            <a:ext cx="5502853" cy="31700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spcBef>
                <a:spcPts val="600"/>
              </a:spcBef>
              <a:spcAft>
                <a:spcPts val="600"/>
              </a:spcAft>
              <a:buBlip>
                <a:blip r:embed="rId2"/>
              </a:buBlip>
            </a:pPr>
            <a:r>
              <a:rPr lang="pl-PL" sz="2000" dirty="0" smtClean="0">
                <a:latin typeface="Garamond" pitchFamily="18" charset="0"/>
              </a:rPr>
              <a:t>Nazwa i adres;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Blip>
                <a:blip r:embed="rId2"/>
              </a:buBlip>
            </a:pPr>
            <a:r>
              <a:rPr lang="pl-PL" sz="2000" dirty="0" smtClean="0">
                <a:latin typeface="Garamond" pitchFamily="18" charset="0"/>
              </a:rPr>
              <a:t>Weterynaryjny numer weterynaryjny;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Blip>
                <a:blip r:embed="rId2"/>
              </a:buBlip>
            </a:pPr>
            <a:r>
              <a:rPr lang="pl-PL" sz="2000" dirty="0" smtClean="0">
                <a:latin typeface="Garamond" pitchFamily="18" charset="0"/>
              </a:rPr>
              <a:t>Położenie geograficzne;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Blip>
                <a:blip r:embed="rId2"/>
              </a:buBlip>
            </a:pPr>
            <a:r>
              <a:rPr lang="pl-PL" sz="2000" dirty="0" smtClean="0">
                <a:latin typeface="Garamond" pitchFamily="18" charset="0"/>
              </a:rPr>
              <a:t>Utrzymywane gatunki;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Blip>
                <a:blip r:embed="rId2"/>
              </a:buBlip>
            </a:pPr>
            <a:r>
              <a:rPr lang="pl-PL" sz="2000" dirty="0" smtClean="0">
                <a:latin typeface="Garamond" pitchFamily="18" charset="0"/>
              </a:rPr>
              <a:t>Stwierdzony stan zdrowia;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Blip>
                <a:blip r:embed="rId2"/>
              </a:buBlip>
            </a:pPr>
            <a:r>
              <a:rPr lang="pl-PL" sz="2000" dirty="0" smtClean="0">
                <a:latin typeface="Garamond" pitchFamily="18" charset="0"/>
              </a:rPr>
              <a:t>Typ gospodarstwa i rodzaj prowadzonej produkcji;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Blip>
                <a:blip r:embed="rId2"/>
              </a:buBlip>
            </a:pPr>
            <a:r>
              <a:rPr lang="pl-PL" sz="2000" dirty="0" smtClean="0">
                <a:latin typeface="Garamond" pitchFamily="18" charset="0"/>
              </a:rPr>
              <a:t>Źródło poboru i miejsce usuwania wody</a:t>
            </a:r>
            <a:endParaRPr lang="pl-PL" sz="2000" dirty="0">
              <a:latin typeface="Garamond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54664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le tekstowe 2"/>
          <p:cNvSpPr txBox="1"/>
          <p:nvPr/>
        </p:nvSpPr>
        <p:spPr>
          <a:xfrm>
            <a:off x="539552" y="548680"/>
            <a:ext cx="432907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3600" b="1" dirty="0" smtClean="0">
                <a:latin typeface="Garamond" pitchFamily="18" charset="0"/>
              </a:rPr>
              <a:t>2. Kontrole urzędowe</a:t>
            </a:r>
            <a:endParaRPr lang="pl-PL" sz="3600" b="1" dirty="0">
              <a:latin typeface="Garamond" pitchFamily="18" charset="0"/>
            </a:endParaRPr>
          </a:p>
        </p:txBody>
      </p:sp>
      <p:sp>
        <p:nvSpPr>
          <p:cNvPr id="4" name="pole tekstowe 3"/>
          <p:cNvSpPr txBox="1"/>
          <p:nvPr/>
        </p:nvSpPr>
        <p:spPr>
          <a:xfrm>
            <a:off x="570432" y="1728264"/>
            <a:ext cx="7344816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dirty="0" smtClean="0">
                <a:latin typeface="Garamond" pitchFamily="18" charset="0"/>
              </a:rPr>
              <a:t>Obowiązek przeprowadzania kontroli urzędowych podmiotów prowadzących działalność w zakresie sektora akwakultury wynika z </a:t>
            </a:r>
            <a:r>
              <a:rPr lang="pl-PL" sz="2000" dirty="0" smtClean="0">
                <a:latin typeface="Garamond" pitchFamily="18" charset="0"/>
                <a:cs typeface="Arial"/>
              </a:rPr>
              <a:t>§ 24 rozporządzenia Ministra Rolnictwa i Rozwoju Wsi z dnia 14 października 2008 r. w sprawie szczegółowych wymagań weterynaryjnych dla prowadzenia działalności w zakresie sektora akwakultury (Dz. U. z 2008 r. Nr 190, poz. 1167).</a:t>
            </a:r>
            <a:r>
              <a:rPr lang="pl-PL" sz="2000" dirty="0" smtClean="0">
                <a:latin typeface="Garamond" pitchFamily="18" charset="0"/>
              </a:rPr>
              <a:t>  </a:t>
            </a:r>
          </a:p>
          <a:p>
            <a:endParaRPr lang="pl-PL" sz="2000" dirty="0">
              <a:latin typeface="Garamond" pitchFamily="18" charset="0"/>
            </a:endParaRPr>
          </a:p>
          <a:p>
            <a:r>
              <a:rPr lang="pl-PL" sz="2000" dirty="0" smtClean="0">
                <a:latin typeface="Garamond" pitchFamily="18" charset="0"/>
              </a:rPr>
              <a:t>Kontrole urzędowe podmiotów prowadzących działalność w sektorze akwakultury przeprowadza powiatowy lekarz weterynarii.</a:t>
            </a:r>
          </a:p>
          <a:p>
            <a:endParaRPr lang="pl-PL" sz="2000" dirty="0">
              <a:latin typeface="Garamond" pitchFamily="18" charset="0"/>
            </a:endParaRPr>
          </a:p>
          <a:p>
            <a:r>
              <a:rPr lang="pl-PL" sz="2000" dirty="0" smtClean="0">
                <a:latin typeface="Garamond" pitchFamily="18" charset="0"/>
              </a:rPr>
              <a:t>Szczegółowe zasady dotyczące przeprowadzania kontroli urzędowych określone zostały w Instrukcji Głównego Lekarza Weterynarii Nr GIWz.400/R-01/2011 z dnia 18 marca 2011 r. w sprawie przeprowadzania kontroli podmiotów prowadzących działalność w zakresie sektora akwakultury.</a:t>
            </a:r>
            <a:endParaRPr lang="pl-PL" sz="2000" dirty="0">
              <a:latin typeface="Garamond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74679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432152" y="251356"/>
            <a:ext cx="399724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sz="3600" b="1" dirty="0">
                <a:latin typeface="Garamond" pitchFamily="18" charset="0"/>
              </a:rPr>
              <a:t>Kontrole urzędowe:</a:t>
            </a:r>
          </a:p>
        </p:txBody>
      </p:sp>
      <p:sp>
        <p:nvSpPr>
          <p:cNvPr id="3" name="Prostokąt 2"/>
          <p:cNvSpPr/>
          <p:nvPr/>
        </p:nvSpPr>
        <p:spPr>
          <a:xfrm>
            <a:off x="467544" y="1124744"/>
            <a:ext cx="655272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itchFamily="2" charset="2"/>
              <a:buChar char="§"/>
            </a:pPr>
            <a:r>
              <a:rPr lang="pl-PL" dirty="0">
                <a:latin typeface="Garamond" pitchFamily="18" charset="0"/>
              </a:rPr>
              <a:t>powinny być przeprowadzane regularnie, </a:t>
            </a:r>
            <a:r>
              <a:rPr lang="pl-PL" dirty="0" smtClean="0">
                <a:latin typeface="Garamond" pitchFamily="18" charset="0"/>
              </a:rPr>
              <a:t>w </a:t>
            </a:r>
            <a:r>
              <a:rPr lang="pl-PL" dirty="0">
                <a:latin typeface="Garamond" pitchFamily="18" charset="0"/>
              </a:rPr>
              <a:t>oparciu o zagrożenie, oraz z właściwą </a:t>
            </a:r>
            <a:r>
              <a:rPr lang="pl-PL" dirty="0" smtClean="0">
                <a:latin typeface="Garamond" pitchFamily="18" charset="0"/>
              </a:rPr>
              <a:t>częstotliwością;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pl-PL" dirty="0" smtClean="0">
                <a:latin typeface="Garamond" pitchFamily="18" charset="0"/>
              </a:rPr>
              <a:t>przeprowadzane </a:t>
            </a:r>
            <a:r>
              <a:rPr lang="pl-PL" dirty="0">
                <a:latin typeface="Garamond" pitchFamily="18" charset="0"/>
              </a:rPr>
              <a:t>są bez wcześniejszego uprzedzenia, z wyjątkiem takich przypadków jak audyt. Mogą być również przeprowadzone ad </a:t>
            </a:r>
            <a:r>
              <a:rPr lang="pl-PL" dirty="0" smtClean="0">
                <a:latin typeface="Garamond" pitchFamily="18" charset="0"/>
              </a:rPr>
              <a:t>hoc;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pl-PL" dirty="0" smtClean="0">
                <a:latin typeface="Garamond" pitchFamily="18" charset="0"/>
              </a:rPr>
              <a:t>przeprowadzane </a:t>
            </a:r>
            <a:r>
              <a:rPr lang="pl-PL" dirty="0">
                <a:latin typeface="Garamond" pitchFamily="18" charset="0"/>
              </a:rPr>
              <a:t>są na każdym etapie produkcji, przetwarzania i dystrybucji pasz lub żywności oraz zwierząt i produktów zwierzęcych.</a:t>
            </a:r>
          </a:p>
        </p:txBody>
      </p:sp>
      <p:sp>
        <p:nvSpPr>
          <p:cNvPr id="4" name="Prostokąt 3"/>
          <p:cNvSpPr/>
          <p:nvPr/>
        </p:nvSpPr>
        <p:spPr>
          <a:xfrm>
            <a:off x="492664" y="3645024"/>
            <a:ext cx="8398680" cy="2626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buFontTx/>
              <a:buNone/>
            </a:pPr>
            <a:r>
              <a:rPr lang="pl-PL" sz="2400" dirty="0">
                <a:latin typeface="Garamond" pitchFamily="18" charset="0"/>
              </a:rPr>
              <a:t>obejmują co najmniej:</a:t>
            </a:r>
            <a:endParaRPr lang="pl-PL" sz="800" dirty="0">
              <a:latin typeface="Garamond" pitchFamily="18" charset="0"/>
            </a:endParaRPr>
          </a:p>
          <a:p>
            <a:pPr>
              <a:lnSpc>
                <a:spcPct val="90000"/>
              </a:lnSpc>
              <a:buFontTx/>
              <a:buNone/>
            </a:pPr>
            <a:endParaRPr lang="pl-PL" sz="1050" dirty="0">
              <a:latin typeface="Garamond" pitchFamily="18" charset="0"/>
            </a:endParaRPr>
          </a:p>
          <a:p>
            <a:pPr>
              <a:lnSpc>
                <a:spcPct val="90000"/>
              </a:lnSpc>
              <a:buFontTx/>
              <a:buChar char="•"/>
            </a:pPr>
            <a:r>
              <a:rPr lang="pl-PL" dirty="0">
                <a:solidFill>
                  <a:srgbClr val="007000"/>
                </a:solidFill>
                <a:latin typeface="Garamond" pitchFamily="18" charset="0"/>
              </a:rPr>
              <a:t>regularne inspekcje;</a:t>
            </a:r>
          </a:p>
          <a:p>
            <a:pPr>
              <a:lnSpc>
                <a:spcPct val="90000"/>
              </a:lnSpc>
              <a:buFontTx/>
              <a:buChar char="•"/>
            </a:pPr>
            <a:r>
              <a:rPr lang="pl-PL" dirty="0">
                <a:solidFill>
                  <a:srgbClr val="007000"/>
                </a:solidFill>
                <a:latin typeface="Garamond" pitchFamily="18" charset="0"/>
              </a:rPr>
              <a:t>regularne wizyty;</a:t>
            </a:r>
          </a:p>
          <a:p>
            <a:pPr>
              <a:lnSpc>
                <a:spcPct val="90000"/>
              </a:lnSpc>
              <a:buFontTx/>
              <a:buChar char="•"/>
            </a:pPr>
            <a:r>
              <a:rPr lang="pl-PL" dirty="0">
                <a:solidFill>
                  <a:srgbClr val="007000"/>
                </a:solidFill>
                <a:latin typeface="Garamond" pitchFamily="18" charset="0"/>
              </a:rPr>
              <a:t>pobieranie próbek (jeżeli jest to konieczne), </a:t>
            </a:r>
            <a:r>
              <a:rPr lang="pl-PL" dirty="0" smtClean="0">
                <a:solidFill>
                  <a:srgbClr val="007000"/>
                </a:solidFill>
                <a:latin typeface="Garamond" pitchFamily="18" charset="0"/>
              </a:rPr>
              <a:t>z </a:t>
            </a:r>
            <a:r>
              <a:rPr lang="pl-PL" dirty="0">
                <a:solidFill>
                  <a:srgbClr val="007000"/>
                </a:solidFill>
                <a:latin typeface="Garamond" pitchFamily="18" charset="0"/>
              </a:rPr>
              <a:t>uwzględnieniem ryzyka, jakie stanowi prowadzenie danego przedsiębiorstwa produkcyjnego sektora akwakultury oraz zakładu  w związku z chorobami zakaźnymi zwierząt akwakultury;</a:t>
            </a:r>
          </a:p>
          <a:p>
            <a:pPr>
              <a:lnSpc>
                <a:spcPct val="90000"/>
              </a:lnSpc>
              <a:buFontTx/>
              <a:buNone/>
            </a:pPr>
            <a:endParaRPr lang="pl-PL" sz="1050" dirty="0">
              <a:solidFill>
                <a:srgbClr val="007000"/>
              </a:solidFill>
              <a:latin typeface="Garamond" pitchFamily="18" charset="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pl-PL" sz="2400" dirty="0">
                <a:latin typeface="Garamond" pitchFamily="18" charset="0"/>
              </a:rPr>
              <a:t>są przeprowadzane z uwzględnieniem statusu epizootycznego danej strefy lub enklawy. </a:t>
            </a:r>
          </a:p>
        </p:txBody>
      </p:sp>
    </p:spTree>
    <p:extLst>
      <p:ext uri="{BB962C8B-B14F-4D97-AF65-F5344CB8AC3E}">
        <p14:creationId xmlns:p14="http://schemas.microsoft.com/office/powerpoint/2010/main" val="10286241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251520" y="188640"/>
            <a:ext cx="691276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800" b="1" dirty="0">
                <a:solidFill>
                  <a:schemeClr val="tx2"/>
                </a:solidFill>
                <a:latin typeface="Garamond" pitchFamily="18" charset="0"/>
              </a:rPr>
              <a:t>Częstotliwość przeprowadzania kontroli </a:t>
            </a:r>
            <a:r>
              <a:rPr lang="pl-PL" sz="2800" b="1" dirty="0" smtClean="0">
                <a:solidFill>
                  <a:schemeClr val="tx2"/>
                </a:solidFill>
                <a:latin typeface="Garamond" pitchFamily="18" charset="0"/>
              </a:rPr>
              <a:t>w </a:t>
            </a:r>
            <a:r>
              <a:rPr lang="pl-PL" sz="2800" b="1" dirty="0">
                <a:solidFill>
                  <a:schemeClr val="tx2"/>
                </a:solidFill>
                <a:latin typeface="Garamond" pitchFamily="18" charset="0"/>
              </a:rPr>
              <a:t>ramach kontroli urzędowych</a:t>
            </a:r>
            <a:endParaRPr lang="pl-PL" sz="2800" b="1" dirty="0">
              <a:latin typeface="Garamond" pitchFamily="18" charset="0"/>
            </a:endParaRPr>
          </a:p>
        </p:txBody>
      </p:sp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6329109"/>
              </p:ext>
            </p:extLst>
          </p:nvPr>
        </p:nvGraphicFramePr>
        <p:xfrm>
          <a:off x="1403648" y="1268760"/>
          <a:ext cx="5626631" cy="5482083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1221669"/>
                <a:gridCol w="1147116"/>
                <a:gridCol w="938548"/>
                <a:gridCol w="1070908"/>
                <a:gridCol w="1248390"/>
              </a:tblGrid>
              <a:tr h="64807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>
                          <a:latin typeface="Garamond" pitchFamily="18" charset="0"/>
                        </a:rPr>
                        <a:t>W</a:t>
                      </a:r>
                      <a:r>
                        <a:rPr lang="pl-PL" sz="1200" b="1" dirty="0" smtClean="0">
                          <a:latin typeface="Garamond" pitchFamily="18" charset="0"/>
                        </a:rPr>
                        <a:t>ystępujące </a:t>
                      </a:r>
                      <a:r>
                        <a:rPr lang="pl-PL" sz="1200" b="1" dirty="0">
                          <a:latin typeface="Garamond" pitchFamily="18" charset="0"/>
                        </a:rPr>
                        <a:t>gatunki</a:t>
                      </a:r>
                      <a:endParaRPr lang="pl-PL" sz="1200" b="1" dirty="0">
                        <a:latin typeface="Garamond" pitchFamily="18" charset="0"/>
                        <a:ea typeface="Calibri"/>
                        <a:cs typeface="Times New Roman"/>
                      </a:endParaRPr>
                    </a:p>
                  </a:txBody>
                  <a:tcPr marL="33567" marR="33567" marT="0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>
                          <a:latin typeface="Garamond" pitchFamily="18" charset="0"/>
                        </a:rPr>
                        <a:t>S</a:t>
                      </a:r>
                      <a:r>
                        <a:rPr lang="pl-PL" sz="1200" b="1" dirty="0" smtClean="0">
                          <a:latin typeface="Garamond" pitchFamily="18" charset="0"/>
                        </a:rPr>
                        <a:t>tatus epizootyczny</a:t>
                      </a:r>
                      <a:endParaRPr lang="pl-PL" sz="1200" b="1" dirty="0">
                        <a:latin typeface="Garamond" pitchFamily="18" charset="0"/>
                        <a:ea typeface="Calibri"/>
                        <a:cs typeface="Times New Roman"/>
                      </a:endParaRPr>
                    </a:p>
                  </a:txBody>
                  <a:tcPr marL="33567" marR="33567" marT="0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>
                          <a:latin typeface="Garamond" pitchFamily="18" charset="0"/>
                        </a:rPr>
                        <a:t>P</a:t>
                      </a:r>
                      <a:r>
                        <a:rPr lang="pl-PL" sz="1200" b="1" dirty="0" smtClean="0">
                          <a:latin typeface="Garamond" pitchFamily="18" charset="0"/>
                        </a:rPr>
                        <a:t>oziom </a:t>
                      </a:r>
                      <a:r>
                        <a:rPr lang="pl-PL" sz="1200" b="1" dirty="0">
                          <a:latin typeface="Garamond" pitchFamily="18" charset="0"/>
                        </a:rPr>
                        <a:t>zagrożenia</a:t>
                      </a:r>
                      <a:endParaRPr lang="pl-PL" sz="1200" b="1" dirty="0">
                        <a:latin typeface="Garamond" pitchFamily="18" charset="0"/>
                        <a:ea typeface="Calibri"/>
                        <a:cs typeface="Times New Roman"/>
                      </a:endParaRPr>
                    </a:p>
                  </a:txBody>
                  <a:tcPr marL="33567" marR="33567" marT="0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 smtClean="0">
                          <a:latin typeface="Garamond" pitchFamily="18" charset="0"/>
                        </a:rPr>
                        <a:t>Typ nadzoru</a:t>
                      </a:r>
                      <a:endParaRPr lang="pl-PL" sz="1200" b="1" dirty="0">
                        <a:latin typeface="Garamond" pitchFamily="18" charset="0"/>
                        <a:ea typeface="Calibri"/>
                        <a:cs typeface="Times New Roman"/>
                      </a:endParaRPr>
                    </a:p>
                  </a:txBody>
                  <a:tcPr marL="33567" marR="33567" marT="0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 smtClean="0">
                          <a:latin typeface="Garamond" pitchFamily="18" charset="0"/>
                        </a:rPr>
                        <a:t>Zalecana częstotliwość kontroli</a:t>
                      </a:r>
                      <a:r>
                        <a:rPr lang="pl-PL" sz="1200" b="1" baseline="0" dirty="0" smtClean="0">
                          <a:latin typeface="Garamond" pitchFamily="18" charset="0"/>
                        </a:rPr>
                        <a:t> urzędowych</a:t>
                      </a:r>
                      <a:endParaRPr lang="pl-PL" sz="1200" b="1" dirty="0">
                        <a:latin typeface="Garamond" pitchFamily="18" charset="0"/>
                        <a:ea typeface="Calibri"/>
                        <a:cs typeface="Times New Roman"/>
                      </a:endParaRPr>
                    </a:p>
                  </a:txBody>
                  <a:tcPr marL="33567" marR="33567" marT="0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58129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latin typeface="Garamond" pitchFamily="18" charset="0"/>
                        </a:rPr>
                        <a:t>brak gatunków podatnych na choroby</a:t>
                      </a:r>
                      <a:endParaRPr lang="pl-PL" sz="1200" dirty="0">
                        <a:latin typeface="Garamond" pitchFamily="18" charset="0"/>
                        <a:ea typeface="Calibri"/>
                        <a:cs typeface="Times New Roman"/>
                      </a:endParaRPr>
                    </a:p>
                  </a:txBody>
                  <a:tcPr marL="33567" marR="3356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latin typeface="Garamond" pitchFamily="18" charset="0"/>
                        </a:rPr>
                        <a:t>Kategoria I</a:t>
                      </a:r>
                      <a:br>
                        <a:rPr lang="pl-PL" sz="1200" dirty="0">
                          <a:latin typeface="Garamond" pitchFamily="18" charset="0"/>
                        </a:rPr>
                      </a:br>
                      <a:r>
                        <a:rPr lang="pl-PL" sz="1200" dirty="0">
                          <a:latin typeface="Garamond" pitchFamily="18" charset="0"/>
                        </a:rPr>
                        <a:t>uznane za wolne</a:t>
                      </a:r>
                      <a:endParaRPr lang="pl-PL" sz="1200" dirty="0">
                        <a:latin typeface="Garamond" pitchFamily="18" charset="0"/>
                        <a:ea typeface="Calibri"/>
                        <a:cs typeface="Times New Roman"/>
                      </a:endParaRPr>
                    </a:p>
                  </a:txBody>
                  <a:tcPr marL="33567" marR="3356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>
                          <a:latin typeface="Garamond" pitchFamily="18" charset="0"/>
                        </a:rPr>
                        <a:t>niski</a:t>
                      </a:r>
                      <a:endParaRPr lang="pl-PL" sz="1200">
                        <a:latin typeface="Garamond" pitchFamily="18" charset="0"/>
                        <a:ea typeface="Calibri"/>
                        <a:cs typeface="Times New Roman"/>
                      </a:endParaRPr>
                    </a:p>
                  </a:txBody>
                  <a:tcPr marL="33567" marR="3356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>
                          <a:latin typeface="Garamond" pitchFamily="18" charset="0"/>
                        </a:rPr>
                        <a:t>bierny</a:t>
                      </a:r>
                      <a:endParaRPr lang="pl-PL" sz="1200">
                        <a:latin typeface="Garamond" pitchFamily="18" charset="0"/>
                        <a:ea typeface="Calibri"/>
                        <a:cs typeface="Times New Roman"/>
                      </a:endParaRPr>
                    </a:p>
                  </a:txBody>
                  <a:tcPr marL="33567" marR="3356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latin typeface="Garamond" pitchFamily="18" charset="0"/>
                        </a:rPr>
                        <a:t>1 co 4 lata</a:t>
                      </a:r>
                      <a:endParaRPr lang="pl-PL" sz="1200" dirty="0">
                        <a:latin typeface="Garamond" pitchFamily="18" charset="0"/>
                        <a:ea typeface="Calibri"/>
                        <a:cs typeface="Times New Roman"/>
                      </a:endParaRPr>
                    </a:p>
                  </a:txBody>
                  <a:tcPr marL="33567" marR="33567" marT="0" marB="0" anchor="b"/>
                </a:tc>
              </a:tr>
              <a:tr h="355177">
                <a:tc rowSpan="1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latin typeface="Garamond" pitchFamily="18" charset="0"/>
                        </a:rPr>
                        <a:t>obecne gatunki podatne na jedną lub więcej chorób</a:t>
                      </a:r>
                      <a:endParaRPr lang="pl-PL" sz="1200" dirty="0">
                        <a:latin typeface="Garamond" pitchFamily="18" charset="0"/>
                        <a:ea typeface="Calibri"/>
                        <a:cs typeface="Times New Roman"/>
                      </a:endParaRPr>
                    </a:p>
                  </a:txBody>
                  <a:tcPr marL="33567" marR="33567" marT="0" marB="0" anchor="b"/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latin typeface="Garamond" pitchFamily="18" charset="0"/>
                        </a:rPr>
                        <a:t>Kategoria I</a:t>
                      </a:r>
                      <a:br>
                        <a:rPr lang="pl-PL" sz="1200" dirty="0">
                          <a:latin typeface="Garamond" pitchFamily="18" charset="0"/>
                        </a:rPr>
                      </a:br>
                      <a:r>
                        <a:rPr lang="pl-PL" sz="1200" dirty="0">
                          <a:latin typeface="Garamond" pitchFamily="18" charset="0"/>
                        </a:rPr>
                        <a:t>uznane za wolne</a:t>
                      </a:r>
                      <a:endParaRPr lang="pl-PL" sz="1200" dirty="0">
                        <a:latin typeface="Garamond" pitchFamily="18" charset="0"/>
                        <a:ea typeface="Calibri"/>
                        <a:cs typeface="Times New Roman"/>
                      </a:endParaRPr>
                    </a:p>
                  </a:txBody>
                  <a:tcPr marL="33567" marR="3356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latin typeface="Garamond" pitchFamily="18" charset="0"/>
                        </a:rPr>
                        <a:t>wysoki</a:t>
                      </a:r>
                      <a:endParaRPr lang="pl-PL" sz="1200" dirty="0">
                        <a:latin typeface="Garamond" pitchFamily="18" charset="0"/>
                        <a:ea typeface="Calibri"/>
                        <a:cs typeface="Times New Roman"/>
                      </a:endParaRPr>
                    </a:p>
                  </a:txBody>
                  <a:tcPr marL="33567" marR="33567" marT="0" marB="0" anchor="b"/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>
                          <a:latin typeface="Garamond" pitchFamily="18" charset="0"/>
                        </a:rPr>
                        <a:t>aktywny, ukierunkowany lub bierny</a:t>
                      </a:r>
                      <a:endParaRPr lang="pl-PL" sz="1200">
                        <a:latin typeface="Garamond" pitchFamily="18" charset="0"/>
                        <a:ea typeface="Calibri"/>
                        <a:cs typeface="Times New Roman"/>
                      </a:endParaRPr>
                    </a:p>
                  </a:txBody>
                  <a:tcPr marL="33567" marR="3356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latin typeface="Garamond" pitchFamily="18" charset="0"/>
                        </a:rPr>
                        <a:t>1 w roku</a:t>
                      </a:r>
                      <a:endParaRPr lang="pl-PL" sz="1200" dirty="0">
                        <a:latin typeface="Garamond" pitchFamily="18" charset="0"/>
                        <a:ea typeface="Calibri"/>
                        <a:cs typeface="Times New Roman"/>
                      </a:endParaRPr>
                    </a:p>
                  </a:txBody>
                  <a:tcPr marL="33567" marR="33567" marT="0" marB="0" anchor="b"/>
                </a:tc>
              </a:tr>
              <a:tr h="355177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latin typeface="Garamond" pitchFamily="18" charset="0"/>
                        </a:rPr>
                        <a:t>średni</a:t>
                      </a:r>
                      <a:endParaRPr lang="pl-PL" sz="1200" dirty="0">
                        <a:latin typeface="Garamond" pitchFamily="18" charset="0"/>
                        <a:ea typeface="Calibri"/>
                        <a:cs typeface="Times New Roman"/>
                      </a:endParaRPr>
                    </a:p>
                  </a:txBody>
                  <a:tcPr marL="33567" marR="33567" marT="0" marB="0" anchor="b"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latin typeface="Garamond" pitchFamily="18" charset="0"/>
                        </a:rPr>
                        <a:t>1 co 2 lata</a:t>
                      </a:r>
                      <a:endParaRPr lang="pl-PL" sz="1200" dirty="0">
                        <a:latin typeface="Garamond" pitchFamily="18" charset="0"/>
                        <a:ea typeface="Calibri"/>
                        <a:cs typeface="Times New Roman"/>
                      </a:endParaRPr>
                    </a:p>
                  </a:txBody>
                  <a:tcPr marL="33567" marR="33567" marT="0" marB="0" anchor="b"/>
                </a:tc>
              </a:tr>
              <a:tr h="355177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latin typeface="Garamond" pitchFamily="18" charset="0"/>
                        </a:rPr>
                        <a:t>niski</a:t>
                      </a:r>
                      <a:endParaRPr lang="pl-PL" sz="1200" dirty="0">
                        <a:latin typeface="Garamond" pitchFamily="18" charset="0"/>
                        <a:ea typeface="Calibri"/>
                        <a:cs typeface="Times New Roman"/>
                      </a:endParaRPr>
                    </a:p>
                  </a:txBody>
                  <a:tcPr marL="33567" marR="33567" marT="0" marB="0" anchor="b"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latin typeface="Garamond" pitchFamily="18" charset="0"/>
                        </a:rPr>
                        <a:t>1 co 2 lata</a:t>
                      </a:r>
                      <a:endParaRPr lang="pl-PL" sz="1200" dirty="0">
                        <a:latin typeface="Garamond" pitchFamily="18" charset="0"/>
                        <a:ea typeface="Calibri"/>
                        <a:cs typeface="Times New Roman"/>
                      </a:endParaRPr>
                    </a:p>
                  </a:txBody>
                  <a:tcPr marL="33567" marR="33567" marT="0" marB="0" anchor="b"/>
                </a:tc>
              </a:tr>
              <a:tr h="197321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latin typeface="Garamond" pitchFamily="18" charset="0"/>
                        </a:rPr>
                        <a:t>Kategoria II objęte programem nadzoru</a:t>
                      </a:r>
                      <a:endParaRPr lang="pl-PL" sz="1200" dirty="0">
                        <a:latin typeface="Garamond" pitchFamily="18" charset="0"/>
                        <a:ea typeface="Calibri"/>
                        <a:cs typeface="Times New Roman"/>
                      </a:endParaRPr>
                    </a:p>
                  </a:txBody>
                  <a:tcPr marL="33567" marR="3356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latin typeface="Garamond" pitchFamily="18" charset="0"/>
                        </a:rPr>
                        <a:t>wysoki</a:t>
                      </a:r>
                      <a:endParaRPr lang="pl-PL" sz="1200" dirty="0">
                        <a:latin typeface="Garamond" pitchFamily="18" charset="0"/>
                        <a:ea typeface="Calibri"/>
                        <a:cs typeface="Times New Roman"/>
                      </a:endParaRPr>
                    </a:p>
                  </a:txBody>
                  <a:tcPr marL="33567" marR="33567" marT="0" marB="0" anchor="b"/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latin typeface="Garamond" pitchFamily="18" charset="0"/>
                        </a:rPr>
                        <a:t>ukierunkowany</a:t>
                      </a:r>
                      <a:endParaRPr lang="pl-PL" sz="1200" dirty="0">
                        <a:latin typeface="Garamond" pitchFamily="18" charset="0"/>
                        <a:ea typeface="Calibri"/>
                        <a:cs typeface="Times New Roman"/>
                      </a:endParaRPr>
                    </a:p>
                  </a:txBody>
                  <a:tcPr marL="33567" marR="3356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latin typeface="Garamond" pitchFamily="18" charset="0"/>
                        </a:rPr>
                        <a:t>1 w roku</a:t>
                      </a:r>
                      <a:endParaRPr lang="pl-PL" sz="1200" dirty="0">
                        <a:latin typeface="Garamond" pitchFamily="18" charset="0"/>
                        <a:ea typeface="Calibri"/>
                        <a:cs typeface="Times New Roman"/>
                      </a:endParaRPr>
                    </a:p>
                  </a:txBody>
                  <a:tcPr marL="33567" marR="33567" marT="0" marB="0" anchor="b"/>
                </a:tc>
              </a:tr>
              <a:tr h="197321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latin typeface="Garamond" pitchFamily="18" charset="0"/>
                        </a:rPr>
                        <a:t>średni</a:t>
                      </a:r>
                      <a:endParaRPr lang="pl-PL" sz="1200" dirty="0">
                        <a:latin typeface="Garamond" pitchFamily="18" charset="0"/>
                        <a:ea typeface="Calibri"/>
                        <a:cs typeface="Times New Roman"/>
                      </a:endParaRPr>
                    </a:p>
                  </a:txBody>
                  <a:tcPr marL="33567" marR="33567" marT="0" marB="0" anchor="b"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latin typeface="Garamond" pitchFamily="18" charset="0"/>
                        </a:rPr>
                        <a:t>1 co 2 lata</a:t>
                      </a:r>
                      <a:endParaRPr lang="pl-PL" sz="1200" dirty="0">
                        <a:latin typeface="Garamond" pitchFamily="18" charset="0"/>
                        <a:ea typeface="Calibri"/>
                        <a:cs typeface="Times New Roman"/>
                      </a:endParaRPr>
                    </a:p>
                  </a:txBody>
                  <a:tcPr marL="33567" marR="33567" marT="0" marB="0" anchor="b"/>
                </a:tc>
              </a:tr>
              <a:tr h="380413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latin typeface="Garamond" pitchFamily="18" charset="0"/>
                        </a:rPr>
                        <a:t>niski</a:t>
                      </a:r>
                      <a:endParaRPr lang="pl-PL" sz="1200" dirty="0">
                        <a:latin typeface="Garamond" pitchFamily="18" charset="0"/>
                        <a:ea typeface="Calibri"/>
                        <a:cs typeface="Times New Roman"/>
                      </a:endParaRPr>
                    </a:p>
                  </a:txBody>
                  <a:tcPr marL="33567" marR="33567" marT="0" marB="0" anchor="b"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latin typeface="Garamond" pitchFamily="18" charset="0"/>
                        </a:rPr>
                        <a:t>1 co 2 lata</a:t>
                      </a:r>
                      <a:endParaRPr lang="pl-PL" sz="1200" dirty="0">
                        <a:latin typeface="Garamond" pitchFamily="18" charset="0"/>
                        <a:ea typeface="Calibri"/>
                        <a:cs typeface="Times New Roman"/>
                      </a:endParaRPr>
                    </a:p>
                  </a:txBody>
                  <a:tcPr marL="33567" marR="33567" marT="0" marB="0" anchor="b"/>
                </a:tc>
              </a:tr>
              <a:tr h="193764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latin typeface="Garamond" pitchFamily="18" charset="0"/>
                        </a:rPr>
                        <a:t>Kategoria III </a:t>
                      </a:r>
                      <a:br>
                        <a:rPr lang="pl-PL" sz="1200" dirty="0">
                          <a:latin typeface="Garamond" pitchFamily="18" charset="0"/>
                        </a:rPr>
                      </a:br>
                      <a:r>
                        <a:rPr lang="pl-PL" sz="1200" dirty="0">
                          <a:latin typeface="Garamond" pitchFamily="18" charset="0"/>
                        </a:rPr>
                        <a:t>nieokreślony</a:t>
                      </a:r>
                      <a:endParaRPr lang="pl-PL" sz="1200" dirty="0">
                        <a:latin typeface="Garamond" pitchFamily="18" charset="0"/>
                        <a:ea typeface="Calibri"/>
                        <a:cs typeface="Times New Roman"/>
                      </a:endParaRPr>
                    </a:p>
                  </a:txBody>
                  <a:tcPr marL="33567" marR="3356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latin typeface="Garamond" pitchFamily="18" charset="0"/>
                        </a:rPr>
                        <a:t>wysoki</a:t>
                      </a:r>
                      <a:endParaRPr lang="pl-PL" sz="1200" dirty="0">
                        <a:latin typeface="Garamond" pitchFamily="18" charset="0"/>
                        <a:ea typeface="Calibri"/>
                        <a:cs typeface="Times New Roman"/>
                      </a:endParaRPr>
                    </a:p>
                  </a:txBody>
                  <a:tcPr marL="33567" marR="33567" marT="0" marB="0" anchor="b"/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latin typeface="Garamond" pitchFamily="18" charset="0"/>
                        </a:rPr>
                        <a:t>aktywny</a:t>
                      </a:r>
                      <a:endParaRPr lang="pl-PL" sz="1200" dirty="0">
                        <a:latin typeface="Garamond" pitchFamily="18" charset="0"/>
                        <a:ea typeface="Calibri"/>
                        <a:cs typeface="Times New Roman"/>
                      </a:endParaRPr>
                    </a:p>
                  </a:txBody>
                  <a:tcPr marL="33567" marR="3356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latin typeface="Garamond" pitchFamily="18" charset="0"/>
                        </a:rPr>
                        <a:t>3 w roku</a:t>
                      </a:r>
                      <a:endParaRPr lang="pl-PL" sz="1200" dirty="0">
                        <a:latin typeface="Garamond" pitchFamily="18" charset="0"/>
                        <a:ea typeface="Calibri"/>
                        <a:cs typeface="Times New Roman"/>
                      </a:endParaRPr>
                    </a:p>
                  </a:txBody>
                  <a:tcPr marL="33567" marR="33567" marT="0" marB="0" anchor="b"/>
                </a:tc>
              </a:tr>
              <a:tr h="193764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latin typeface="Garamond" pitchFamily="18" charset="0"/>
                        </a:rPr>
                        <a:t>średni</a:t>
                      </a:r>
                      <a:endParaRPr lang="pl-PL" sz="1200" dirty="0">
                        <a:latin typeface="Garamond" pitchFamily="18" charset="0"/>
                        <a:ea typeface="Calibri"/>
                        <a:cs typeface="Times New Roman"/>
                      </a:endParaRPr>
                    </a:p>
                  </a:txBody>
                  <a:tcPr marL="33567" marR="33567" marT="0" marB="0" anchor="b"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latin typeface="Garamond" pitchFamily="18" charset="0"/>
                        </a:rPr>
                        <a:t>2 w roku</a:t>
                      </a:r>
                      <a:endParaRPr lang="pl-PL" sz="1200" dirty="0">
                        <a:latin typeface="Garamond" pitchFamily="18" charset="0"/>
                        <a:ea typeface="Calibri"/>
                        <a:cs typeface="Times New Roman"/>
                      </a:endParaRPr>
                    </a:p>
                  </a:txBody>
                  <a:tcPr marL="33567" marR="33567" marT="0" marB="0" anchor="b"/>
                </a:tc>
              </a:tr>
              <a:tr h="193764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latin typeface="Garamond" pitchFamily="18" charset="0"/>
                        </a:rPr>
                        <a:t>niski</a:t>
                      </a:r>
                      <a:endParaRPr lang="pl-PL" sz="1200" dirty="0">
                        <a:latin typeface="Garamond" pitchFamily="18" charset="0"/>
                        <a:ea typeface="Calibri"/>
                        <a:cs typeface="Times New Roman"/>
                      </a:endParaRPr>
                    </a:p>
                  </a:txBody>
                  <a:tcPr marL="33567" marR="33567" marT="0" marB="0" anchor="b"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latin typeface="Garamond" pitchFamily="18" charset="0"/>
                        </a:rPr>
                        <a:t>1 w roku</a:t>
                      </a:r>
                      <a:endParaRPr lang="pl-PL" sz="1200" dirty="0">
                        <a:latin typeface="Garamond" pitchFamily="18" charset="0"/>
                        <a:ea typeface="Calibri"/>
                        <a:cs typeface="Times New Roman"/>
                      </a:endParaRPr>
                    </a:p>
                  </a:txBody>
                  <a:tcPr marL="33567" marR="33567" marT="0" marB="0" anchor="b"/>
                </a:tc>
              </a:tr>
              <a:tr h="193764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latin typeface="Garamond" pitchFamily="18" charset="0"/>
                        </a:rPr>
                        <a:t>Kategoria IV</a:t>
                      </a:r>
                      <a:br>
                        <a:rPr lang="pl-PL" sz="1200" dirty="0">
                          <a:latin typeface="Garamond" pitchFamily="18" charset="0"/>
                        </a:rPr>
                      </a:br>
                      <a:r>
                        <a:rPr lang="pl-PL" sz="1200" dirty="0">
                          <a:latin typeface="Garamond" pitchFamily="18" charset="0"/>
                        </a:rPr>
                        <a:t>objęte programem </a:t>
                      </a:r>
                      <a:r>
                        <a:rPr lang="pl-PL" sz="1200" dirty="0" smtClean="0">
                          <a:latin typeface="Garamond" pitchFamily="18" charset="0"/>
                        </a:rPr>
                        <a:t>zwalczania</a:t>
                      </a:r>
                      <a:endParaRPr lang="pl-PL" sz="1200" dirty="0">
                        <a:latin typeface="Garamond" pitchFamily="18" charset="0"/>
                        <a:ea typeface="Calibri"/>
                        <a:cs typeface="Times New Roman"/>
                      </a:endParaRPr>
                    </a:p>
                  </a:txBody>
                  <a:tcPr marL="33567" marR="3356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>
                          <a:latin typeface="Garamond" pitchFamily="18" charset="0"/>
                        </a:rPr>
                        <a:t>wysoki</a:t>
                      </a:r>
                      <a:endParaRPr lang="pl-PL" sz="1200">
                        <a:latin typeface="Garamond" pitchFamily="18" charset="0"/>
                        <a:ea typeface="Calibri"/>
                        <a:cs typeface="Times New Roman"/>
                      </a:endParaRPr>
                    </a:p>
                  </a:txBody>
                  <a:tcPr marL="33567" marR="33567" marT="0" marB="0" anchor="b"/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>
                          <a:latin typeface="Garamond" pitchFamily="18" charset="0"/>
                        </a:rPr>
                        <a:t>ukierunkowany</a:t>
                      </a:r>
                      <a:endParaRPr lang="pl-PL" sz="1200">
                        <a:latin typeface="Garamond" pitchFamily="18" charset="0"/>
                        <a:ea typeface="Calibri"/>
                        <a:cs typeface="Times New Roman"/>
                      </a:endParaRPr>
                    </a:p>
                  </a:txBody>
                  <a:tcPr marL="33567" marR="3356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latin typeface="Garamond" pitchFamily="18" charset="0"/>
                        </a:rPr>
                        <a:t>1 w roku</a:t>
                      </a:r>
                      <a:endParaRPr lang="pl-PL" sz="1200" dirty="0">
                        <a:latin typeface="Garamond" pitchFamily="18" charset="0"/>
                        <a:ea typeface="Calibri"/>
                        <a:cs typeface="Times New Roman"/>
                      </a:endParaRPr>
                    </a:p>
                  </a:txBody>
                  <a:tcPr marL="33567" marR="33567" marT="0" marB="0" anchor="b"/>
                </a:tc>
              </a:tr>
              <a:tr h="193764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latin typeface="Garamond" pitchFamily="18" charset="0"/>
                        </a:rPr>
                        <a:t>średni</a:t>
                      </a:r>
                      <a:endParaRPr lang="pl-PL" sz="1200" dirty="0">
                        <a:latin typeface="Garamond" pitchFamily="18" charset="0"/>
                        <a:ea typeface="Calibri"/>
                        <a:cs typeface="Times New Roman"/>
                      </a:endParaRPr>
                    </a:p>
                  </a:txBody>
                  <a:tcPr marL="33567" marR="33567" marT="0" marB="0" anchor="b"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latin typeface="Garamond" pitchFamily="18" charset="0"/>
                        </a:rPr>
                        <a:t>1 co 2 lata</a:t>
                      </a:r>
                      <a:endParaRPr lang="pl-PL" sz="1200" dirty="0">
                        <a:latin typeface="Garamond" pitchFamily="18" charset="0"/>
                        <a:ea typeface="Calibri"/>
                        <a:cs typeface="Times New Roman"/>
                      </a:endParaRPr>
                    </a:p>
                  </a:txBody>
                  <a:tcPr marL="33567" marR="33567" marT="0" marB="0" anchor="b"/>
                </a:tc>
              </a:tr>
              <a:tr h="387527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latin typeface="Garamond" pitchFamily="18" charset="0"/>
                        </a:rPr>
                        <a:t>niski</a:t>
                      </a:r>
                      <a:endParaRPr lang="pl-PL" sz="1200" dirty="0">
                        <a:latin typeface="Garamond" pitchFamily="18" charset="0"/>
                        <a:ea typeface="Calibri"/>
                        <a:cs typeface="Times New Roman"/>
                      </a:endParaRPr>
                    </a:p>
                  </a:txBody>
                  <a:tcPr marL="33567" marR="33567" marT="0" marB="0" anchor="b"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latin typeface="Garamond" pitchFamily="18" charset="0"/>
                        </a:rPr>
                        <a:t>1 co 2 lata</a:t>
                      </a:r>
                      <a:endParaRPr lang="pl-PL" sz="1200" dirty="0">
                        <a:latin typeface="Garamond" pitchFamily="18" charset="0"/>
                        <a:ea typeface="Calibri"/>
                        <a:cs typeface="Times New Roman"/>
                      </a:endParaRPr>
                    </a:p>
                  </a:txBody>
                  <a:tcPr marL="33567" marR="33567" marT="0" marB="0" anchor="b"/>
                </a:tc>
              </a:tr>
              <a:tr h="193764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latin typeface="Garamond" pitchFamily="18" charset="0"/>
                        </a:rPr>
                        <a:t>Kategoria V</a:t>
                      </a:r>
                      <a:br>
                        <a:rPr lang="pl-PL" sz="1200" dirty="0">
                          <a:latin typeface="Garamond" pitchFamily="18" charset="0"/>
                        </a:rPr>
                      </a:br>
                      <a:r>
                        <a:rPr lang="pl-PL" sz="1200" dirty="0" smtClean="0">
                          <a:latin typeface="Garamond" pitchFamily="18" charset="0"/>
                        </a:rPr>
                        <a:t>skażone</a:t>
                      </a:r>
                      <a:endParaRPr lang="pl-PL" sz="1200" dirty="0">
                        <a:latin typeface="Garamond" pitchFamily="18" charset="0"/>
                        <a:ea typeface="Calibri"/>
                        <a:cs typeface="Times New Roman"/>
                      </a:endParaRPr>
                    </a:p>
                  </a:txBody>
                  <a:tcPr marL="33567" marR="3356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>
                          <a:latin typeface="Garamond" pitchFamily="18" charset="0"/>
                        </a:rPr>
                        <a:t>wysoki</a:t>
                      </a:r>
                      <a:endParaRPr lang="pl-PL" sz="1200">
                        <a:latin typeface="Garamond" pitchFamily="18" charset="0"/>
                        <a:ea typeface="Calibri"/>
                        <a:cs typeface="Times New Roman"/>
                      </a:endParaRPr>
                    </a:p>
                  </a:txBody>
                  <a:tcPr marL="33567" marR="33567" marT="0" marB="0" anchor="b"/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>
                          <a:latin typeface="Garamond" pitchFamily="18" charset="0"/>
                        </a:rPr>
                        <a:t>bierny</a:t>
                      </a:r>
                      <a:endParaRPr lang="pl-PL" sz="1200">
                        <a:latin typeface="Garamond" pitchFamily="18" charset="0"/>
                        <a:ea typeface="Calibri"/>
                        <a:cs typeface="Times New Roman"/>
                      </a:endParaRPr>
                    </a:p>
                  </a:txBody>
                  <a:tcPr marL="33567" marR="3356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latin typeface="Garamond" pitchFamily="18" charset="0"/>
                        </a:rPr>
                        <a:t>1 w roku</a:t>
                      </a:r>
                      <a:endParaRPr lang="pl-PL" sz="1200" dirty="0">
                        <a:latin typeface="Garamond" pitchFamily="18" charset="0"/>
                        <a:ea typeface="Calibri"/>
                        <a:cs typeface="Times New Roman"/>
                      </a:endParaRPr>
                    </a:p>
                  </a:txBody>
                  <a:tcPr marL="33567" marR="33567" marT="0" marB="0" anchor="b"/>
                </a:tc>
              </a:tr>
              <a:tr h="193764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>
                          <a:latin typeface="Garamond" pitchFamily="18" charset="0"/>
                        </a:rPr>
                        <a:t>średni</a:t>
                      </a:r>
                      <a:endParaRPr lang="pl-PL" sz="1200">
                        <a:latin typeface="Garamond" pitchFamily="18" charset="0"/>
                        <a:ea typeface="Calibri"/>
                        <a:cs typeface="Times New Roman"/>
                      </a:endParaRPr>
                    </a:p>
                  </a:txBody>
                  <a:tcPr marL="33567" marR="33567" marT="0" marB="0" anchor="b"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latin typeface="Garamond" pitchFamily="18" charset="0"/>
                        </a:rPr>
                        <a:t>1 co 2 lata</a:t>
                      </a:r>
                      <a:endParaRPr lang="pl-PL" sz="1200" dirty="0">
                        <a:latin typeface="Garamond" pitchFamily="18" charset="0"/>
                        <a:ea typeface="Calibri"/>
                        <a:cs typeface="Times New Roman"/>
                      </a:endParaRPr>
                    </a:p>
                  </a:txBody>
                  <a:tcPr marL="33567" marR="33567" marT="0" marB="0" anchor="b"/>
                </a:tc>
              </a:tr>
              <a:tr h="193764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>
                          <a:latin typeface="Garamond" pitchFamily="18" charset="0"/>
                        </a:rPr>
                        <a:t>niski</a:t>
                      </a:r>
                      <a:endParaRPr lang="pl-PL" sz="1200">
                        <a:latin typeface="Garamond" pitchFamily="18" charset="0"/>
                        <a:ea typeface="Calibri"/>
                        <a:cs typeface="Times New Roman"/>
                      </a:endParaRPr>
                    </a:p>
                  </a:txBody>
                  <a:tcPr marL="33567" marR="33567" marT="0" marB="0" anchor="b"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latin typeface="Garamond" pitchFamily="18" charset="0"/>
                        </a:rPr>
                        <a:t>1 co 4 lata</a:t>
                      </a:r>
                      <a:endParaRPr lang="pl-PL" sz="1200" dirty="0">
                        <a:latin typeface="Garamond" pitchFamily="18" charset="0"/>
                        <a:ea typeface="Calibri"/>
                        <a:cs typeface="Times New Roman"/>
                      </a:endParaRPr>
                    </a:p>
                  </a:txBody>
                  <a:tcPr marL="33567" marR="33567" marT="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481840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251521" y="188640"/>
            <a:ext cx="705678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3600" b="1" dirty="0" smtClean="0">
                <a:latin typeface="Garamond" pitchFamily="18" charset="0"/>
              </a:rPr>
              <a:t>3. Programy </a:t>
            </a:r>
            <a:r>
              <a:rPr lang="pl-PL" sz="3600" b="1" dirty="0">
                <a:latin typeface="Garamond" pitchFamily="18" charset="0"/>
              </a:rPr>
              <a:t>nadzoru stanu zdrowia zwierząt</a:t>
            </a:r>
            <a:endParaRPr lang="pl-PL" sz="3600" b="1" dirty="0"/>
          </a:p>
        </p:txBody>
      </p:sp>
      <p:sp>
        <p:nvSpPr>
          <p:cNvPr id="3" name="pole tekstowe 2"/>
          <p:cNvSpPr txBox="1"/>
          <p:nvPr/>
        </p:nvSpPr>
        <p:spPr>
          <a:xfrm>
            <a:off x="755576" y="1916832"/>
            <a:ext cx="8064896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dirty="0" smtClean="0">
                <a:latin typeface="Garamond" pitchFamily="18" charset="0"/>
              </a:rPr>
              <a:t>Program nadzoru stanu zdrowia zwierząt akwakultury realizuje, we własnym zakresie i na własny koszt, podmiot prowadzący działalność:</a:t>
            </a:r>
          </a:p>
          <a:p>
            <a:pPr marL="285750" indent="-285750">
              <a:buFontTx/>
              <a:buChar char="-"/>
            </a:pPr>
            <a:r>
              <a:rPr lang="pl-PL" sz="2000" dirty="0" smtClean="0">
                <a:latin typeface="Garamond" pitchFamily="18" charset="0"/>
              </a:rPr>
              <a:t>przedsiębiorstwo produkcyjne sektora akwakultury;</a:t>
            </a:r>
          </a:p>
          <a:p>
            <a:pPr marL="285750" indent="-285750">
              <a:buFontTx/>
              <a:buChar char="-"/>
            </a:pPr>
            <a:r>
              <a:rPr lang="pl-PL" sz="2000" dirty="0" smtClean="0">
                <a:latin typeface="Garamond" pitchFamily="18" charset="0"/>
              </a:rPr>
              <a:t>zakład przetwórczy przetwarzający lub poddający ubojowi zwierzęta akwakultury w ramach zwalczania chorób zakaźnych tych zwierząt.</a:t>
            </a:r>
          </a:p>
          <a:p>
            <a:pPr marL="285750" indent="-285750">
              <a:buFontTx/>
              <a:buChar char="-"/>
            </a:pPr>
            <a:endParaRPr lang="pl-PL" sz="2000" dirty="0">
              <a:latin typeface="Garamond" pitchFamily="18" charset="0"/>
            </a:endParaRPr>
          </a:p>
          <a:p>
            <a:r>
              <a:rPr lang="pl-PL" sz="2000" dirty="0" smtClean="0">
                <a:latin typeface="Garamond" pitchFamily="18" charset="0"/>
              </a:rPr>
              <a:t>Program nadzoru prowadzony jest:</a:t>
            </a:r>
          </a:p>
          <a:p>
            <a:pPr marL="285750" indent="-285750">
              <a:buFontTx/>
              <a:buChar char="-"/>
            </a:pPr>
            <a:r>
              <a:rPr lang="pl-PL" sz="2000" dirty="0" smtClean="0">
                <a:latin typeface="Garamond" pitchFamily="18" charset="0"/>
              </a:rPr>
              <a:t>w sposób dostosowany do danego typu produkcji;</a:t>
            </a:r>
          </a:p>
          <a:p>
            <a:pPr marL="285750" indent="-285750">
              <a:buFontTx/>
              <a:buChar char="-"/>
            </a:pPr>
            <a:r>
              <a:rPr lang="pl-PL" sz="2000" dirty="0" smtClean="0">
                <a:latin typeface="Garamond" pitchFamily="18" charset="0"/>
              </a:rPr>
              <a:t>w celu wykrycia podwyższonej śmiertelności i chorób podlegających obowiązkowi zwalczania.</a:t>
            </a:r>
          </a:p>
          <a:p>
            <a:pPr marL="285750" indent="-285750">
              <a:buFontTx/>
              <a:buChar char="-"/>
            </a:pPr>
            <a:endParaRPr lang="pl-PL" sz="2000" dirty="0">
              <a:latin typeface="Garamond" pitchFamily="18" charset="0"/>
            </a:endParaRPr>
          </a:p>
          <a:p>
            <a:r>
              <a:rPr lang="pl-PL" sz="2000" dirty="0" smtClean="0">
                <a:latin typeface="Garamond" pitchFamily="18" charset="0"/>
              </a:rPr>
              <a:t>Częstotliwość przeprowadzania kontroli w ramach programu nadzoru określona jest w załączniku do </a:t>
            </a:r>
            <a:r>
              <a:rPr lang="pl-PL" sz="2000" dirty="0">
                <a:latin typeface="Garamond" pitchFamily="18" charset="0"/>
                <a:cs typeface="Arial"/>
              </a:rPr>
              <a:t>rozporządzenia Ministra Rolnictwa i Rozwoju Wsi z dnia 14 października 2008 r. w sprawie szczegółowych wymagań weterynaryjnych dla prowadzenia działalności w zakresie sektora </a:t>
            </a:r>
            <a:r>
              <a:rPr lang="pl-PL" sz="2000" dirty="0" smtClean="0">
                <a:latin typeface="Garamond" pitchFamily="18" charset="0"/>
                <a:cs typeface="Arial"/>
              </a:rPr>
              <a:t>akwakultury.</a:t>
            </a:r>
            <a:r>
              <a:rPr lang="pl-PL" sz="2000" dirty="0" smtClean="0">
                <a:latin typeface="Garamond" pitchFamily="18" charset="0"/>
              </a:rPr>
              <a:t>   </a:t>
            </a:r>
            <a:endParaRPr lang="pl-PL" sz="2000" dirty="0">
              <a:latin typeface="Garamond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2615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5">
  <a:themeElements>
    <a:clrScheme name="Sieć 10">
      <a:dk1>
        <a:srgbClr val="000000"/>
      </a:dk1>
      <a:lt1>
        <a:srgbClr val="FFFFFF"/>
      </a:lt1>
      <a:dk2>
        <a:srgbClr val="330066"/>
      </a:dk2>
      <a:lt2>
        <a:srgbClr val="808080"/>
      </a:lt2>
      <a:accent1>
        <a:srgbClr val="CCCC00"/>
      </a:accent1>
      <a:accent2>
        <a:srgbClr val="669999"/>
      </a:accent2>
      <a:accent3>
        <a:srgbClr val="FFFFFF"/>
      </a:accent3>
      <a:accent4>
        <a:srgbClr val="000000"/>
      </a:accent4>
      <a:accent5>
        <a:srgbClr val="E2E2AA"/>
      </a:accent5>
      <a:accent6>
        <a:srgbClr val="5C8A8A"/>
      </a:accent6>
      <a:hlink>
        <a:srgbClr val="7E9CE8"/>
      </a:hlink>
      <a:folHlink>
        <a:srgbClr val="D8D8EC"/>
      </a:folHlink>
    </a:clrScheme>
    <a:fontScheme name="Sieć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ieć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ieć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ieć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ieć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ieć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ieć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ieć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ieć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ieć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ieć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Motyw5</Template>
  <TotalTime>670</TotalTime>
  <Words>1609</Words>
  <Application>Microsoft Office PowerPoint</Application>
  <PresentationFormat>Pokaz na ekranie (4:3)</PresentationFormat>
  <Paragraphs>318</Paragraphs>
  <Slides>21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21</vt:i4>
      </vt:variant>
    </vt:vector>
  </HeadingPairs>
  <TitlesOfParts>
    <vt:vector size="22" baseType="lpstr">
      <vt:lpstr>Motyw5</vt:lpstr>
      <vt:lpstr>Nadzór weterynaryjny nad zdrowiem  zwierząt akwakultury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Nadzór weterynaryjny nad zdrowiem zwierząt akwakultury</dc:title>
  <cp:lastModifiedBy>aw</cp:lastModifiedBy>
  <cp:revision>82</cp:revision>
  <dcterms:modified xsi:type="dcterms:W3CDTF">2012-09-28T09:32:35Z</dcterms:modified>
</cp:coreProperties>
</file>