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9"/>
  </p:notesMasterIdLst>
  <p:handoutMasterIdLst>
    <p:handoutMasterId r:id="rId60"/>
  </p:handoutMasterIdLst>
  <p:sldIdLst>
    <p:sldId id="257" r:id="rId5"/>
    <p:sldId id="277" r:id="rId6"/>
    <p:sldId id="278" r:id="rId7"/>
    <p:sldId id="272" r:id="rId8"/>
    <p:sldId id="279" r:id="rId9"/>
    <p:sldId id="280" r:id="rId10"/>
    <p:sldId id="281" r:id="rId11"/>
    <p:sldId id="283" r:id="rId12"/>
    <p:sldId id="282" r:id="rId13"/>
    <p:sldId id="284" r:id="rId14"/>
    <p:sldId id="285" r:id="rId15"/>
    <p:sldId id="287" r:id="rId16"/>
    <p:sldId id="289" r:id="rId17"/>
    <p:sldId id="290" r:id="rId18"/>
    <p:sldId id="291" r:id="rId19"/>
    <p:sldId id="292" r:id="rId20"/>
    <p:sldId id="300" r:id="rId21"/>
    <p:sldId id="326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2" r:id="rId30"/>
    <p:sldId id="303" r:id="rId31"/>
    <p:sldId id="304" r:id="rId32"/>
    <p:sldId id="305" r:id="rId33"/>
    <p:sldId id="306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7" r:id="rId53"/>
    <p:sldId id="328" r:id="rId54"/>
    <p:sldId id="330" r:id="rId55"/>
    <p:sldId id="329" r:id="rId56"/>
    <p:sldId id="288" r:id="rId57"/>
    <p:sldId id="286" r:id="rId58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07B0A"/>
    <a:srgbClr val="E386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2" autoAdjust="0"/>
    <p:restoredTop sz="94280" autoAdjust="0"/>
  </p:normalViewPr>
  <p:slideViewPr>
    <p:cSldViewPr>
      <p:cViewPr>
        <p:scale>
          <a:sx n="75" d="100"/>
          <a:sy n="75" d="100"/>
        </p:scale>
        <p:origin x="-686" y="-25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2016-08-02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2016-08-02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pl-PL" smtClean="0"/>
              <a:t>2016-08-02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pl-PL" smtClean="0"/>
              <a:t>2016-08-02</a:t>
            </a:r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pl-PL" smtClean="0"/>
              <a:t>2016-08-02</a:t>
            </a:r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pl-PL" smtClean="0"/>
              <a:t>2016-08-02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pl-PL" smtClean="0"/>
              <a:t>2016-08-02</a:t>
            </a:r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pl-PL" smtClean="0"/>
              <a:t>2016-08-02</a:t>
            </a:r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pl-PL" smtClean="0"/>
              <a:t>2016-08-02</a:t>
            </a:r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pl-PL" smtClean="0"/>
              <a:t>2016-08-02</a:t>
            </a:r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pl-PL" smtClean="0"/>
              <a:t>2016-08-02</a:t>
            </a:r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pl-PL" smtClean="0"/>
              <a:t>2016-08-02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pl-PL" smtClean="0"/>
              <a:t>2016-08-02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" dirty="0" smtClean="0"/>
              <a:t>„Nowe” Prawo wodne</a:t>
            </a:r>
            <a:endParaRPr lang="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" dirty="0" smtClean="0"/>
              <a:t>Mirosław Kuczyński</a:t>
            </a:r>
            <a:endParaRPr lang="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Wejdą w życie </a:t>
            </a:r>
            <a:r>
              <a:rPr lang="pl-PL" b="1" dirty="0" smtClean="0">
                <a:solidFill>
                  <a:srgbClr val="FF0000"/>
                </a:solidFill>
              </a:rPr>
              <a:t>1 stycznia 2021 r.;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Art.. 303 ust 1 i 4 – </a:t>
            </a:r>
          </a:p>
          <a:p>
            <a:pPr lvl="1">
              <a:buNone/>
            </a:pPr>
            <a:r>
              <a:rPr lang="pl-PL" dirty="0" smtClean="0"/>
              <a:t>Ust .1. </a:t>
            </a:r>
            <a:r>
              <a:rPr lang="pl-PL" dirty="0" smtClean="0">
                <a:solidFill>
                  <a:srgbClr val="FF0000"/>
                </a:solidFill>
              </a:rPr>
              <a:t>W celu ustalenia ilości pobranych wód podziemnych i wód powierzchniowych oraz ilości lub temperatury ścieków wprowadzanych do wód lub do ziemi na potrzeby ustalenia wysokości opłat za usługi wodne podmioty korzystające z usług wodnych obowiązane do ponoszenia opłat za usługi wodne są obowiązane posiadać:</a:t>
            </a:r>
          </a:p>
          <a:p>
            <a:pPr lvl="2"/>
            <a:r>
              <a:rPr lang="pl-PL" dirty="0" smtClean="0">
                <a:solidFill>
                  <a:srgbClr val="FF0000"/>
                </a:solidFill>
              </a:rPr>
              <a:t>1) przyrządy pomiarowe lub systemy pomiarowe służące do pomiaru ilości pobieranych wód podziemnych i wód powierzchniowych;</a:t>
            </a:r>
          </a:p>
          <a:p>
            <a:pPr lvl="2"/>
            <a:r>
              <a:rPr lang="pl-PL" dirty="0" smtClean="0">
                <a:solidFill>
                  <a:srgbClr val="FF0000"/>
                </a:solidFill>
              </a:rPr>
              <a:t>2) przyrządy pomiarowe lub systemy pomiarowe służące do pomiaru ilości ścieków wprowadzanych do wód lub do ziemi, jeżeli wprowadzają do wód lub do ziemi ścieki w ilości średniej dobowej powyżej 0,01 m3/s;</a:t>
            </a:r>
          </a:p>
          <a:p>
            <a:pPr lvl="2"/>
            <a:r>
              <a:rPr lang="pl-PL" dirty="0" smtClean="0"/>
              <a:t>3) przyrządy pomiarowe lub systemy pomiarowe służące do pomiaru temperatury na wlocie do ujęcia wody oraz na wylocie do odbiornika dla wód z systemów chłodzenia elektrowni lub elektrociepłowni.</a:t>
            </a:r>
            <a:endParaRPr lang="pl-PL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dirty="0" smtClean="0"/>
              <a:t>  </a:t>
            </a:r>
            <a:r>
              <a:rPr lang="pl-PL" sz="2100" dirty="0" smtClean="0"/>
              <a:t>Ust. 4. Do ustalenia ilości wprowadzanych do wód lub do ziemi wód pochodzących z obiegów chłodzących elektrowni lub elektrociepłowni oraz ich temperatury stosuje się systemy pomiarowe  umożliwiające wyznaczenie tych parametrów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3892" y="2348880"/>
            <a:ext cx="9217024" cy="223224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Z wyjątkiem zapisów prolongowanych, </a:t>
            </a:r>
            <a:br>
              <a:rPr lang="pl-PL" dirty="0" smtClean="0"/>
            </a:br>
            <a:r>
              <a:rPr lang="pl-PL" dirty="0" smtClean="0"/>
              <a:t>ustawa wchodzi w życie </a:t>
            </a:r>
            <a:br>
              <a:rPr lang="pl-PL" dirty="0" smtClean="0"/>
            </a:br>
            <a:r>
              <a:rPr lang="pl-PL" sz="4000" b="1" dirty="0" smtClean="0">
                <a:solidFill>
                  <a:srgbClr val="FF0000"/>
                </a:solidFill>
              </a:rPr>
              <a:t>od 1 stycznia 2018r.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Wchodzi w życie, czyli </a:t>
            </a:r>
            <a:r>
              <a:rPr lang="pl-PL" b="1" dirty="0" smtClean="0"/>
              <a:t>obowiązuje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Najważniejsze: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Stawy jako urządzenia </a:t>
            </a:r>
            <a:r>
              <a:rPr lang="pl-PL" dirty="0" smtClean="0"/>
              <a:t>wodne / urządzenia melioracji</a:t>
            </a:r>
            <a:endParaRPr lang="pl-PL" dirty="0" smtClean="0"/>
          </a:p>
          <a:p>
            <a:r>
              <a:rPr lang="pl-PL" dirty="0" smtClean="0"/>
              <a:t>&gt;&gt; Wody Polskie &lt;&lt;</a:t>
            </a:r>
          </a:p>
          <a:p>
            <a:r>
              <a:rPr lang="pl-PL" dirty="0" smtClean="0"/>
              <a:t>Zarządzanie dorzeczami, regionami wodnymi, </a:t>
            </a:r>
          </a:p>
          <a:p>
            <a:r>
              <a:rPr lang="pl-PL" dirty="0" smtClean="0"/>
              <a:t>Zgoda wodnoprawna / pozwolenie wodnoprawne</a:t>
            </a:r>
          </a:p>
          <a:p>
            <a:r>
              <a:rPr lang="pl-PL" dirty="0" smtClean="0"/>
              <a:t>Zwrot kosztów usług wodnych:</a:t>
            </a:r>
          </a:p>
          <a:p>
            <a:pPr lvl="1"/>
            <a:r>
              <a:rPr lang="pl-PL" dirty="0" smtClean="0"/>
              <a:t>Opłaty za korzystanie z wód</a:t>
            </a:r>
          </a:p>
          <a:p>
            <a:pPr lvl="1"/>
            <a:r>
              <a:rPr lang="pl-PL" dirty="0" smtClean="0"/>
              <a:t>Opłaty za wprowadzanie ścieków</a:t>
            </a:r>
          </a:p>
          <a:p>
            <a:r>
              <a:rPr lang="pl-PL" dirty="0" smtClean="0"/>
              <a:t>Nawożenie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Pojęcia ustawowe ( najważniejsze dotyczące rybactwa)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 smtClean="0"/>
              <a:t>Art. 16. [Definicje ustawowe]</a:t>
            </a:r>
          </a:p>
          <a:p>
            <a:pPr>
              <a:buNone/>
            </a:pPr>
            <a:r>
              <a:rPr lang="pl-PL" dirty="0" smtClean="0"/>
              <a:t>Ilekroć w ustawie jest mowa o: (…)</a:t>
            </a:r>
          </a:p>
          <a:p>
            <a:pPr lvl="1"/>
            <a:r>
              <a:rPr lang="pl-PL" dirty="0" smtClean="0"/>
              <a:t>2) budowlach piętrzących - rozumie się przez to budowle umożliwiające stałe lub okresowe piętrzenie wód powierzchniowych ponad przyległy teren lub naturalny poziom zwierciadła wód; (…)</a:t>
            </a:r>
          </a:p>
          <a:p>
            <a:pPr lvl="1"/>
            <a:r>
              <a:rPr lang="pl-PL" dirty="0" smtClean="0"/>
              <a:t>5) ciekach naturalnych - rozumie się przez to rzeki, strugi, strumienie i potoki oraz inne wody płynące w sposób ciągły lub okresowy naturalnymi lub uregulowanymi korytami; (…) </a:t>
            </a:r>
          </a:p>
          <a:p>
            <a:pPr lvl="1"/>
            <a:r>
              <a:rPr lang="pl-PL" dirty="0" smtClean="0"/>
              <a:t>21) kanałach - rozumie się przez to sztuczne koryta prowadzące wody w sposób ciągły lub okresowy, o szerokości dna co najmniej 1,5 m przy ich ujściu lub ujęciu; (…)</a:t>
            </a:r>
          </a:p>
          <a:p>
            <a:pPr lvl="1"/>
            <a:r>
              <a:rPr lang="pl-PL" dirty="0" smtClean="0"/>
              <a:t>35) odchodach zwierzęcych - rozumie się przez to wszelkie odchody wydalane przez zwierzęta gospodarskie lub mieszaninę ściółki i odchodów wydalanych przez te zwierzęta, także w formie przetworzonej; (…)</a:t>
            </a:r>
          </a:p>
          <a:p>
            <a:pPr lvl="1"/>
            <a:r>
              <a:rPr lang="pl-PL" dirty="0" smtClean="0"/>
              <a:t>47) rowach - rozumie się przez to sztuczne koryta prowadzące wodę w sposób ciągły lub okresowy, o szerokości dna mniejszej niż 1,5 m przy ujściu; (…)</a:t>
            </a:r>
          </a:p>
          <a:p>
            <a:pPr lvl="1"/>
            <a:endParaRPr lang="pl-PL" dirty="0" smtClean="0"/>
          </a:p>
          <a:p>
            <a:pPr lvl="1"/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Pojęcia ustawowe ( najważniejsze dotyczące rybactwa)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 smtClean="0"/>
              <a:t>Art. 16. [Definicje ustawowe]</a:t>
            </a:r>
          </a:p>
          <a:p>
            <a:pPr>
              <a:buNone/>
            </a:pPr>
            <a:r>
              <a:rPr lang="pl-PL" dirty="0" smtClean="0"/>
              <a:t>Ilekroć w ustawie jest mowa o: (…)</a:t>
            </a:r>
          </a:p>
          <a:p>
            <a:pPr lvl="1">
              <a:buFontTx/>
              <a:buChar char="−"/>
            </a:pPr>
            <a:r>
              <a:rPr lang="pl-PL" dirty="0" smtClean="0"/>
              <a:t>61) ściekach - rozumie się przez to wprowadzane do wód lub do ziemi: (…)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pl-PL" sz="2100" b="1" dirty="0" smtClean="0">
                <a:solidFill>
                  <a:srgbClr val="FF0000"/>
                </a:solidFill>
              </a:rPr>
              <a:t>f) wody wykorzystane, odprowadzane z obiektów chowu lub hodowli ryb w obiektach przepływowych, charakteryzujących się poborem zwrotnym, o ile ilość i rodzaj substancji zawartych w tych wodach przekracza wartości ustalone w warunkach wprowadzania ścieków do wód określonych w pozwoleniu </a:t>
            </a:r>
            <a:r>
              <a:rPr lang="pl-PL" sz="2100" b="1" dirty="0" err="1" smtClean="0">
                <a:solidFill>
                  <a:srgbClr val="FF0000"/>
                </a:solidFill>
              </a:rPr>
              <a:t>wodnoprawnym</a:t>
            </a:r>
            <a:r>
              <a:rPr lang="pl-PL" sz="2100" b="1" dirty="0" smtClean="0">
                <a:solidFill>
                  <a:srgbClr val="FF0000"/>
                </a:solidFill>
              </a:rPr>
              <a:t>,</a:t>
            </a:r>
          </a:p>
          <a:p>
            <a:pPr>
              <a:buNone/>
            </a:pPr>
            <a:r>
              <a:rPr lang="pl-PL" sz="2100" b="1" dirty="0" smtClean="0">
                <a:solidFill>
                  <a:srgbClr val="FF0000"/>
                </a:solidFill>
              </a:rPr>
              <a:t>		g) wody wykorzystane, odprowadzane z obiektów chowu lub hodowli ryb albo innych organizmów wodnych w stawach o wodzie stojącej, o ile produkcja tych ryb lub organizmów rozumiana jako średnioroczny przyrost masy tych ryb albo tych organizmów w poszczególnych latach cyklu produkcyjnego przekracza 1500 kg z 1 ha powierzchni użytkowej stawów rybnych tego obiektu w jednym roku danego cyklu;</a:t>
            </a:r>
          </a:p>
          <a:p>
            <a:endParaRPr lang="pl-PL" sz="2000" dirty="0" smtClean="0"/>
          </a:p>
          <a:p>
            <a:pPr lvl="1"/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Pojęcia ustawowe ( najważniejsze dotyczące rybactwa)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smtClean="0"/>
              <a:t>Art. 16. [Definicje ustawowe]</a:t>
            </a:r>
          </a:p>
          <a:p>
            <a:pPr>
              <a:buNone/>
            </a:pPr>
            <a:r>
              <a:rPr lang="pl-PL" dirty="0" smtClean="0"/>
              <a:t>Ilekroć w ustawie jest mowa o: (…)</a:t>
            </a:r>
          </a:p>
          <a:p>
            <a:pPr lvl="1">
              <a:buFontTx/>
              <a:buChar char="−"/>
            </a:pPr>
            <a:r>
              <a:rPr lang="pl-PL" sz="2000" dirty="0" smtClean="0"/>
              <a:t>65) </a:t>
            </a:r>
            <a:r>
              <a:rPr lang="pl-PL" sz="2000" dirty="0" smtClean="0">
                <a:solidFill>
                  <a:srgbClr val="FF0000"/>
                </a:solidFill>
              </a:rPr>
              <a:t>urządzeniach wodnych </a:t>
            </a:r>
            <a:r>
              <a:rPr lang="pl-PL" sz="2000" dirty="0" smtClean="0"/>
              <a:t>- rozumie się przez to </a:t>
            </a:r>
            <a:r>
              <a:rPr lang="pl-PL" sz="2000" dirty="0" smtClean="0">
                <a:solidFill>
                  <a:srgbClr val="FF0000"/>
                </a:solidFill>
              </a:rPr>
              <a:t>urządzenia lub budowle służące do kształtowania zasobów wodnych lub korzystania z tych zasobów</a:t>
            </a:r>
            <a:r>
              <a:rPr lang="pl-PL" sz="2000" dirty="0" smtClean="0"/>
              <a:t>, w tym:</a:t>
            </a:r>
          </a:p>
          <a:p>
            <a:pPr>
              <a:buNone/>
            </a:pPr>
            <a:r>
              <a:rPr lang="pl-PL" sz="2000" dirty="0" smtClean="0"/>
              <a:t>	a) urządzenia lub budowle piętrzące, przeciwpowodziowe i regulacyjne, a także</a:t>
            </a:r>
            <a:r>
              <a:rPr lang="pl-PL" sz="2000" b="1" dirty="0" smtClean="0">
                <a:solidFill>
                  <a:srgbClr val="FF0000"/>
                </a:solidFill>
              </a:rPr>
              <a:t> kanały i rowy,</a:t>
            </a:r>
            <a:r>
              <a:rPr lang="pl-PL" sz="2000" dirty="0" smtClean="0"/>
              <a:t>(…)</a:t>
            </a:r>
          </a:p>
          <a:p>
            <a:pPr>
              <a:buNone/>
            </a:pPr>
            <a:r>
              <a:rPr lang="pl-PL" sz="2000" dirty="0" smtClean="0"/>
              <a:t>	</a:t>
            </a:r>
            <a:r>
              <a:rPr lang="pl-PL" sz="2000" b="1" dirty="0" smtClean="0">
                <a:solidFill>
                  <a:srgbClr val="FF0000"/>
                </a:solidFill>
              </a:rPr>
              <a:t>c) stawy, w szczególności stawy rybne </a:t>
            </a:r>
            <a:r>
              <a:rPr lang="pl-PL" sz="2000" dirty="0" smtClean="0"/>
              <a:t>oraz stawy przeznaczone do oczyszczania ścieków albo rekreacji,</a:t>
            </a:r>
          </a:p>
          <a:p>
            <a:pPr>
              <a:buNone/>
            </a:pPr>
            <a:r>
              <a:rPr lang="pl-PL" sz="2000" dirty="0" smtClean="0"/>
              <a:t>	</a:t>
            </a:r>
            <a:r>
              <a:rPr lang="pl-PL" sz="2000" b="1" dirty="0" smtClean="0">
                <a:solidFill>
                  <a:srgbClr val="FF0000"/>
                </a:solidFill>
              </a:rPr>
              <a:t>d) obiekty służące do ujmowania wód powierzchniowych oraz wód podziemnych</a:t>
            </a:r>
            <a:r>
              <a:rPr lang="pl-PL" sz="2000" dirty="0" smtClean="0"/>
              <a:t>, (…)</a:t>
            </a:r>
          </a:p>
          <a:p>
            <a:pPr>
              <a:buNone/>
            </a:pPr>
            <a:r>
              <a:rPr lang="pl-PL" sz="2000" dirty="0" smtClean="0"/>
              <a:t>	f) wyloty urządzeń kanalizacyjnych służące do wprowadzania ścieków do wód, do ziemi lub do urządzeń wodnych oraz </a:t>
            </a:r>
            <a:r>
              <a:rPr lang="pl-PL" sz="2000" b="1" dirty="0" smtClean="0">
                <a:solidFill>
                  <a:srgbClr val="FF0000"/>
                </a:solidFill>
              </a:rPr>
              <a:t>wyloty służące do wprowadzania wody do wód, do ziemi lub do urządzeń wodnych,</a:t>
            </a:r>
          </a:p>
          <a:p>
            <a:pPr>
              <a:buNone/>
            </a:pPr>
            <a:r>
              <a:rPr lang="pl-PL" sz="2000" dirty="0" smtClean="0"/>
              <a:t>	g) stałe urządzenia służące do połowu ryb lub do pozyskiwania innych organizmów wodnych,</a:t>
            </a:r>
          </a:p>
          <a:p>
            <a:pPr>
              <a:buNone/>
            </a:pPr>
            <a:r>
              <a:rPr lang="pl-PL" sz="2000" dirty="0" smtClean="0"/>
              <a:t>	</a:t>
            </a:r>
            <a:r>
              <a:rPr lang="pl-PL" sz="2000" b="1" dirty="0" smtClean="0">
                <a:solidFill>
                  <a:srgbClr val="FF0000"/>
                </a:solidFill>
              </a:rPr>
              <a:t>h) urządzenia służące do chowu ryb lub innych organizmów wodnych w wodach </a:t>
            </a:r>
            <a:r>
              <a:rPr lang="pl-PL" sz="2000" b="1" dirty="0" smtClean="0">
                <a:solidFill>
                  <a:srgbClr val="FF0000"/>
                </a:solidFill>
              </a:rPr>
              <a:t>powierzchniowych</a:t>
            </a:r>
            <a:r>
              <a:rPr lang="pl-PL" sz="2000" dirty="0" smtClean="0"/>
              <a:t>, (…)</a:t>
            </a:r>
          </a:p>
          <a:p>
            <a:pPr lvl="1"/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Pojęcia ustawowe ( najważniejsze dotyczące rybactwa)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/>
              <a:t>Art</a:t>
            </a:r>
            <a:r>
              <a:rPr lang="pl-PL" b="1" dirty="0" smtClean="0"/>
              <a:t>. </a:t>
            </a:r>
            <a:r>
              <a:rPr lang="pl-PL" sz="2000" b="1" dirty="0" smtClean="0"/>
              <a:t>16</a:t>
            </a:r>
            <a:r>
              <a:rPr lang="pl-PL" b="1" dirty="0" smtClean="0"/>
              <a:t>. [</a:t>
            </a:r>
            <a:r>
              <a:rPr lang="pl-PL" sz="2000" b="1" dirty="0" smtClean="0"/>
              <a:t>Definicje</a:t>
            </a:r>
            <a:r>
              <a:rPr lang="pl-PL" b="1" dirty="0" smtClean="0"/>
              <a:t> ustawowe]</a:t>
            </a:r>
          </a:p>
          <a:p>
            <a:pPr>
              <a:buNone/>
            </a:pPr>
            <a:r>
              <a:rPr lang="pl-PL" sz="2000" dirty="0" smtClean="0"/>
              <a:t>Ilekroć w ustawie jest mowa o: (…)</a:t>
            </a:r>
          </a:p>
          <a:p>
            <a:r>
              <a:rPr lang="pl-PL" sz="1900" dirty="0" smtClean="0"/>
              <a:t>73) zakładach - rozumie się przez to podmioty korzystające z wód w ramach usług wodnych, </a:t>
            </a:r>
            <a:r>
              <a:rPr lang="pl-PL" sz="1900" dirty="0" smtClean="0">
                <a:solidFill>
                  <a:srgbClr val="FF0000"/>
                </a:solidFill>
              </a:rPr>
              <a:t>wykonujące urządzenia wodne </a:t>
            </a:r>
            <a:r>
              <a:rPr lang="pl-PL" sz="1900" dirty="0" smtClean="0"/>
              <a:t>lub </a:t>
            </a:r>
            <a:r>
              <a:rPr lang="pl-PL" sz="1900" dirty="0" smtClean="0">
                <a:solidFill>
                  <a:srgbClr val="FF0000"/>
                </a:solidFill>
              </a:rPr>
              <a:t>wykonujące inne działania wymagające zgody </a:t>
            </a:r>
            <a:r>
              <a:rPr lang="pl-PL" sz="1900" dirty="0" err="1" smtClean="0">
                <a:solidFill>
                  <a:srgbClr val="FF0000"/>
                </a:solidFill>
              </a:rPr>
              <a:t>wodnoprawnej</a:t>
            </a:r>
            <a:r>
              <a:rPr lang="pl-PL" sz="1900" dirty="0" smtClean="0">
                <a:solidFill>
                  <a:srgbClr val="FF0000"/>
                </a:solidFill>
              </a:rPr>
              <a:t>;</a:t>
            </a:r>
            <a:endParaRPr lang="pl-PL" sz="1900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Lokalizacja w PW ziemnych stawów rybnych jako urządzeń melioracyjnych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1341884" y="2492896"/>
            <a:ext cx="102971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Art. 197</a:t>
            </a:r>
            <a:r>
              <a:rPr lang="pl-PL" b="1" dirty="0" smtClean="0"/>
              <a:t>. [Urządzenia melioracji wodnych]</a:t>
            </a:r>
          </a:p>
          <a:p>
            <a:r>
              <a:rPr lang="pl-PL" b="1" dirty="0" smtClean="0"/>
              <a:t>1. Urządzeniami melioracji wodnych są: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1) rowy wraz z budowlami związanymi z nimi funkcjonalnie,</a:t>
            </a:r>
          </a:p>
          <a:p>
            <a:r>
              <a:rPr lang="pl-PL" dirty="0" smtClean="0"/>
              <a:t>2) drenowania,</a:t>
            </a:r>
          </a:p>
          <a:p>
            <a:r>
              <a:rPr lang="pl-PL" dirty="0" smtClean="0"/>
              <a:t>3) rurociągi,</a:t>
            </a:r>
          </a:p>
          <a:p>
            <a:r>
              <a:rPr lang="pl-PL" dirty="0" smtClean="0"/>
              <a:t>4) stacje pomp służące wyłącznie do celów rolniczych,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5) ziemne stawy rybne,</a:t>
            </a:r>
          </a:p>
          <a:p>
            <a:r>
              <a:rPr lang="pl-PL" dirty="0" smtClean="0"/>
              <a:t>6) groble na obszarach nawadnianych,</a:t>
            </a:r>
          </a:p>
          <a:p>
            <a:r>
              <a:rPr lang="pl-PL" dirty="0" smtClean="0"/>
              <a:t>7) systemy nawodnień grawitacyjnych,</a:t>
            </a:r>
          </a:p>
          <a:p>
            <a:r>
              <a:rPr lang="pl-PL" dirty="0" smtClean="0"/>
              <a:t>8) systemy nawodnień ciśnieniowych</a:t>
            </a:r>
          </a:p>
          <a:p>
            <a:r>
              <a:rPr lang="pl-PL" dirty="0" smtClean="0"/>
              <a:t>- jeżeli służą celom, o których mowa w art. 195.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9876" y="404664"/>
            <a:ext cx="9601200" cy="1143000"/>
          </a:xfrm>
        </p:spPr>
        <p:txBody>
          <a:bodyPr/>
          <a:lstStyle/>
          <a:p>
            <a:r>
              <a:rPr lang="pl-PL" dirty="0" smtClean="0"/>
              <a:t>Utrzymanie stawów jako urządzeń melioracji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1125860" y="2274838"/>
            <a:ext cx="10657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Art. 208. [Obowiązek umożliwienia wstępu na grunt w celu utrzymywania urządzeń melioracji</a:t>
            </a:r>
          </a:p>
          <a:p>
            <a:r>
              <a:rPr lang="pl-PL" b="1" dirty="0" smtClean="0"/>
              <a:t>wodnych]</a:t>
            </a:r>
          </a:p>
          <a:p>
            <a:r>
              <a:rPr lang="pl-PL" dirty="0" smtClean="0"/>
              <a:t>Właściciele gruntów, na które urządzenia melioracji wodnych wywierają korzystny wpływ, oraz</a:t>
            </a:r>
          </a:p>
          <a:p>
            <a:r>
              <a:rPr lang="pl-PL" dirty="0" smtClean="0"/>
              <a:t>właściciele gruntów i nieruchomości sąsiednich są obowiązani umożliwić wejście na grunt w celu</a:t>
            </a:r>
          </a:p>
          <a:p>
            <a:r>
              <a:rPr lang="pl-PL" dirty="0" smtClean="0"/>
              <a:t>utrzymywania tych urządzeń.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3" name="Prostokąt 2"/>
          <p:cNvSpPr/>
          <p:nvPr/>
        </p:nvSpPr>
        <p:spPr>
          <a:xfrm>
            <a:off x="621804" y="692696"/>
            <a:ext cx="111612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Art. 13. [Podział państwa na obszary dorzeczy i regiony wodne - rozwinięcie]</a:t>
            </a:r>
          </a:p>
          <a:p>
            <a:r>
              <a:rPr lang="pl-PL" b="1" dirty="0" smtClean="0"/>
              <a:t>1. Ustanawia się następujące obszary dorzeczy:</a:t>
            </a:r>
          </a:p>
          <a:p>
            <a:r>
              <a:rPr lang="pl-PL" dirty="0" smtClean="0"/>
              <a:t>1) </a:t>
            </a:r>
            <a:r>
              <a:rPr lang="pl-PL" dirty="0" smtClean="0">
                <a:solidFill>
                  <a:srgbClr val="FF0000"/>
                </a:solidFill>
              </a:rPr>
              <a:t>obszar dorzecza Wisły </a:t>
            </a:r>
            <a:r>
              <a:rPr lang="pl-PL" dirty="0" smtClean="0"/>
              <a:t>obejmujący, oprócz dorzecza Wisły znajdującego się na terytorium</a:t>
            </a:r>
          </a:p>
          <a:p>
            <a:r>
              <a:rPr lang="pl-PL" dirty="0" smtClean="0"/>
              <a:t>Rzeczypospolitej Polskiej, również </a:t>
            </a:r>
            <a:r>
              <a:rPr lang="pl-PL" dirty="0" smtClean="0">
                <a:solidFill>
                  <a:srgbClr val="FF0000"/>
                </a:solidFill>
              </a:rPr>
              <a:t>dorzecza Słupi, Łupawy, Łeby, Redy oraz pozostałych rzek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uchodzących bezpośrednio do Morza Bałtyckiego na wschód od ujścia Słupi, a także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wpadających do Zalewu Wiślanego;</a:t>
            </a:r>
          </a:p>
          <a:p>
            <a:r>
              <a:rPr lang="pl-PL" dirty="0" smtClean="0"/>
              <a:t>2) </a:t>
            </a:r>
            <a:r>
              <a:rPr lang="pl-PL" dirty="0" smtClean="0">
                <a:solidFill>
                  <a:srgbClr val="FF0000"/>
                </a:solidFill>
              </a:rPr>
              <a:t>obszar dorzecza Odry </a:t>
            </a:r>
            <a:r>
              <a:rPr lang="pl-PL" dirty="0" smtClean="0"/>
              <a:t>obejmujący, oprócz dorzecza Odry znajdującego się na terytorium</a:t>
            </a:r>
          </a:p>
          <a:p>
            <a:r>
              <a:rPr lang="pl-PL" dirty="0" smtClean="0"/>
              <a:t>Rzeczypospolitej Polskiej, także </a:t>
            </a:r>
            <a:r>
              <a:rPr lang="pl-PL" dirty="0" smtClean="0">
                <a:solidFill>
                  <a:srgbClr val="FF0000"/>
                </a:solidFill>
              </a:rPr>
              <a:t>dorzecza Regi, Parsęty, Wieprzy, </a:t>
            </a:r>
            <a:r>
              <a:rPr lang="pl-PL" dirty="0" err="1" smtClean="0">
                <a:solidFill>
                  <a:srgbClr val="FF0000"/>
                </a:solidFill>
              </a:rPr>
              <a:t>Ücker</a:t>
            </a:r>
            <a:r>
              <a:rPr lang="pl-PL" dirty="0" smtClean="0">
                <a:solidFill>
                  <a:srgbClr val="FF0000"/>
                </a:solidFill>
              </a:rPr>
              <a:t> oraz pozostałych rzek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uchodzących bezpośrednio do Morza Bałtyckiego na zachód od ujścia Słupi, a także wpadających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do Zalewu Szczecińskiego;</a:t>
            </a:r>
          </a:p>
          <a:p>
            <a:r>
              <a:rPr lang="pl-PL" dirty="0" smtClean="0"/>
              <a:t>3) </a:t>
            </a:r>
            <a:r>
              <a:rPr lang="pl-PL" dirty="0" smtClean="0">
                <a:solidFill>
                  <a:srgbClr val="D07B0A"/>
                </a:solidFill>
              </a:rPr>
              <a:t>obszary dorzeczy:</a:t>
            </a:r>
          </a:p>
          <a:p>
            <a:r>
              <a:rPr lang="pl-PL" dirty="0" smtClean="0">
                <a:solidFill>
                  <a:srgbClr val="D07B0A"/>
                </a:solidFill>
              </a:rPr>
              <a:t>a) Dniestru,</a:t>
            </a:r>
          </a:p>
          <a:p>
            <a:r>
              <a:rPr lang="pl-PL" dirty="0" smtClean="0">
                <a:solidFill>
                  <a:srgbClr val="D07B0A"/>
                </a:solidFill>
              </a:rPr>
              <a:t>b) Dunaju,</a:t>
            </a:r>
          </a:p>
          <a:p>
            <a:r>
              <a:rPr lang="pl-PL" dirty="0" smtClean="0">
                <a:solidFill>
                  <a:srgbClr val="D07B0A"/>
                </a:solidFill>
              </a:rPr>
              <a:t>c) </a:t>
            </a:r>
            <a:r>
              <a:rPr lang="pl-PL" dirty="0" err="1" smtClean="0">
                <a:solidFill>
                  <a:srgbClr val="D07B0A"/>
                </a:solidFill>
              </a:rPr>
              <a:t>Banówki</a:t>
            </a:r>
            <a:r>
              <a:rPr lang="pl-PL" dirty="0" smtClean="0">
                <a:solidFill>
                  <a:srgbClr val="D07B0A"/>
                </a:solidFill>
              </a:rPr>
              <a:t>,</a:t>
            </a:r>
          </a:p>
          <a:p>
            <a:r>
              <a:rPr lang="pl-PL" dirty="0" smtClean="0">
                <a:solidFill>
                  <a:srgbClr val="D07B0A"/>
                </a:solidFill>
              </a:rPr>
              <a:t>d) Łaby,</a:t>
            </a:r>
          </a:p>
          <a:p>
            <a:r>
              <a:rPr lang="pl-PL" dirty="0" smtClean="0">
                <a:solidFill>
                  <a:srgbClr val="D07B0A"/>
                </a:solidFill>
              </a:rPr>
              <a:t>e) Niemna,</a:t>
            </a:r>
          </a:p>
          <a:p>
            <a:r>
              <a:rPr lang="pl-PL" dirty="0" smtClean="0">
                <a:solidFill>
                  <a:srgbClr val="D07B0A"/>
                </a:solidFill>
              </a:rPr>
              <a:t>f) Pregoły,</a:t>
            </a:r>
          </a:p>
          <a:p>
            <a:r>
              <a:rPr lang="pl-PL" dirty="0" smtClean="0">
                <a:solidFill>
                  <a:srgbClr val="D07B0A"/>
                </a:solidFill>
              </a:rPr>
              <a:t>g) Świeżej</a:t>
            </a:r>
          </a:p>
          <a:p>
            <a:r>
              <a:rPr lang="pl-PL" dirty="0" smtClean="0">
                <a:solidFill>
                  <a:srgbClr val="D07B0A"/>
                </a:solidFill>
              </a:rPr>
              <a:t>- obejmujące znajdujące się na terytorium Rzeczypospolitej Polskiej części międzynarodowych</a:t>
            </a:r>
          </a:p>
          <a:p>
            <a:r>
              <a:rPr lang="pl-PL" dirty="0" smtClean="0">
                <a:solidFill>
                  <a:srgbClr val="D07B0A"/>
                </a:solidFill>
              </a:rPr>
              <a:t>dorzeczy.</a:t>
            </a:r>
            <a:endParaRPr lang="pl-PL" dirty="0">
              <a:solidFill>
                <a:srgbClr val="D07B0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70076" y="2276872"/>
            <a:ext cx="60928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600" b="1" dirty="0" smtClean="0"/>
              <a:t>USTAWA</a:t>
            </a:r>
          </a:p>
          <a:p>
            <a:pPr algn="ctr"/>
            <a:r>
              <a:rPr lang="pl-PL" sz="3600" dirty="0" smtClean="0"/>
              <a:t>z dnia 20 lipca 2017 r.</a:t>
            </a:r>
          </a:p>
          <a:p>
            <a:pPr algn="ctr"/>
            <a:r>
              <a:rPr lang="pl-PL" sz="3600" b="1" dirty="0" smtClean="0"/>
              <a:t>Prawo wodne </a:t>
            </a:r>
            <a:r>
              <a:rPr lang="pl-PL" sz="3600" b="1" baseline="30000" dirty="0" smtClean="0"/>
              <a:t>1</a:t>
            </a:r>
            <a:r>
              <a:rPr lang="pl-PL" sz="3600" b="1" dirty="0" smtClean="0"/>
              <a:t> ,</a:t>
            </a:r>
          </a:p>
          <a:p>
            <a:pPr algn="ctr"/>
            <a:r>
              <a:rPr lang="pl-PL" sz="3600" dirty="0" smtClean="0"/>
              <a:t>(Dz. U. z 2017 r. poz. 1566.)</a:t>
            </a:r>
            <a:endParaRPr lang="pl-PL" sz="360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3" name="Prostokąt 2"/>
          <p:cNvSpPr/>
          <p:nvPr/>
        </p:nvSpPr>
        <p:spPr>
          <a:xfrm>
            <a:off x="621804" y="188641"/>
            <a:ext cx="10873208" cy="6048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2. </a:t>
            </a:r>
            <a:r>
              <a:rPr lang="pl-PL" sz="1600" b="1" dirty="0" smtClean="0"/>
              <a:t>Ustanawia się następujące regiony wodne</a:t>
            </a:r>
            <a:r>
              <a:rPr lang="pl-PL" sz="1600" dirty="0" smtClean="0"/>
              <a:t>:</a:t>
            </a:r>
          </a:p>
          <a:p>
            <a:r>
              <a:rPr lang="pl-PL" sz="1400" dirty="0" smtClean="0"/>
              <a:t>1) na obszarze dorzecza Wisły:</a:t>
            </a:r>
          </a:p>
          <a:p>
            <a:r>
              <a:rPr lang="pl-PL" sz="1200" dirty="0" smtClean="0"/>
              <a:t>	a) region wodny Małej Wisły,</a:t>
            </a:r>
          </a:p>
          <a:p>
            <a:r>
              <a:rPr lang="pl-PL" sz="1200" dirty="0" smtClean="0"/>
              <a:t>	b) region wodny Górnej-Zachodniej Wisły,</a:t>
            </a:r>
          </a:p>
          <a:p>
            <a:r>
              <a:rPr lang="pl-PL" sz="1200" dirty="0" smtClean="0"/>
              <a:t>	c) region wodny Górnej-Wschodniej Wisły,</a:t>
            </a:r>
          </a:p>
          <a:p>
            <a:r>
              <a:rPr lang="pl-PL" sz="1200" dirty="0" smtClean="0"/>
              <a:t>	d) region wodny Narwi,</a:t>
            </a:r>
          </a:p>
          <a:p>
            <a:r>
              <a:rPr lang="pl-PL" sz="1200" dirty="0" smtClean="0"/>
              <a:t>	e) region wodny Bugu,</a:t>
            </a:r>
          </a:p>
          <a:p>
            <a:r>
              <a:rPr lang="pl-PL" sz="1200" dirty="0" smtClean="0"/>
              <a:t>	f) region wodny Środkowej Wisły,</a:t>
            </a:r>
          </a:p>
          <a:p>
            <a:r>
              <a:rPr lang="pl-PL" sz="1200" dirty="0" smtClean="0"/>
              <a:t>	g) region wodny Dolnej Wisły,</a:t>
            </a:r>
          </a:p>
          <a:p>
            <a:r>
              <a:rPr lang="pl-PL" sz="1400" dirty="0" smtClean="0"/>
              <a:t>2) na obszarze dorzecza Odry:</a:t>
            </a:r>
          </a:p>
          <a:p>
            <a:r>
              <a:rPr lang="pl-PL" sz="1200" dirty="0" smtClean="0"/>
              <a:t>	a) region wodny Górnej Odry,</a:t>
            </a:r>
          </a:p>
          <a:p>
            <a:r>
              <a:rPr lang="pl-PL" sz="1200" dirty="0" smtClean="0"/>
              <a:t>	b) region wodny Środkowej Odry,</a:t>
            </a:r>
          </a:p>
          <a:p>
            <a:r>
              <a:rPr lang="pl-PL" sz="1200" dirty="0" smtClean="0"/>
              <a:t>	c) region wodny Dolnej Odry i Przymorza Zachodniego,</a:t>
            </a:r>
          </a:p>
          <a:p>
            <a:r>
              <a:rPr lang="pl-PL" sz="1200" dirty="0" smtClean="0"/>
              <a:t>	d) region wodny Warty,</a:t>
            </a:r>
          </a:p>
          <a:p>
            <a:r>
              <a:rPr lang="pl-PL" sz="1200" dirty="0" smtClean="0"/>
              <a:t>	e) region wodny Noteci;</a:t>
            </a:r>
          </a:p>
          <a:p>
            <a:r>
              <a:rPr lang="pl-PL" sz="1400" dirty="0" smtClean="0"/>
              <a:t>3) na obszarze dorzecza Dniestru - region wodny Dniestru;</a:t>
            </a:r>
          </a:p>
          <a:p>
            <a:r>
              <a:rPr lang="pl-PL" sz="1400" dirty="0" smtClean="0"/>
              <a:t>4) na obszarze dorzecza Dunaju:</a:t>
            </a:r>
          </a:p>
          <a:p>
            <a:r>
              <a:rPr lang="pl-PL" sz="1200" dirty="0" smtClean="0"/>
              <a:t>	a) region wodny Czarnej Orawy,</a:t>
            </a:r>
          </a:p>
          <a:p>
            <a:r>
              <a:rPr lang="pl-PL" sz="1200" dirty="0" smtClean="0"/>
              <a:t>	b) region wodny </a:t>
            </a:r>
            <a:r>
              <a:rPr lang="pl-PL" sz="1200" dirty="0" err="1" smtClean="0"/>
              <a:t>Czadeczki</a:t>
            </a:r>
            <a:r>
              <a:rPr lang="pl-PL" sz="1200" dirty="0" smtClean="0"/>
              <a:t>,</a:t>
            </a:r>
          </a:p>
          <a:p>
            <a:r>
              <a:rPr lang="pl-PL" sz="1200" dirty="0" smtClean="0"/>
              <a:t>	c) region wodny Morawy;</a:t>
            </a:r>
          </a:p>
          <a:p>
            <a:r>
              <a:rPr lang="pl-PL" sz="1400" dirty="0" smtClean="0"/>
              <a:t>5) na obszarze dorzecza </a:t>
            </a:r>
            <a:r>
              <a:rPr lang="pl-PL" sz="1400" dirty="0" err="1" smtClean="0"/>
              <a:t>Banówki</a:t>
            </a:r>
            <a:r>
              <a:rPr lang="pl-PL" sz="1400" dirty="0" smtClean="0"/>
              <a:t> - region wodny </a:t>
            </a:r>
            <a:r>
              <a:rPr lang="pl-PL" sz="1400" dirty="0" err="1" smtClean="0"/>
              <a:t>Banówki</a:t>
            </a:r>
            <a:r>
              <a:rPr lang="pl-PL" sz="1400" dirty="0" smtClean="0"/>
              <a:t>;</a:t>
            </a:r>
          </a:p>
          <a:p>
            <a:r>
              <a:rPr lang="pl-PL" sz="1400" dirty="0" smtClean="0"/>
              <a:t>6</a:t>
            </a:r>
            <a:r>
              <a:rPr lang="pl-PL" sz="1200" dirty="0" smtClean="0"/>
              <a:t>) na obszarze dorzecza Łaby:</a:t>
            </a:r>
          </a:p>
          <a:p>
            <a:r>
              <a:rPr lang="pl-PL" sz="1200" dirty="0" smtClean="0"/>
              <a:t>	a) region wodny Izery,</a:t>
            </a:r>
          </a:p>
          <a:p>
            <a:r>
              <a:rPr lang="pl-PL" sz="1200" dirty="0" smtClean="0"/>
              <a:t>	b) region wodny Łaby i Ostrożnicy (</a:t>
            </a:r>
            <a:r>
              <a:rPr lang="pl-PL" sz="1200" dirty="0" err="1" smtClean="0"/>
              <a:t>Upa</a:t>
            </a:r>
            <a:r>
              <a:rPr lang="pl-PL" sz="1200" dirty="0" smtClean="0"/>
              <a:t>),</a:t>
            </a:r>
          </a:p>
          <a:p>
            <a:r>
              <a:rPr lang="pl-PL" sz="1200" dirty="0" smtClean="0"/>
              <a:t>	c) region wodny </a:t>
            </a:r>
            <a:r>
              <a:rPr lang="pl-PL" sz="1200" dirty="0" err="1" smtClean="0"/>
              <a:t>Metuje</a:t>
            </a:r>
            <a:r>
              <a:rPr lang="pl-PL" sz="1200" dirty="0" smtClean="0"/>
              <a:t>,</a:t>
            </a:r>
          </a:p>
          <a:p>
            <a:r>
              <a:rPr lang="pl-PL" sz="1200" dirty="0" smtClean="0"/>
              <a:t>	d) region wodny Orlicy;</a:t>
            </a:r>
          </a:p>
          <a:p>
            <a:r>
              <a:rPr lang="pl-PL" sz="1400" dirty="0" smtClean="0"/>
              <a:t>7) na obszarze dorzecza Niemna - region wodny Niemna;</a:t>
            </a:r>
          </a:p>
          <a:p>
            <a:r>
              <a:rPr lang="pl-PL" sz="1400" dirty="0" smtClean="0"/>
              <a:t>8) na obszarze dorzecza Pregoły - region wodny Łyny i Węgorapy;</a:t>
            </a:r>
          </a:p>
          <a:p>
            <a:r>
              <a:rPr lang="pl-PL" sz="1400" dirty="0" smtClean="0"/>
              <a:t>9) na obszarze dorzecza Świeżej - region wodny Świeżej.</a:t>
            </a:r>
            <a:endParaRPr lang="pl-PL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„Właściwy organ”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1557908" y="1844824"/>
            <a:ext cx="9433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Art. 14. [Organy właściwe w sprawach gospodarowania wodami]</a:t>
            </a:r>
          </a:p>
          <a:p>
            <a:r>
              <a:rPr lang="pl-PL" sz="2000" dirty="0" smtClean="0"/>
              <a:t>1. Organami właściwymi w sprawach gospodarowania wodami są:</a:t>
            </a:r>
          </a:p>
          <a:p>
            <a:r>
              <a:rPr lang="pl-PL" sz="2000" dirty="0" smtClean="0"/>
              <a:t>	1) minister właściwy do spraw gospodarki wodnej;</a:t>
            </a:r>
          </a:p>
          <a:p>
            <a:r>
              <a:rPr lang="pl-PL" sz="2000" dirty="0" smtClean="0"/>
              <a:t>	2) minister właściwy do spraw żeglugi śródlądowej;</a:t>
            </a:r>
          </a:p>
          <a:p>
            <a:r>
              <a:rPr lang="pl-PL" sz="2000" dirty="0" smtClean="0"/>
              <a:t>	3) Prezes Wód Polskich;</a:t>
            </a:r>
          </a:p>
          <a:p>
            <a:r>
              <a:rPr lang="pl-PL" sz="2000" dirty="0" smtClean="0"/>
              <a:t>	4) </a:t>
            </a:r>
            <a:r>
              <a:rPr lang="pl-PL" sz="2000" dirty="0" smtClean="0">
                <a:solidFill>
                  <a:srgbClr val="FF0000"/>
                </a:solidFill>
              </a:rPr>
              <a:t>dyrektor regionalnego zarządu gospodarki wodnej Wód Polskich;</a:t>
            </a:r>
          </a:p>
          <a:p>
            <a:r>
              <a:rPr lang="pl-PL" sz="2000" dirty="0" smtClean="0"/>
              <a:t>	5) dyrektor zarządu zlewni Wód Polskich;</a:t>
            </a:r>
          </a:p>
          <a:p>
            <a:r>
              <a:rPr lang="pl-PL" sz="2000" dirty="0" smtClean="0"/>
              <a:t>	6) kierownik nadzoru wodnego Wód Polskich;</a:t>
            </a:r>
          </a:p>
          <a:p>
            <a:r>
              <a:rPr lang="pl-PL" sz="2000" dirty="0" smtClean="0"/>
              <a:t>	7) dyrektor urzędu morskiego;</a:t>
            </a:r>
          </a:p>
          <a:p>
            <a:r>
              <a:rPr lang="pl-PL" sz="2000" dirty="0" smtClean="0"/>
              <a:t>	8) wojewoda;</a:t>
            </a:r>
          </a:p>
          <a:p>
            <a:r>
              <a:rPr lang="pl-PL" sz="2000" dirty="0" smtClean="0"/>
              <a:t>	9) starosta;</a:t>
            </a:r>
          </a:p>
          <a:p>
            <a:r>
              <a:rPr lang="pl-PL" sz="2000" dirty="0" smtClean="0"/>
              <a:t>           10) wójt, burmistrz lub prezydent miasta.</a:t>
            </a:r>
            <a:endParaRPr lang="pl-PL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Pozwolenie wodnoprawne (zgoda </a:t>
            </a:r>
            <a:r>
              <a:rPr lang="pl-PL" dirty="0" err="1" smtClean="0"/>
              <a:t>w-p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Art. 388. [Formy </a:t>
            </a:r>
            <a:r>
              <a:rPr lang="pl-PL" b="1" dirty="0" err="1" smtClean="0"/>
              <a:t>zgód</a:t>
            </a:r>
            <a:r>
              <a:rPr lang="pl-PL" b="1" dirty="0" smtClean="0"/>
              <a:t> </a:t>
            </a:r>
            <a:r>
              <a:rPr lang="pl-PL" b="1" dirty="0" err="1" smtClean="0"/>
              <a:t>wodnoprawnych</a:t>
            </a:r>
            <a:r>
              <a:rPr lang="pl-PL" b="1" dirty="0" smtClean="0"/>
              <a:t>; obowiązek uprzedniego wydania </a:t>
            </a:r>
            <a:r>
              <a:rPr lang="pl-PL" b="1" dirty="0" smtClean="0"/>
              <a:t>pozwolenia </a:t>
            </a:r>
            <a:r>
              <a:rPr lang="pl-PL" b="1" dirty="0" err="1" smtClean="0"/>
              <a:t>wodnoprawnego</a:t>
            </a:r>
            <a:r>
              <a:rPr lang="pl-PL" b="1" dirty="0" smtClean="0"/>
              <a:t> </a:t>
            </a:r>
            <a:r>
              <a:rPr lang="pl-PL" b="1" dirty="0" smtClean="0"/>
              <a:t>lub przyjęcie zgłoszenia </a:t>
            </a:r>
            <a:r>
              <a:rPr lang="pl-PL" b="1" dirty="0" err="1" smtClean="0"/>
              <a:t>wodnoprawnego</a:t>
            </a:r>
            <a:r>
              <a:rPr lang="pl-PL" b="1" dirty="0" smtClean="0"/>
              <a:t>]</a:t>
            </a:r>
          </a:p>
          <a:p>
            <a:pPr lvl="1"/>
            <a:r>
              <a:rPr lang="pl-PL" dirty="0" smtClean="0"/>
              <a:t>1. Zgoda wodnoprawna jest udzielana przez:</a:t>
            </a:r>
          </a:p>
          <a:p>
            <a:pPr lvl="2"/>
            <a:r>
              <a:rPr lang="pl-PL" b="1" dirty="0" smtClean="0">
                <a:solidFill>
                  <a:srgbClr val="FF0000"/>
                </a:solidFill>
              </a:rPr>
              <a:t>1) wydanie pozwolenia </a:t>
            </a:r>
            <a:r>
              <a:rPr lang="pl-PL" b="1" dirty="0" err="1" smtClean="0">
                <a:solidFill>
                  <a:srgbClr val="FF0000"/>
                </a:solidFill>
              </a:rPr>
              <a:t>wodnoprawnego</a:t>
            </a:r>
            <a:r>
              <a:rPr lang="pl-PL" b="1" dirty="0" smtClean="0">
                <a:solidFill>
                  <a:srgbClr val="FF0000"/>
                </a:solidFill>
              </a:rPr>
              <a:t>;</a:t>
            </a:r>
          </a:p>
          <a:p>
            <a:pPr lvl="2"/>
            <a:r>
              <a:rPr lang="pl-PL" dirty="0" smtClean="0"/>
              <a:t>2) przyjęcie zgłoszenia </a:t>
            </a:r>
            <a:r>
              <a:rPr lang="pl-PL" dirty="0" err="1" smtClean="0"/>
              <a:t>wodnoprawnego</a:t>
            </a:r>
            <a:r>
              <a:rPr lang="pl-PL" dirty="0" smtClean="0"/>
              <a:t>;</a:t>
            </a:r>
          </a:p>
          <a:p>
            <a:pPr lvl="2"/>
            <a:r>
              <a:rPr lang="pl-PL" dirty="0" smtClean="0"/>
              <a:t>3) wydanie oceny </a:t>
            </a:r>
            <a:r>
              <a:rPr lang="pl-PL" dirty="0" err="1" smtClean="0"/>
              <a:t>wodnoprawnej</a:t>
            </a:r>
            <a:r>
              <a:rPr lang="pl-PL" dirty="0" smtClean="0"/>
              <a:t>;</a:t>
            </a:r>
          </a:p>
          <a:p>
            <a:pPr lvl="2"/>
            <a:r>
              <a:rPr lang="pl-PL" dirty="0" smtClean="0"/>
              <a:t>4) wydanie decyzji, o których mowa w art. 77 ust. 3 i 8 oraz w art. 176 ust. 4.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Art. 389. [Przypadki, w których wymagane jest pozwolenie wodnoprawne]</a:t>
            </a:r>
          </a:p>
          <a:p>
            <a:r>
              <a:rPr lang="pl-PL" dirty="0" smtClean="0"/>
              <a:t>Jeżeli ustawa nie stanowi inaczej, pozwolenie wodnoprawne jest wymagane na:</a:t>
            </a:r>
          </a:p>
          <a:p>
            <a:r>
              <a:rPr lang="pl-PL" dirty="0" smtClean="0"/>
              <a:t>1) usługi wodne;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2) szczególne korzystanie z wód</a:t>
            </a:r>
            <a:r>
              <a:rPr lang="pl-PL" b="1" dirty="0" smtClean="0">
                <a:solidFill>
                  <a:srgbClr val="FF0000"/>
                </a:solidFill>
              </a:rPr>
              <a:t>;</a:t>
            </a:r>
          </a:p>
          <a:p>
            <a:pPr>
              <a:buNone/>
            </a:pPr>
            <a:r>
              <a:rPr lang="pl-PL" b="1" dirty="0" smtClean="0"/>
              <a:t>(…)</a:t>
            </a:r>
            <a:endParaRPr lang="pl-PL" b="1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6</a:t>
            </a:r>
            <a:r>
              <a:rPr lang="pl-PL" b="1" dirty="0" smtClean="0">
                <a:solidFill>
                  <a:srgbClr val="FF0000"/>
                </a:solidFill>
              </a:rPr>
              <a:t>) wykonanie urządzeń wodnych</a:t>
            </a:r>
            <a:r>
              <a:rPr lang="pl-PL" b="1" dirty="0" smtClean="0">
                <a:solidFill>
                  <a:srgbClr val="FF0000"/>
                </a:solidFill>
              </a:rPr>
              <a:t>;</a:t>
            </a:r>
          </a:p>
          <a:p>
            <a:pPr>
              <a:buNone/>
            </a:pPr>
            <a:r>
              <a:rPr lang="pl-PL" b="1" dirty="0" smtClean="0"/>
              <a:t>(…)</a:t>
            </a:r>
            <a:endParaRPr lang="pl-PL" b="1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Usługi wodne (?)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 smtClean="0"/>
              <a:t>Art. 35. [Zapewnienie dostępu do usług wodnych]</a:t>
            </a:r>
          </a:p>
          <a:p>
            <a:r>
              <a:rPr lang="pl-PL" dirty="0" smtClean="0"/>
              <a:t>1. </a:t>
            </a:r>
            <a:r>
              <a:rPr lang="pl-PL" b="1" dirty="0" smtClean="0">
                <a:solidFill>
                  <a:srgbClr val="0070C0"/>
                </a:solidFill>
              </a:rPr>
              <a:t>Usługi wodne polegają na zapewnieniu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smtClean="0"/>
              <a:t>gospodarstwom domowym, podmiotom publicznym </a:t>
            </a:r>
            <a:r>
              <a:rPr lang="pl-PL" dirty="0" smtClean="0"/>
              <a:t>oraz </a:t>
            </a:r>
            <a:r>
              <a:rPr lang="pl-PL" b="1" dirty="0" smtClean="0">
                <a:solidFill>
                  <a:srgbClr val="0070C0"/>
                </a:solidFill>
              </a:rPr>
              <a:t>podmiotom </a:t>
            </a:r>
            <a:r>
              <a:rPr lang="pl-PL" b="1" dirty="0" smtClean="0">
                <a:solidFill>
                  <a:srgbClr val="0070C0"/>
                </a:solidFill>
              </a:rPr>
              <a:t>prowadzącym działalność gospodarczą możliwości </a:t>
            </a:r>
            <a:r>
              <a:rPr lang="pl-PL" b="1" dirty="0" smtClean="0">
                <a:solidFill>
                  <a:srgbClr val="0070C0"/>
                </a:solidFill>
              </a:rPr>
              <a:t>korzystania </a:t>
            </a:r>
            <a:r>
              <a:rPr lang="pl-PL" b="1" dirty="0" smtClean="0">
                <a:solidFill>
                  <a:srgbClr val="0070C0"/>
                </a:solidFill>
              </a:rPr>
              <a:t>z wód w </a:t>
            </a:r>
            <a:r>
              <a:rPr lang="pl-PL" b="1" dirty="0" smtClean="0">
                <a:solidFill>
                  <a:srgbClr val="0070C0"/>
                </a:solidFill>
              </a:rPr>
              <a:t>zakresie wykraczającym </a:t>
            </a:r>
            <a:r>
              <a:rPr lang="pl-PL" b="1" dirty="0" smtClean="0">
                <a:solidFill>
                  <a:srgbClr val="0070C0"/>
                </a:solidFill>
              </a:rPr>
              <a:t>poza zakres</a:t>
            </a:r>
            <a:r>
              <a:rPr lang="pl-PL" b="1" dirty="0" smtClean="0"/>
              <a:t> </a:t>
            </a:r>
            <a:r>
              <a:rPr lang="pl-PL" dirty="0" smtClean="0"/>
              <a:t>powszechnego korzystania z wód, zwykłego korzystania z wód </a:t>
            </a:r>
            <a:r>
              <a:rPr lang="pl-PL" dirty="0" smtClean="0"/>
              <a:t>oraz </a:t>
            </a:r>
            <a:r>
              <a:rPr lang="pl-PL" b="1" dirty="0" smtClean="0">
                <a:solidFill>
                  <a:srgbClr val="0070C0"/>
                </a:solidFill>
              </a:rPr>
              <a:t>szczególnego </a:t>
            </a:r>
            <a:r>
              <a:rPr lang="pl-PL" b="1" dirty="0" smtClean="0">
                <a:solidFill>
                  <a:srgbClr val="0070C0"/>
                </a:solidFill>
              </a:rPr>
              <a:t>korzystania z wód.</a:t>
            </a:r>
          </a:p>
          <a:p>
            <a:r>
              <a:rPr lang="pl-PL" dirty="0" smtClean="0"/>
              <a:t>2. Gospodarstwom domowym, podmiotom publicznym oraz podmiotom prowadzącym </a:t>
            </a:r>
            <a:r>
              <a:rPr lang="pl-PL" dirty="0" smtClean="0"/>
              <a:t>działalność gospodarczą </a:t>
            </a:r>
            <a:r>
              <a:rPr lang="pl-PL" dirty="0" smtClean="0"/>
              <a:t>zapewnia się dostęp do usług wodnych na zasadach określonych w przepisach ustawy.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3. Usługi wodne obejmują: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1) pobór wód podziemnych lub wód powierzchniowych;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2) piętrzenie, magazynowanie lub retencjonowanie wód podziemnych i wód powierzchniowych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oraz korzystanie z tych wód;</a:t>
            </a:r>
          </a:p>
          <a:p>
            <a:r>
              <a:rPr lang="pl-PL" dirty="0" smtClean="0"/>
              <a:t>(…)</a:t>
            </a:r>
            <a:endParaRPr lang="pl-PL" dirty="0" smtClean="0"/>
          </a:p>
          <a:p>
            <a:r>
              <a:rPr lang="pl-PL" dirty="0" smtClean="0"/>
              <a:t>5</a:t>
            </a:r>
            <a:r>
              <a:rPr lang="pl-PL" dirty="0" smtClean="0"/>
              <a:t>) wprowadzanie ścieków do wód lub do ziemi, obejmujące także wprowadzanie ścieków </a:t>
            </a:r>
            <a:r>
              <a:rPr lang="pl-PL" dirty="0" smtClean="0"/>
              <a:t>do urządzeń </a:t>
            </a:r>
            <a:r>
              <a:rPr lang="pl-PL" dirty="0" smtClean="0"/>
              <a:t>wodnych;</a:t>
            </a:r>
          </a:p>
          <a:p>
            <a:r>
              <a:rPr lang="pl-PL" dirty="0" smtClean="0"/>
              <a:t>9</a:t>
            </a:r>
            <a:r>
              <a:rPr lang="pl-PL" dirty="0" smtClean="0"/>
              <a:t>) odprowadzanie do wód lub do ziemi wód pobranych i niewykorzystanych.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Szczególne korzystanie z wód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909836" y="1628800"/>
            <a:ext cx="105131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b="1" dirty="0" smtClean="0"/>
              <a:t>Art. 34. [Szczególne korzystanie z wód]</a:t>
            </a:r>
          </a:p>
          <a:p>
            <a:r>
              <a:rPr lang="pl-PL" sz="1500" dirty="0" smtClean="0"/>
              <a:t>Szczególnym korzystaniem z wód jest korzystanie z wód wykraczające poza powszechne </a:t>
            </a:r>
            <a:r>
              <a:rPr lang="pl-PL" sz="1500" dirty="0" smtClean="0"/>
              <a:t>korzystanie z </a:t>
            </a:r>
            <a:r>
              <a:rPr lang="pl-PL" sz="1500" dirty="0" smtClean="0"/>
              <a:t>wód oraz zwykłe korzystanie z wód, obejmujące:</a:t>
            </a:r>
          </a:p>
          <a:p>
            <a:r>
              <a:rPr lang="pl-PL" sz="1500" dirty="0" smtClean="0"/>
              <a:t>(…)</a:t>
            </a:r>
            <a:endParaRPr lang="pl-PL" sz="1500" dirty="0" smtClean="0"/>
          </a:p>
          <a:p>
            <a:r>
              <a:rPr lang="pl-PL" sz="1500" dirty="0" smtClean="0">
                <a:solidFill>
                  <a:srgbClr val="FF0000"/>
                </a:solidFill>
              </a:rPr>
              <a:t>2) użytkowanie wód znajdujących się w stawach i rowach;</a:t>
            </a:r>
          </a:p>
          <a:p>
            <a:r>
              <a:rPr lang="pl-PL" sz="1500" dirty="0" smtClean="0"/>
              <a:t>(…)</a:t>
            </a:r>
            <a:endParaRPr lang="pl-PL" sz="1500" dirty="0" smtClean="0"/>
          </a:p>
          <a:p>
            <a:r>
              <a:rPr lang="pl-PL" sz="1500" i="1" dirty="0" smtClean="0">
                <a:solidFill>
                  <a:srgbClr val="FF0000"/>
                </a:solidFill>
              </a:rPr>
              <a:t>4) wykonywanie na nieruchomości o powierzchni powyżej 3500 m</a:t>
            </a:r>
            <a:r>
              <a:rPr lang="pl-PL" sz="1500" i="1" baseline="30000" dirty="0" smtClean="0">
                <a:solidFill>
                  <a:srgbClr val="FF0000"/>
                </a:solidFill>
              </a:rPr>
              <a:t>2</a:t>
            </a:r>
            <a:r>
              <a:rPr lang="pl-PL" sz="1500" i="1" dirty="0" smtClean="0">
                <a:solidFill>
                  <a:srgbClr val="FF0000"/>
                </a:solidFill>
              </a:rPr>
              <a:t> robót lub </a:t>
            </a:r>
            <a:r>
              <a:rPr lang="pl-PL" sz="1500" i="1" dirty="0" smtClean="0">
                <a:solidFill>
                  <a:srgbClr val="FF0000"/>
                </a:solidFill>
              </a:rPr>
              <a:t>obiektów budowlanych </a:t>
            </a:r>
            <a:r>
              <a:rPr lang="pl-PL" sz="1500" i="1" dirty="0" smtClean="0">
                <a:solidFill>
                  <a:srgbClr val="FF0000"/>
                </a:solidFill>
              </a:rPr>
              <a:t>trwale </a:t>
            </a:r>
            <a:r>
              <a:rPr lang="pl-PL" sz="1500" i="1" dirty="0" smtClean="0">
                <a:solidFill>
                  <a:srgbClr val="FF0000"/>
                </a:solidFill>
              </a:rPr>
              <a:t> związanych </a:t>
            </a:r>
            <a:r>
              <a:rPr lang="pl-PL" sz="1500" i="1" dirty="0" smtClean="0">
                <a:solidFill>
                  <a:srgbClr val="FF0000"/>
                </a:solidFill>
              </a:rPr>
              <a:t>z gruntem, mających wpływ na zmniejszenie naturalnej </a:t>
            </a:r>
            <a:r>
              <a:rPr lang="pl-PL" sz="1500" i="1" dirty="0" smtClean="0">
                <a:solidFill>
                  <a:srgbClr val="FF0000"/>
                </a:solidFill>
              </a:rPr>
              <a:t>retencji terenowej </a:t>
            </a:r>
            <a:r>
              <a:rPr lang="pl-PL" sz="1500" i="1" dirty="0" smtClean="0">
                <a:solidFill>
                  <a:srgbClr val="FF0000"/>
                </a:solidFill>
              </a:rPr>
              <a:t>przez wyłączenie więcej niż 70% powierzchni nieruchomości z </a:t>
            </a:r>
            <a:r>
              <a:rPr lang="pl-PL" sz="1500" i="1" dirty="0" smtClean="0">
                <a:solidFill>
                  <a:srgbClr val="FF0000"/>
                </a:solidFill>
              </a:rPr>
              <a:t>powierzchni biologicznie </a:t>
            </a:r>
            <a:r>
              <a:rPr lang="pl-PL" sz="1500" i="1" dirty="0" smtClean="0">
                <a:solidFill>
                  <a:srgbClr val="FF0000"/>
                </a:solidFill>
              </a:rPr>
              <a:t>czynnej na obszarach nieujętych w systemy kanalizacji otwartej lub zamkniętej</a:t>
            </a:r>
            <a:r>
              <a:rPr lang="pl-PL" sz="1500" i="1" dirty="0" smtClean="0"/>
              <a:t>; (budowa basenów, RAS (?))</a:t>
            </a:r>
            <a:endParaRPr lang="pl-PL" sz="1500" i="1" dirty="0" smtClean="0"/>
          </a:p>
          <a:p>
            <a:r>
              <a:rPr lang="pl-PL" sz="1500" b="1" dirty="0" smtClean="0">
                <a:solidFill>
                  <a:srgbClr val="FF0000"/>
                </a:solidFill>
              </a:rPr>
              <a:t>5) rybackie korzystanie ze śródlądowych wód powierzchniowych;</a:t>
            </a:r>
          </a:p>
          <a:p>
            <a:r>
              <a:rPr lang="pl-PL" sz="1500" dirty="0" smtClean="0"/>
              <a:t>(…)</a:t>
            </a:r>
            <a:endParaRPr lang="pl-PL" sz="1500" dirty="0" smtClean="0"/>
          </a:p>
          <a:p>
            <a:r>
              <a:rPr lang="pl-PL" sz="1500" b="1" dirty="0" smtClean="0">
                <a:solidFill>
                  <a:srgbClr val="FF0000"/>
                </a:solidFill>
              </a:rPr>
              <a:t>10</a:t>
            </a:r>
            <a:r>
              <a:rPr lang="pl-PL" sz="1500" b="1" dirty="0" smtClean="0">
                <a:solidFill>
                  <a:srgbClr val="FF0000"/>
                </a:solidFill>
              </a:rPr>
              <a:t>) chów ryb w sadzach;</a:t>
            </a:r>
          </a:p>
          <a:p>
            <a:r>
              <a:rPr lang="pl-PL" sz="1500" b="1" dirty="0" smtClean="0">
                <a:solidFill>
                  <a:srgbClr val="FF0000"/>
                </a:solidFill>
              </a:rPr>
              <a:t>11) zapewnienie wody dla funkcjonowania urządzeń umożliwiających migrację ryb;</a:t>
            </a:r>
          </a:p>
          <a:p>
            <a:r>
              <a:rPr lang="pl-PL" sz="1500" dirty="0" smtClean="0"/>
              <a:t>(…)</a:t>
            </a:r>
            <a:endParaRPr lang="pl-PL" sz="1500" dirty="0" smtClean="0"/>
          </a:p>
          <a:p>
            <a:r>
              <a:rPr lang="pl-PL" sz="1500" b="1" dirty="0" smtClean="0">
                <a:solidFill>
                  <a:srgbClr val="FF0000"/>
                </a:solidFill>
              </a:rPr>
              <a:t>13) korzystanie z wód na potrzeby działalności gospodarczej</a:t>
            </a:r>
            <a:r>
              <a:rPr lang="pl-PL" sz="1500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pl-PL" sz="1500" dirty="0" smtClean="0"/>
              <a:t>(…)</a:t>
            </a:r>
            <a:endParaRPr lang="pl-PL" sz="1500" dirty="0" smtClean="0"/>
          </a:p>
          <a:p>
            <a:r>
              <a:rPr lang="pl-PL" sz="1500" b="1" dirty="0" smtClean="0">
                <a:solidFill>
                  <a:srgbClr val="FF0000"/>
                </a:solidFill>
              </a:rPr>
              <a:t>15</a:t>
            </a:r>
            <a:r>
              <a:rPr lang="pl-PL" sz="1500" b="1" dirty="0" smtClean="0">
                <a:solidFill>
                  <a:srgbClr val="FF0000"/>
                </a:solidFill>
              </a:rPr>
              <a:t>) korzystanie z wód w sztucznych zbiornikach wodnych usytuowanych na wodach </a:t>
            </a:r>
            <a:r>
              <a:rPr lang="pl-PL" sz="1500" b="1" dirty="0" smtClean="0">
                <a:solidFill>
                  <a:srgbClr val="FF0000"/>
                </a:solidFill>
              </a:rPr>
              <a:t>płynących, przeznaczonych </a:t>
            </a:r>
            <a:r>
              <a:rPr lang="pl-PL" sz="1500" b="1" dirty="0" smtClean="0">
                <a:solidFill>
                  <a:srgbClr val="FF0000"/>
                </a:solidFill>
              </a:rPr>
              <a:t>do chowu lub hodowli ryb oraz innych organizmów wodnych;</a:t>
            </a:r>
          </a:p>
          <a:p>
            <a:r>
              <a:rPr lang="pl-PL" sz="1500" dirty="0" smtClean="0"/>
              <a:t>16) organizacja wypoczynku lub sportów wodnych w ramach działalności gospodarczej</a:t>
            </a:r>
            <a:r>
              <a:rPr lang="pl-PL" sz="1500" dirty="0" smtClean="0"/>
              <a:t>. </a:t>
            </a:r>
            <a:r>
              <a:rPr lang="pl-PL" sz="1500" dirty="0" smtClean="0">
                <a:solidFill>
                  <a:srgbClr val="FF0000"/>
                </a:solidFill>
              </a:rPr>
              <a:t>(</a:t>
            </a:r>
            <a:r>
              <a:rPr lang="pl-PL" sz="1500" dirty="0" err="1" smtClean="0">
                <a:solidFill>
                  <a:srgbClr val="FF0000"/>
                </a:solidFill>
              </a:rPr>
              <a:t>akwaturystyka</a:t>
            </a:r>
            <a:r>
              <a:rPr lang="pl-PL" sz="1500" dirty="0" smtClean="0">
                <a:solidFill>
                  <a:srgbClr val="FF0000"/>
                </a:solidFill>
              </a:rPr>
              <a:t> ?)</a:t>
            </a:r>
            <a:endParaRPr lang="pl-PL" sz="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Wydanie pozwolenia </a:t>
            </a:r>
            <a:r>
              <a:rPr lang="pl-PL" dirty="0" err="1" smtClean="0"/>
              <a:t>wodnoprawnego</a:t>
            </a:r>
            <a:r>
              <a:rPr lang="pl-PL" dirty="0" smtClean="0"/>
              <a:t> – podstawowe informacje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Na korzystanie z wód – do 20 lat (art. 400 ust. 1)</a:t>
            </a:r>
          </a:p>
          <a:p>
            <a:r>
              <a:rPr lang="pl-PL" dirty="0" smtClean="0"/>
              <a:t>Na wprowadzanie ścieków – do 10 lat (art. 400 ust. 2)</a:t>
            </a:r>
          </a:p>
          <a:p>
            <a:r>
              <a:rPr lang="pl-PL" dirty="0" smtClean="0"/>
              <a:t>Informację o wszczęciu postępowania w sprawach dotyczących pozwolenia </a:t>
            </a:r>
            <a:r>
              <a:rPr lang="pl-PL" dirty="0" err="1" smtClean="0"/>
              <a:t>wodnoprawnego</a:t>
            </a:r>
            <a:r>
              <a:rPr lang="pl-PL" dirty="0" smtClean="0"/>
              <a:t> organ </a:t>
            </a:r>
            <a:r>
              <a:rPr lang="pl-PL" dirty="0" smtClean="0"/>
              <a:t>właściwy w sprawach pozwoleń </a:t>
            </a:r>
            <a:r>
              <a:rPr lang="pl-PL" dirty="0" err="1" smtClean="0"/>
              <a:t>wodnoprawnych</a:t>
            </a:r>
            <a:r>
              <a:rPr lang="pl-PL" dirty="0" smtClean="0"/>
              <a:t> podaje do publicznej wiadomości na </a:t>
            </a:r>
            <a:r>
              <a:rPr lang="pl-PL" dirty="0" smtClean="0"/>
              <a:t>stronie podmiotowej </a:t>
            </a:r>
            <a:r>
              <a:rPr lang="pl-PL" dirty="0" smtClean="0"/>
              <a:t>Biuletynu Informacji Publicznej oraz w sposób </a:t>
            </a:r>
            <a:r>
              <a:rPr lang="pl-PL" dirty="0" smtClean="0"/>
              <a:t>zwyczajowo </a:t>
            </a:r>
            <a:r>
              <a:rPr lang="pl-PL" dirty="0" smtClean="0"/>
              <a:t>przyjęty w </a:t>
            </a:r>
            <a:r>
              <a:rPr lang="pl-PL" dirty="0" smtClean="0"/>
              <a:t>danej miejscowości. (art. 400 ust. 7)</a:t>
            </a:r>
          </a:p>
          <a:p>
            <a:r>
              <a:rPr lang="pl-PL" dirty="0" smtClean="0"/>
              <a:t>Pozwolenia </a:t>
            </a:r>
            <a:r>
              <a:rPr lang="pl-PL" dirty="0" smtClean="0"/>
              <a:t>wodnoprawne wydaje się na podstawie operatu </a:t>
            </a:r>
            <a:r>
              <a:rPr lang="pl-PL" dirty="0" err="1" smtClean="0"/>
              <a:t>wodnoprawnego</a:t>
            </a:r>
            <a:r>
              <a:rPr lang="pl-PL" dirty="0" smtClean="0"/>
              <a:t> oraz </a:t>
            </a:r>
            <a:r>
              <a:rPr lang="pl-PL" dirty="0" smtClean="0"/>
              <a:t>zgromadzonych w </a:t>
            </a:r>
            <a:r>
              <a:rPr lang="pl-PL" dirty="0" smtClean="0"/>
              <a:t>toku postępowania dowodów, dokumentów i informacji</a:t>
            </a:r>
            <a:r>
              <a:rPr lang="pl-PL" dirty="0" smtClean="0"/>
              <a:t>. (art. 400 ust 8)</a:t>
            </a:r>
          </a:p>
          <a:p>
            <a:r>
              <a:rPr lang="pl-PL" dirty="0" smtClean="0"/>
              <a:t>Organ </a:t>
            </a:r>
            <a:r>
              <a:rPr lang="pl-PL" dirty="0" smtClean="0"/>
              <a:t>właściwy w sprawach pozwoleń </a:t>
            </a:r>
            <a:r>
              <a:rPr lang="pl-PL" dirty="0" err="1" smtClean="0"/>
              <a:t>wodnoprawnych</a:t>
            </a:r>
            <a:r>
              <a:rPr lang="pl-PL" dirty="0" smtClean="0"/>
              <a:t> na pobór wód oraz </a:t>
            </a:r>
            <a:r>
              <a:rPr lang="pl-PL" dirty="0" smtClean="0"/>
              <a:t>wprowadzanie ścieków </a:t>
            </a:r>
            <a:r>
              <a:rPr lang="pl-PL" dirty="0" smtClean="0"/>
              <a:t>do wód lub do ziemi, w tym na rolnicze wykorzystanie ścieków, przekazuje </a:t>
            </a:r>
            <a:r>
              <a:rPr lang="pl-PL" dirty="0" smtClean="0"/>
              <a:t>właściwemu organowi </a:t>
            </a:r>
            <a:r>
              <a:rPr lang="pl-PL" dirty="0" smtClean="0"/>
              <a:t>Inspekcji Ochrony Środowiska kopie ostatecznej decyzji</a:t>
            </a:r>
            <a:r>
              <a:rPr lang="pl-PL" dirty="0" smtClean="0"/>
              <a:t>. (art. 400 ust 9)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Strony postępowania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Stroną postępowania w sprawach dotyczących pozwoleń </a:t>
            </a:r>
            <a:r>
              <a:rPr lang="pl-PL" dirty="0" err="1" smtClean="0"/>
              <a:t>wodnoprawnych</a:t>
            </a:r>
            <a:r>
              <a:rPr lang="pl-PL" dirty="0" smtClean="0"/>
              <a:t> jest wnioskodawca </a:t>
            </a:r>
            <a:r>
              <a:rPr lang="pl-PL" dirty="0" smtClean="0"/>
              <a:t>oraz podmioty</a:t>
            </a:r>
            <a:r>
              <a:rPr lang="pl-PL" dirty="0" smtClean="0"/>
              <a:t>, na które będzie oddziaływać zamierzone korzystanie z wód, lub podmioty </a:t>
            </a:r>
            <a:r>
              <a:rPr lang="pl-PL" dirty="0" smtClean="0"/>
              <a:t>znajdujące </a:t>
            </a:r>
            <a:r>
              <a:rPr lang="pl-PL" dirty="0" smtClean="0"/>
              <a:t>się </a:t>
            </a:r>
            <a:r>
              <a:rPr lang="pl-PL" dirty="0" smtClean="0"/>
              <a:t>w zasięgu </a:t>
            </a:r>
            <a:r>
              <a:rPr lang="pl-PL" dirty="0" smtClean="0"/>
              <a:t>oddziaływania planowanych do wykonania urządzeń wodnych</a:t>
            </a:r>
            <a:r>
              <a:rPr lang="pl-PL" dirty="0" smtClean="0"/>
              <a:t>. (art. 401 ust. 1)</a:t>
            </a:r>
          </a:p>
          <a:p>
            <a:r>
              <a:rPr lang="pl-PL" dirty="0" smtClean="0"/>
              <a:t>Jeżeli liczba stron w postępowaniu w sprawach dotyczących pozwolenia </a:t>
            </a:r>
            <a:r>
              <a:rPr lang="pl-PL" dirty="0" err="1" smtClean="0"/>
              <a:t>wodnoprawnego</a:t>
            </a:r>
            <a:r>
              <a:rPr lang="pl-PL" dirty="0" smtClean="0"/>
              <a:t> przekracza </a:t>
            </a:r>
            <a:r>
              <a:rPr lang="pl-PL" dirty="0" smtClean="0"/>
              <a:t>10, do stron innych niż wnioskodawca stosuje się art. 49 ustawy z dnia 14 czerwca 1960 r</a:t>
            </a:r>
            <a:r>
              <a:rPr lang="pl-PL" dirty="0" smtClean="0"/>
              <a:t>. - </a:t>
            </a:r>
            <a:r>
              <a:rPr lang="pl-PL" dirty="0" smtClean="0"/>
              <a:t>Kodeks postępowania administracyjnego</a:t>
            </a:r>
            <a:r>
              <a:rPr lang="pl-PL" dirty="0" smtClean="0"/>
              <a:t>. (art. 401 ust. 3) (49 KPA – zawiadomienie przez publiczne obwieszczenie)</a:t>
            </a:r>
          </a:p>
          <a:p>
            <a:r>
              <a:rPr lang="pl-PL" dirty="0" smtClean="0"/>
              <a:t>W postępowaniach dotyczących pozwolenia </a:t>
            </a:r>
            <a:r>
              <a:rPr lang="pl-PL" dirty="0" err="1" smtClean="0"/>
              <a:t>wodnoprawnego</a:t>
            </a:r>
            <a:r>
              <a:rPr lang="pl-PL" dirty="0" smtClean="0"/>
              <a:t> nie stosuje się przepisów art. 31 </a:t>
            </a:r>
            <a:r>
              <a:rPr lang="pl-PL" dirty="0" smtClean="0"/>
              <a:t>ustawy z </a:t>
            </a:r>
            <a:r>
              <a:rPr lang="pl-PL" dirty="0" smtClean="0"/>
              <a:t>dnia 14 czerwca 1960 r. - Kodeks postępowania </a:t>
            </a:r>
            <a:r>
              <a:rPr lang="pl-PL" dirty="0" smtClean="0"/>
              <a:t>administracyjnego (art. 402) (31 KPA – udział czynnika społecznego)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Treść pozwolenia </a:t>
            </a:r>
            <a:r>
              <a:rPr lang="pl-PL" dirty="0" err="1" smtClean="0"/>
              <a:t>wodnoprawnego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(art. 403 ust. 1)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W pozwoleniu </a:t>
            </a:r>
            <a:r>
              <a:rPr lang="pl-PL" dirty="0" err="1" smtClean="0"/>
              <a:t>wodnoprawnym</a:t>
            </a:r>
            <a:r>
              <a:rPr lang="pl-PL" dirty="0" smtClean="0"/>
              <a:t> ustala się cel projektowanych do wykonania urządzeń wodnych </a:t>
            </a:r>
            <a:r>
              <a:rPr lang="pl-PL" dirty="0" smtClean="0"/>
              <a:t>i innych </a:t>
            </a:r>
            <a:r>
              <a:rPr lang="pl-PL" dirty="0" smtClean="0"/>
              <a:t>robót, cel i zakres korzystania z wód, warunki wykonywania uprawnienia oraz </a:t>
            </a:r>
            <a:r>
              <a:rPr lang="pl-PL" dirty="0" smtClean="0"/>
              <a:t>obowiązki niezbędne </a:t>
            </a:r>
            <a:r>
              <a:rPr lang="pl-PL" dirty="0" smtClean="0"/>
              <a:t>ze względu na ochronę zasobów środowiska, interesów ludności i gospodarki, w </a:t>
            </a:r>
            <a:r>
              <a:rPr lang="pl-PL" dirty="0" smtClean="0"/>
              <a:t>zasięgu oddziaływania </a:t>
            </a:r>
            <a:r>
              <a:rPr lang="pl-PL" dirty="0" smtClean="0"/>
              <a:t>zamierzonego korzystania z wód lub planowanych do wykonania </a:t>
            </a:r>
            <a:r>
              <a:rPr lang="pl-PL" dirty="0" smtClean="0"/>
              <a:t>urządzeń wodnych, w </a:t>
            </a:r>
            <a:r>
              <a:rPr lang="pl-PL" dirty="0" smtClean="0"/>
              <a:t>szczególności:</a:t>
            </a:r>
          </a:p>
          <a:p>
            <a:pPr>
              <a:buNone/>
            </a:pPr>
            <a:r>
              <a:rPr lang="pl-PL" dirty="0" smtClean="0"/>
              <a:t>	1</a:t>
            </a:r>
            <a:r>
              <a:rPr lang="pl-PL" dirty="0" smtClean="0"/>
              <a:t>) obowiązki wobec innych zakładów posiadających pozwolenie wodnoprawne lub </a:t>
            </a:r>
            <a:r>
              <a:rPr lang="pl-PL" dirty="0" smtClean="0"/>
              <a:t>uprawnionych do </a:t>
            </a:r>
            <a:r>
              <a:rPr lang="pl-PL" dirty="0" smtClean="0"/>
              <a:t>rybactwa, narażonych na szkody w związku z </a:t>
            </a:r>
            <a:r>
              <a:rPr lang="pl-PL" dirty="0" smtClean="0"/>
              <a:t> wykonywaniem </a:t>
            </a:r>
            <a:r>
              <a:rPr lang="pl-PL" dirty="0" smtClean="0"/>
              <a:t>tego </a:t>
            </a:r>
            <a:r>
              <a:rPr lang="pl-PL" dirty="0" smtClean="0"/>
              <a:t>pozwolenia </a:t>
            </a:r>
            <a:r>
              <a:rPr lang="pl-PL" dirty="0" err="1" smtClean="0"/>
              <a:t>wodnoprawnego</a:t>
            </a:r>
            <a:r>
              <a:rPr lang="pl-PL" dirty="0" smtClean="0"/>
              <a:t>;</a:t>
            </a:r>
          </a:p>
          <a:p>
            <a:pPr>
              <a:buNone/>
            </a:pPr>
            <a:r>
              <a:rPr lang="pl-PL" dirty="0" smtClean="0"/>
              <a:t>   2</a:t>
            </a:r>
            <a:r>
              <a:rPr lang="pl-PL" dirty="0" smtClean="0"/>
              <a:t>) obowiązek wykonania urządzeń zapobiegających szkodom lub zmniejszających </a:t>
            </a:r>
            <a:r>
              <a:rPr lang="pl-PL" dirty="0" smtClean="0"/>
              <a:t>negatywne skutki </a:t>
            </a:r>
            <a:r>
              <a:rPr lang="pl-PL" dirty="0" smtClean="0"/>
              <a:t>wykonywania tego pozwolenia </a:t>
            </a:r>
            <a:r>
              <a:rPr lang="pl-PL" dirty="0" err="1" smtClean="0"/>
              <a:t>wodnoprawnego</a:t>
            </a:r>
            <a:r>
              <a:rPr lang="pl-PL" dirty="0" smtClean="0"/>
              <a:t>;</a:t>
            </a:r>
          </a:p>
          <a:p>
            <a:pPr>
              <a:buNone/>
            </a:pPr>
            <a:r>
              <a:rPr lang="pl-PL" dirty="0" smtClean="0"/>
              <a:t>   3</a:t>
            </a:r>
            <a:r>
              <a:rPr lang="pl-PL" dirty="0" smtClean="0"/>
              <a:t>) niezbędne przedsięwzięcia ograniczające negatywne oddziaływanie na środowisko</a:t>
            </a:r>
            <a:r>
              <a:rPr lang="pl-PL" dirty="0" smtClean="0"/>
              <a:t>. (art. 401 ust. 1)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Treść pozwolenia </a:t>
            </a:r>
            <a:r>
              <a:rPr lang="pl-PL" dirty="0" err="1" smtClean="0"/>
              <a:t>wodnoprawnego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(art. 403 ust 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W dostosowaniu do rodzaju działalności, której dotyczy pozwolenie wodnoprawne, w </a:t>
            </a:r>
            <a:r>
              <a:rPr lang="pl-PL" dirty="0" smtClean="0"/>
              <a:t>pozwoleniu </a:t>
            </a:r>
            <a:r>
              <a:rPr lang="pl-PL" dirty="0" err="1" smtClean="0"/>
              <a:t>wodnoprawnym</a:t>
            </a:r>
            <a:r>
              <a:rPr lang="pl-PL" dirty="0" smtClean="0"/>
              <a:t> </a:t>
            </a:r>
            <a:r>
              <a:rPr lang="pl-PL" dirty="0" smtClean="0"/>
              <a:t>ustala się w szczególności:</a:t>
            </a:r>
          </a:p>
          <a:p>
            <a:pPr lvl="1">
              <a:buNone/>
            </a:pPr>
            <a:r>
              <a:rPr lang="pl-PL" dirty="0" smtClean="0"/>
              <a:t>1) ilość pobieranej wody, w tym dla wód powierzchniowych maksymalną ilość m3 na </a:t>
            </a:r>
            <a:r>
              <a:rPr lang="pl-PL" dirty="0" smtClean="0"/>
              <a:t>sekundę, średnią </a:t>
            </a:r>
            <a:r>
              <a:rPr lang="pl-PL" dirty="0" smtClean="0"/>
              <a:t>ilość m3 na dobę, maksymalną ilość m3 na godzinę oraz dopuszczalną ilość m3 na rok, </a:t>
            </a:r>
            <a:r>
              <a:rPr lang="pl-PL" dirty="0" smtClean="0"/>
              <a:t>a dla </a:t>
            </a:r>
            <a:r>
              <a:rPr lang="pl-PL" dirty="0" smtClean="0"/>
              <a:t>wód podziemnych maksymalną ilość m3 na sekundę, średnią ilość m3 na dobę </a:t>
            </a:r>
            <a:r>
              <a:rPr lang="pl-PL" dirty="0" smtClean="0"/>
              <a:t>oraz dopuszczalną </a:t>
            </a:r>
            <a:r>
              <a:rPr lang="pl-PL" dirty="0" smtClean="0"/>
              <a:t>ilość m3 na </a:t>
            </a:r>
            <a:r>
              <a:rPr lang="pl-PL" dirty="0" smtClean="0"/>
              <a:t>rok;</a:t>
            </a:r>
          </a:p>
          <a:p>
            <a:pPr lvl="1">
              <a:buNone/>
            </a:pPr>
            <a:r>
              <a:rPr lang="pl-PL" dirty="0" smtClean="0"/>
              <a:t>2</a:t>
            </a:r>
            <a:r>
              <a:rPr lang="pl-PL" dirty="0" smtClean="0"/>
              <a:t>) ilość wód opadowych lub roztopowych, odprowadzanych do wód lub do ziemi, w </a:t>
            </a:r>
            <a:r>
              <a:rPr lang="pl-PL" dirty="0" smtClean="0"/>
              <a:t>tym maksymalną </a:t>
            </a:r>
            <a:r>
              <a:rPr lang="pl-PL" dirty="0" smtClean="0"/>
              <a:t>ilość m3 na sekundę i średnią ilość m3 na rok, oraz powierzchnię rzeczywistą </a:t>
            </a:r>
            <a:r>
              <a:rPr lang="pl-PL" dirty="0" smtClean="0"/>
              <a:t>i  zredukowaną </a:t>
            </a:r>
            <a:r>
              <a:rPr lang="pl-PL" dirty="0" smtClean="0"/>
              <a:t>zlewni odwadnianej przez każdy </a:t>
            </a:r>
            <a:r>
              <a:rPr lang="pl-PL" dirty="0" smtClean="0"/>
              <a:t>wylot;</a:t>
            </a:r>
          </a:p>
          <a:p>
            <a:pPr lvl="1">
              <a:buNone/>
            </a:pPr>
            <a:r>
              <a:rPr lang="pl-PL" dirty="0" smtClean="0"/>
              <a:t>3</a:t>
            </a:r>
            <a:r>
              <a:rPr lang="pl-PL" dirty="0" smtClean="0"/>
              <a:t>) ilość ścieków wprowadzanych do wód lub do ziemi, lub do urządzeń kanalizacyjnych, w </a:t>
            </a:r>
            <a:r>
              <a:rPr lang="pl-PL" dirty="0" smtClean="0"/>
              <a:t>tym maksymalną </a:t>
            </a:r>
            <a:r>
              <a:rPr lang="pl-PL" dirty="0" smtClean="0"/>
              <a:t>ilość m3 na sekundę, średnią ilość m3 na dobę oraz dopuszczalną ilość m3 na </a:t>
            </a:r>
            <a:r>
              <a:rPr lang="pl-PL" dirty="0" smtClean="0"/>
              <a:t>rok, oraz </a:t>
            </a:r>
            <a:r>
              <a:rPr lang="pl-PL" dirty="0" smtClean="0"/>
              <a:t>stan i skład wprowadzanych ścieków albo minimalny procent redukcji </a:t>
            </a:r>
            <a:r>
              <a:rPr lang="pl-PL" dirty="0" smtClean="0"/>
              <a:t>substancji zanieczyszczających </a:t>
            </a:r>
            <a:r>
              <a:rPr lang="pl-PL" dirty="0" smtClean="0"/>
              <a:t>w procesie oczyszczania ścieków, a w przypadku ścieków przemysłowych </a:t>
            </a:r>
            <a:r>
              <a:rPr lang="pl-PL" dirty="0" smtClean="0"/>
              <a:t>- dopuszczalne </a:t>
            </a:r>
            <a:r>
              <a:rPr lang="pl-PL" dirty="0" smtClean="0"/>
              <a:t>ilości substancji zanieczyszczających, w szczególności ilości substancji </a:t>
            </a:r>
            <a:r>
              <a:rPr lang="pl-PL" dirty="0" smtClean="0"/>
              <a:t>szczególnie szkodliwych </a:t>
            </a:r>
            <a:r>
              <a:rPr lang="pl-PL" dirty="0" smtClean="0"/>
              <a:t>dla środowiska wodnego, o których mowa w przepisach wydanych na podstawie </a:t>
            </a:r>
            <a:r>
              <a:rPr lang="pl-PL" dirty="0" smtClean="0"/>
              <a:t>art. 99 </a:t>
            </a:r>
            <a:r>
              <a:rPr lang="pl-PL" dirty="0" smtClean="0"/>
              <a:t>ust. 1 </a:t>
            </a:r>
            <a:r>
              <a:rPr lang="pl-PL" dirty="0" err="1" smtClean="0"/>
              <a:t>pkt</a:t>
            </a:r>
            <a:r>
              <a:rPr lang="pl-PL" dirty="0" smtClean="0"/>
              <a:t> 1, wyrażone w jednostkach masy przypadających na jednostkę </a:t>
            </a:r>
            <a:r>
              <a:rPr lang="pl-PL" dirty="0" smtClean="0"/>
              <a:t>wykorzystywanego surowca</a:t>
            </a:r>
            <a:r>
              <a:rPr lang="pl-PL" dirty="0" smtClean="0"/>
              <a:t>, materiału, paliwa lub powstającego produktu oraz przewidywany sposób i efekt </a:t>
            </a:r>
            <a:r>
              <a:rPr lang="pl-PL" dirty="0" smtClean="0"/>
              <a:t>ich oczyszczania;</a:t>
            </a:r>
          </a:p>
          <a:p>
            <a:pPr lvl="1">
              <a:buNone/>
            </a:pPr>
            <a:r>
              <a:rPr lang="pl-PL" dirty="0" smtClean="0"/>
              <a:t>4</a:t>
            </a:r>
            <a:r>
              <a:rPr lang="pl-PL" dirty="0" smtClean="0"/>
              <a:t>) terminy pobierania i odprowadzania wody oraz wprowadzania ścieków dla </a:t>
            </a:r>
            <a:r>
              <a:rPr lang="pl-PL" dirty="0" smtClean="0"/>
              <a:t>zakładów charakteryzujących </a:t>
            </a:r>
            <a:r>
              <a:rPr lang="pl-PL" dirty="0" smtClean="0"/>
              <a:t>się okresową lub zmienną sezonowo działalnością, z </a:t>
            </a:r>
            <a:r>
              <a:rPr lang="pl-PL" dirty="0" smtClean="0"/>
              <a:t>wyszczególnieniem parametrów </a:t>
            </a:r>
            <a:r>
              <a:rPr lang="pl-PL" dirty="0" smtClean="0"/>
              <a:t>korzystania z wód w zróżnicowanych okresach działalności zakładu;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37828" y="116632"/>
            <a:ext cx="104411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aseline="30000" dirty="0" smtClean="0"/>
              <a:t>1</a:t>
            </a:r>
            <a:r>
              <a:rPr lang="pl-PL" sz="1400" dirty="0" smtClean="0"/>
              <a:t> Niniejsza ustawa w zakresie swojej regulacji wdraża: </a:t>
            </a:r>
          </a:p>
          <a:p>
            <a:pPr algn="just"/>
            <a:r>
              <a:rPr lang="pl-PL" sz="1400" dirty="0" smtClean="0"/>
              <a:t>1) dyrektywę Rady 91/271/EWG z dnia 21 maja 1991 r. dotyczącą oczyszczania ścieków komunalnych (Dz. Urz. WE L 135 z 30.05.1991, str. 40, z </a:t>
            </a:r>
            <a:r>
              <a:rPr lang="pl-PL" sz="1400" dirty="0" err="1" smtClean="0"/>
              <a:t>późn</a:t>
            </a:r>
            <a:r>
              <a:rPr lang="pl-PL" sz="1400" dirty="0" smtClean="0"/>
              <a:t>. zm. - Dz. Urz. UE Polskie wydanie specjalne, rozdz. 15, t. 2, str. 26, Dz. Urz. WE L 67 z 07.03.1998, str. 29 - Dz. Urz. UE Polskie wydanie specjalne, rozdz. 15, t. 4, str. 27, Dz. Urz. UE L 284 z 31.10.2003, str. 1 - Dz. Urz. UE Polskie wydanie specjalne, rozdz. 1, t. 4, str. 447, Dz. Urz. UE L 311 z 21.11.2008, str. 1, z </a:t>
            </a:r>
            <a:r>
              <a:rPr lang="pl-PL" sz="1400" dirty="0" err="1" smtClean="0"/>
              <a:t>późn</a:t>
            </a:r>
            <a:r>
              <a:rPr lang="pl-PL" sz="1400" dirty="0" smtClean="0"/>
              <a:t>. zm. oraz Dz. Urz. UE L 353 z 28.12.2013, str. 8); </a:t>
            </a:r>
          </a:p>
          <a:p>
            <a:pPr algn="just"/>
            <a:r>
              <a:rPr lang="pl-PL" sz="1400" dirty="0" smtClean="0"/>
              <a:t>2) dyrektywę Rady 91/676/EWG z dnia 12 grudnia 1991 r. dotyczącą ochrony wód przed zanieczyszczeniami powodowanymi przez azotany pochodzenia rolniczego (Dz. Urz. WE L 375 z 31.12.1991, str. 1, z </a:t>
            </a:r>
            <a:r>
              <a:rPr lang="pl-PL" sz="1400" dirty="0" err="1" smtClean="0"/>
              <a:t>późn</a:t>
            </a:r>
            <a:r>
              <a:rPr lang="pl-PL" sz="1400" dirty="0" smtClean="0"/>
              <a:t>. zm. - Dz. Urz. UE Polskie wydanie specjalne, rozdz. 15, t. 2, str. 68, Dz. Urz. UE L 284 z 31.10.2003, str. 1 - Dz. Urz. UE Polskie wydanie specjalne, rozdz. 1, t. 4, str. 447 oraz Dz. Urz. UE L 31 z 21.11.2008, str. 1, z </a:t>
            </a:r>
            <a:r>
              <a:rPr lang="pl-PL" sz="1400" dirty="0" err="1" smtClean="0"/>
              <a:t>późn</a:t>
            </a:r>
            <a:r>
              <a:rPr lang="pl-PL" sz="1400" dirty="0" smtClean="0"/>
              <a:t>. zm.); </a:t>
            </a:r>
          </a:p>
          <a:p>
            <a:pPr algn="just"/>
            <a:r>
              <a:rPr lang="pl-PL" sz="1400" dirty="0" smtClean="0"/>
              <a:t>3) dyrektywę 2000/60/WE Parlamentu Europejskiego i Rady z dnia 23 października 2000 r. ustanawiającą ramy wspólnotowego działania w dziedzinie polityki wodnej (Dz. Urz. WE L 327 z 22.12.2000, str. 1 - Dz. Urz. UE Polskie wydanie specjalne, rozdz. 15, t. 5, str. 275, Dz. Urz. WE L 331 z 15.12.2001, str. 1 - Dz. Urz. UE Polskie wydanie specjalne, rozdz. 15, t. 6, str. 358, Dz. Urz. UE L 81 z 20.03.2008, str. 60, Dz. Urz. UE L 348 z 24.12.2008, str. 84, z </a:t>
            </a:r>
            <a:r>
              <a:rPr lang="pl-PL" sz="1400" dirty="0" err="1" smtClean="0"/>
              <a:t>późn</a:t>
            </a:r>
            <a:r>
              <a:rPr lang="pl-PL" sz="1400" dirty="0" smtClean="0"/>
              <a:t>. zm., Dz. Urz. UE L 140 z 05.06.2009, str. 114, z </a:t>
            </a:r>
            <a:r>
              <a:rPr lang="pl-PL" sz="1400" dirty="0" err="1" smtClean="0"/>
              <a:t>późn</a:t>
            </a:r>
            <a:r>
              <a:rPr lang="pl-PL" sz="1400" dirty="0" smtClean="0"/>
              <a:t>. zm., Dz. Urz. UE L 226 z 24.08.2013, str. U Dz. Urz. UE L 353 z 28.12.2013, str. 8 oraz Dz. Urz. UE L 311 z 31.10.2010, str. 32); </a:t>
            </a:r>
          </a:p>
          <a:p>
            <a:pPr algn="just"/>
            <a:r>
              <a:rPr lang="pl-PL" sz="1400" dirty="0" smtClean="0"/>
              <a:t>4) dyrektywę 2006/7/WE Parlamentu Europejskiego i Rady z dnia 15 lutego 2006 r. dotyczącą zarządzania jakością wody w kąpieliskach i uchylającą dyrektywę 76/160/EWG (Dz. Urz. UE L 64 z 04.03.2006, str. 37, Dz. Urz. UE L 188 z 18.07.2009, str. 14, z </a:t>
            </a:r>
            <a:r>
              <a:rPr lang="pl-PL" sz="1400" dirty="0" err="1" smtClean="0"/>
              <a:t>późn</a:t>
            </a:r>
            <a:r>
              <a:rPr lang="pl-PL" sz="1400" dirty="0" smtClean="0"/>
              <a:t>. zm. oraz Dz. Urz. UE L 353 z 28.12.2013, str. 8); </a:t>
            </a:r>
          </a:p>
          <a:p>
            <a:pPr algn="just"/>
            <a:r>
              <a:rPr lang="pl-PL" sz="1400" dirty="0" smtClean="0"/>
              <a:t>5) dyrektywę 2006/118/WE Parlamentu Europejskiego i Rady z dnia 12 grudnia 2006 r. w sprawie ochrony wód podziemnych przed zanieczyszczeniem i pogorszeniem ich stanu (Dz. Urz. UE L 372 z 27.12.2006, str. 19 oraz Dz. Urz. UE L 182 z 21.06.2014, str. 52);</a:t>
            </a:r>
          </a:p>
          <a:p>
            <a:pPr algn="just"/>
            <a:r>
              <a:rPr lang="pl-PL" sz="1400" dirty="0" smtClean="0"/>
              <a:t>6) dyrektywę 2007/60/WE Parlamentu Europejskiego i Rady z dnia 23 października 2007 r. w sprawie oceny ryzyka powodziowego i zarządzania nim (Dz. Urz. UE L 288 z 06.11.2007, str. 27); </a:t>
            </a:r>
          </a:p>
          <a:p>
            <a:pPr algn="just"/>
            <a:r>
              <a:rPr lang="pl-PL" sz="1400" dirty="0" smtClean="0"/>
              <a:t>7) dyrektywę Parlamentu Europejskiego i Rady 2008/56/WE z dnia 17 czerwca 2008 r. ustanawiającą ramy działań Wspólnoty w dziedzinie polityki środowiska morskiego (dyrektywa ramowa w sprawie strategii morskiej) (Dz. Urz. UE L 164 z 25.06.2008, str. 19);</a:t>
            </a:r>
          </a:p>
          <a:p>
            <a:pPr algn="just"/>
            <a:r>
              <a:rPr lang="pl-PL" sz="1400" dirty="0" smtClean="0"/>
              <a:t>8) dyrektywę Parlamentu Europejskiego i Rady 2008/105/WE z dnia 16 grudnia 2008 r. w sprawie środowiskowych norm jakości w dziedzinie polityki wodnej, zmieniającą i w następstwie uchylającą dyrektywy Rady 82/176/EWG, 83/513/EWG, 84/156/EWG, 84/491/EWG i 86/280/EWG oraz zmieniającą dyrektywę 2000/60/WE Parlamentu Europejskiego i Rady (Dz. Urz. UE L 348 z 24.12.2008, str. 84 oraz Dz. Urz. UE L 226 z 24.08.2013, str. 1).</a:t>
            </a:r>
            <a:endParaRPr lang="pl-PL" sz="140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Treść pozwolenia </a:t>
            </a:r>
            <a:r>
              <a:rPr lang="pl-PL" dirty="0" err="1" smtClean="0"/>
              <a:t>wodnoprawnego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(art. 403 ust 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45939" y="1676400"/>
            <a:ext cx="9049073" cy="4495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5) ilość, stan i skład ścieków wykorzystywanych rolniczo, roczne wielkości dawek </a:t>
            </a:r>
            <a:r>
              <a:rPr lang="pl-PL" dirty="0" err="1" smtClean="0"/>
              <a:t>polewowych</a:t>
            </a:r>
            <a:r>
              <a:rPr lang="pl-PL" dirty="0" smtClean="0"/>
              <a:t> </a:t>
            </a:r>
            <a:r>
              <a:rPr lang="pl-PL" dirty="0" smtClean="0"/>
              <a:t>i terminy </a:t>
            </a:r>
            <a:r>
              <a:rPr lang="pl-PL" dirty="0" smtClean="0"/>
              <a:t>ich stosowania, numery i powierzchnie nawożonych działek;</a:t>
            </a:r>
          </a:p>
          <a:p>
            <a:pPr>
              <a:buNone/>
            </a:pPr>
            <a:r>
              <a:rPr lang="pl-PL" dirty="0" smtClean="0"/>
              <a:t>6) sposób i zakres prowadzenia pomiarów ilości i jakości pobieranej wody w stanie pierwotnym;</a:t>
            </a:r>
          </a:p>
          <a:p>
            <a:pPr>
              <a:buNone/>
            </a:pPr>
            <a:r>
              <a:rPr lang="pl-PL" dirty="0" smtClean="0"/>
              <a:t>7) termin rozpoczęcia, sposób i zakres prowadzenia pomiarów ilości i jakości </a:t>
            </a:r>
            <a:r>
              <a:rPr lang="pl-PL" dirty="0" smtClean="0"/>
              <a:t>ścieków wprowadzanych </a:t>
            </a:r>
            <a:r>
              <a:rPr lang="pl-PL" dirty="0" smtClean="0"/>
              <a:t>do wód, do ziemi lub do urządzeń kanalizacyjnych albo </a:t>
            </a:r>
            <a:r>
              <a:rPr lang="pl-PL" dirty="0" smtClean="0"/>
              <a:t>wykorzystywanych rolniczo</a:t>
            </a:r>
            <a:r>
              <a:rPr lang="pl-PL" dirty="0" smtClean="0"/>
              <a:t>;</a:t>
            </a:r>
          </a:p>
          <a:p>
            <a:pPr>
              <a:buNone/>
            </a:pPr>
            <a:r>
              <a:rPr lang="pl-PL" dirty="0" smtClean="0"/>
              <a:t>8) miejsce poboru próbek ścieków;</a:t>
            </a:r>
          </a:p>
          <a:p>
            <a:pPr>
              <a:buNone/>
            </a:pPr>
            <a:r>
              <a:rPr lang="pl-PL" dirty="0" smtClean="0"/>
              <a:t>9) prowadzenie okresowych pomiarów wydajności i poziomu zwierciadła wody w studni;</a:t>
            </a:r>
          </a:p>
          <a:p>
            <a:pPr>
              <a:buNone/>
            </a:pPr>
            <a:r>
              <a:rPr lang="pl-PL" dirty="0" smtClean="0"/>
              <a:t>10) sposób gospodarowania wodą, w tym charakterystyczne rzędne piętrzenia wraz z terminami </a:t>
            </a:r>
            <a:r>
              <a:rPr lang="pl-PL" dirty="0" smtClean="0"/>
              <a:t>i warunkami </a:t>
            </a:r>
            <a:r>
              <a:rPr lang="pl-PL" dirty="0" smtClean="0"/>
              <a:t>ich utrzymywania oraz przepływy</a:t>
            </a:r>
            <a:r>
              <a:rPr lang="pl-PL" dirty="0" smtClean="0"/>
              <a:t>;</a:t>
            </a:r>
            <a:r>
              <a:rPr lang="pl-PL" dirty="0" smtClean="0"/>
              <a:t>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11</a:t>
            </a:r>
            <a:r>
              <a:rPr lang="pl-PL" dirty="0" smtClean="0"/>
              <a:t>) wielkość przepływu nienaruszalnego, ograniczenia wynikające z konieczności </a:t>
            </a:r>
            <a:r>
              <a:rPr lang="pl-PL" dirty="0" smtClean="0"/>
              <a:t>jego zachowania </a:t>
            </a:r>
            <a:r>
              <a:rPr lang="pl-PL" dirty="0" smtClean="0"/>
              <a:t>oraz sposób odczytywania jego wartości w miejscu korzystania z wód;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Treść pozwolenia </a:t>
            </a:r>
            <a:r>
              <a:rPr lang="pl-PL" dirty="0" err="1" smtClean="0"/>
              <a:t>wodnoprawnego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(art. </a:t>
            </a:r>
            <a:r>
              <a:rPr lang="pl-PL" dirty="0" smtClean="0"/>
              <a:t>403 </a:t>
            </a:r>
            <a:r>
              <a:rPr lang="pl-PL" dirty="0" smtClean="0"/>
              <a:t>ust 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12</a:t>
            </a:r>
            <a:r>
              <a:rPr lang="pl-PL" dirty="0" smtClean="0"/>
              <a:t>) opis urządzenia wodnego, w tym podstawowe parametry charakteryzujące to urządzenie, </a:t>
            </a:r>
            <a:r>
              <a:rPr lang="pl-PL" dirty="0" smtClean="0"/>
              <a:t>i warunki </a:t>
            </a:r>
            <a:r>
              <a:rPr lang="pl-PL" dirty="0" smtClean="0"/>
              <a:t>jego wykonania oraz jego lokalizację za pomocą informacji o nazwie lub </a:t>
            </a:r>
            <a:r>
              <a:rPr lang="pl-PL" dirty="0" smtClean="0"/>
              <a:t>numerze obrębu </a:t>
            </a:r>
            <a:r>
              <a:rPr lang="pl-PL" dirty="0" smtClean="0"/>
              <a:t>ewidencyjnego z numerem lub numerami działek ewidencyjnych oraz </a:t>
            </a:r>
            <a:r>
              <a:rPr lang="pl-PL" dirty="0" smtClean="0"/>
              <a:t>współrzędnych;</a:t>
            </a:r>
          </a:p>
          <a:p>
            <a:pPr>
              <a:buNone/>
            </a:pPr>
            <a:r>
              <a:rPr lang="pl-PL" dirty="0" smtClean="0"/>
              <a:t>13</a:t>
            </a:r>
            <a:r>
              <a:rPr lang="pl-PL" dirty="0" smtClean="0"/>
              <a:t>) tryb pracy elektrowni wodnej oraz jej parametry: </a:t>
            </a:r>
            <a:r>
              <a:rPr lang="pl-PL" dirty="0" err="1" smtClean="0"/>
              <a:t>Qinst</a:t>
            </a:r>
            <a:r>
              <a:rPr lang="pl-PL" dirty="0" smtClean="0"/>
              <a:t>, </a:t>
            </a:r>
            <a:r>
              <a:rPr lang="pl-PL" dirty="0" err="1" smtClean="0"/>
              <a:t>hinst</a:t>
            </a:r>
            <a:r>
              <a:rPr lang="pl-PL" dirty="0" smtClean="0"/>
              <a:t>, </a:t>
            </a:r>
            <a:r>
              <a:rPr lang="pl-PL" dirty="0" err="1" smtClean="0"/>
              <a:t>Ninst</a:t>
            </a:r>
            <a:r>
              <a:rPr lang="pl-PL" dirty="0" smtClean="0"/>
              <a:t>;</a:t>
            </a:r>
          </a:p>
          <a:p>
            <a:pPr>
              <a:buNone/>
            </a:pPr>
            <a:r>
              <a:rPr lang="pl-PL" dirty="0" smtClean="0"/>
              <a:t>14) sposób postępowania w przypadku rozruchu, zatrzymania działalności lub awarii </a:t>
            </a:r>
            <a:r>
              <a:rPr lang="pl-PL" dirty="0" smtClean="0"/>
              <a:t>urządzeń istotnych </a:t>
            </a:r>
            <a:r>
              <a:rPr lang="pl-PL" dirty="0" smtClean="0"/>
              <a:t>dla realizacji pozwolenia, a także rozmiar i warunki korzystania z wód oraz </a:t>
            </a:r>
            <a:r>
              <a:rPr lang="pl-PL" dirty="0" smtClean="0"/>
              <a:t>urządzeń wodnych </a:t>
            </a:r>
            <a:r>
              <a:rPr lang="pl-PL" dirty="0" smtClean="0"/>
              <a:t>w tych sytuacjach wraz z maksymalnym dopuszczalnym czasem trwania </a:t>
            </a:r>
            <a:r>
              <a:rPr lang="pl-PL" dirty="0" smtClean="0"/>
              <a:t>tych warunków</a:t>
            </a:r>
            <a:r>
              <a:rPr lang="pl-PL" dirty="0" smtClean="0"/>
              <a:t>;</a:t>
            </a:r>
          </a:p>
          <a:p>
            <a:pPr>
              <a:buNone/>
            </a:pPr>
            <a:r>
              <a:rPr lang="pl-PL" dirty="0" smtClean="0"/>
              <a:t>15) sposób postępowania w przypadku uszkodzenia urządzeń pomiarowych;</a:t>
            </a:r>
          </a:p>
          <a:p>
            <a:pPr>
              <a:buNone/>
            </a:pPr>
            <a:r>
              <a:rPr lang="pl-PL" dirty="0" smtClean="0"/>
              <a:t>16) przedsięwzięcia i działania niezbędne dla spełnienia warunków, o których mowa w art. </a:t>
            </a:r>
            <a:r>
              <a:rPr lang="pl-PL" dirty="0" smtClean="0"/>
              <a:t>68, jeżeli </a:t>
            </a:r>
            <a:r>
              <a:rPr lang="pl-PL" dirty="0" smtClean="0"/>
              <a:t>te mają zastosowanie;</a:t>
            </a:r>
          </a:p>
          <a:p>
            <a:pPr>
              <a:buNone/>
            </a:pPr>
            <a:r>
              <a:rPr lang="pl-PL" dirty="0" smtClean="0"/>
              <a:t>17) powierzchnię całkowitą nieruchomości o powierzchni powyżej 3500 m</a:t>
            </a:r>
            <a:r>
              <a:rPr lang="pl-PL" baseline="30000" dirty="0" smtClean="0"/>
              <a:t>2</a:t>
            </a:r>
            <a:r>
              <a:rPr lang="pl-PL" dirty="0" smtClean="0"/>
              <a:t>, w tym </a:t>
            </a:r>
            <a:r>
              <a:rPr lang="pl-PL" dirty="0" smtClean="0"/>
              <a:t>powierzchnię objętą </a:t>
            </a:r>
            <a:r>
              <a:rPr lang="pl-PL" dirty="0" smtClean="0"/>
              <a:t>robotami lub obiektami budowlanymi oraz powierzchnię biologicznie czynną;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Treść pozwolenia </a:t>
            </a:r>
            <a:r>
              <a:rPr lang="pl-PL" dirty="0" err="1" smtClean="0"/>
              <a:t>wodnoprawnego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(art. 401 ust 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18) opis robót lub obiektów budowlanych mających wpływ na zmniejszenie naturalnej </a:t>
            </a:r>
            <a:r>
              <a:rPr lang="pl-PL" sz="2000" dirty="0" smtClean="0"/>
              <a:t>retencji terenowej</a:t>
            </a:r>
            <a:r>
              <a:rPr lang="pl-PL" sz="2000" dirty="0" smtClean="0"/>
              <a:t>;</a:t>
            </a:r>
          </a:p>
          <a:p>
            <a:r>
              <a:rPr lang="pl-PL" sz="2000" dirty="0" smtClean="0"/>
              <a:t>19) pojemność naturalnej retencji terenowej wyrażoną w m</a:t>
            </a:r>
            <a:r>
              <a:rPr lang="pl-PL" sz="2000" baseline="30000" dirty="0" smtClean="0"/>
              <a:t>3</a:t>
            </a:r>
            <a:r>
              <a:rPr lang="pl-PL" sz="2000" dirty="0" smtClean="0"/>
              <a:t> na rok;</a:t>
            </a:r>
          </a:p>
          <a:p>
            <a:r>
              <a:rPr lang="pl-PL" sz="2000" dirty="0" smtClean="0"/>
              <a:t>20) ilość wód opadowych i roztopowych oraz średnią ilość wód opadowych i </a:t>
            </a:r>
            <a:r>
              <a:rPr lang="pl-PL" sz="2000" dirty="0" smtClean="0"/>
              <a:t>roztopowych odprowadzanych </a:t>
            </a:r>
            <a:r>
              <a:rPr lang="pl-PL" sz="2000" dirty="0" smtClean="0"/>
              <a:t>do urządzeń do retencjonowania wody z terenów uszczelnionych wyrażoną </a:t>
            </a:r>
            <a:r>
              <a:rPr lang="pl-PL" sz="2000" dirty="0" smtClean="0"/>
              <a:t>w m</a:t>
            </a:r>
            <a:r>
              <a:rPr lang="pl-PL" sz="2000" baseline="30000" dirty="0" smtClean="0"/>
              <a:t>3</a:t>
            </a:r>
            <a:r>
              <a:rPr lang="pl-PL" sz="2000" dirty="0" smtClean="0"/>
              <a:t> </a:t>
            </a:r>
            <a:r>
              <a:rPr lang="pl-PL" sz="2000" dirty="0" smtClean="0"/>
              <a:t>na rok.</a:t>
            </a:r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Treść pozwolenia </a:t>
            </a:r>
            <a:r>
              <a:rPr lang="pl-PL" dirty="0" err="1" smtClean="0"/>
              <a:t>wodnoprawnego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(art. </a:t>
            </a:r>
            <a:r>
              <a:rPr lang="pl-PL" dirty="0" smtClean="0"/>
              <a:t>403 ust. </a:t>
            </a:r>
            <a:r>
              <a:rPr lang="pl-PL" dirty="0" smtClean="0"/>
              <a:t>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2000" dirty="0" smtClean="0"/>
              <a:t>6. Jeżeli jest to konieczne dla szczegółowego określenia warunków i zakresu korzystania z </a:t>
            </a:r>
            <a:r>
              <a:rPr lang="pl-PL" sz="2000" dirty="0" smtClean="0"/>
              <a:t>wód, utrzymywania </a:t>
            </a:r>
            <a:r>
              <a:rPr lang="pl-PL" sz="2000" dirty="0" smtClean="0"/>
              <a:t>wód lub urządzeń wodnych, wykonywania urządzeń wodnych oraz uprawnień </a:t>
            </a:r>
            <a:r>
              <a:rPr lang="pl-PL" sz="2000" dirty="0" smtClean="0"/>
              <a:t>osób trzecich</a:t>
            </a:r>
            <a:r>
              <a:rPr lang="pl-PL" sz="2000" dirty="0" smtClean="0"/>
              <a:t>, w pozwoleniu </a:t>
            </a:r>
            <a:r>
              <a:rPr lang="pl-PL" sz="2000" dirty="0" err="1" smtClean="0"/>
              <a:t>wodnoprawnym</a:t>
            </a:r>
            <a:r>
              <a:rPr lang="pl-PL" sz="2000" dirty="0" smtClean="0"/>
              <a:t> można dodatkowo ustalić </a:t>
            </a:r>
            <a:r>
              <a:rPr lang="pl-PL" sz="2000" dirty="0" smtClean="0"/>
              <a:t>obowiązek: </a:t>
            </a:r>
          </a:p>
          <a:p>
            <a:r>
              <a:rPr lang="pl-PL" sz="2000" dirty="0" smtClean="0"/>
              <a:t>1) </a:t>
            </a:r>
            <a:r>
              <a:rPr lang="pl-PL" sz="2000" dirty="0" smtClean="0"/>
              <a:t>prowadzenia pomiarów jakości wód podziemnych oraz śródlądowych wód płynących poniżej </a:t>
            </a:r>
            <a:r>
              <a:rPr lang="pl-PL" sz="2000" dirty="0" smtClean="0"/>
              <a:t>i powyżej </a:t>
            </a:r>
            <a:r>
              <a:rPr lang="pl-PL" sz="2000" dirty="0" smtClean="0"/>
              <a:t>miejsca zrzutu ścieków z określeniem częstotliwości i metod tych pomiarów;</a:t>
            </a:r>
          </a:p>
          <a:p>
            <a:r>
              <a:rPr lang="pl-PL" sz="2000" dirty="0" smtClean="0"/>
              <a:t>2) wykonania robót lub uczestniczenia w kosztach utrzymania urządzeń wodnych stosownie </a:t>
            </a:r>
            <a:r>
              <a:rPr lang="pl-PL" sz="2000" dirty="0" smtClean="0"/>
              <a:t>do odnoszonych </a:t>
            </a:r>
            <a:r>
              <a:rPr lang="pl-PL" sz="2000" dirty="0" smtClean="0"/>
              <a:t>korzyści;</a:t>
            </a:r>
          </a:p>
          <a:p>
            <a:r>
              <a:rPr lang="pl-PL" sz="2000" dirty="0" smtClean="0"/>
              <a:t>3) wykonania robót lub uczestniczenia w kosztach utrzymania wód stosownie do wzrostu </a:t>
            </a:r>
            <a:r>
              <a:rPr lang="pl-PL" sz="2000" dirty="0" smtClean="0"/>
              <a:t>tych kosztów </a:t>
            </a:r>
            <a:r>
              <a:rPr lang="pl-PL" sz="2000" dirty="0" smtClean="0"/>
              <a:t>w związku z wykonywaniem tego pozwolenia;</a:t>
            </a:r>
          </a:p>
          <a:p>
            <a:r>
              <a:rPr lang="pl-PL" sz="2000" dirty="0" smtClean="0"/>
              <a:t>4) odtworzenia retencji przez budowę służących do tego celu urządzeń wodnych lub </a:t>
            </a:r>
            <a:r>
              <a:rPr lang="pl-PL" sz="2000" dirty="0" smtClean="0"/>
              <a:t>realizację innych </a:t>
            </a:r>
            <a:r>
              <a:rPr lang="pl-PL" sz="2000" dirty="0" smtClean="0"/>
              <a:t>przedsięwzięć, jeżeli w związku z wykonywaniem pozwolenia </a:t>
            </a:r>
            <a:r>
              <a:rPr lang="pl-PL" sz="2000" dirty="0" err="1" smtClean="0"/>
              <a:t>wodnoprawnego</a:t>
            </a:r>
            <a:r>
              <a:rPr lang="pl-PL" sz="2000" dirty="0" smtClean="0"/>
              <a:t> </a:t>
            </a:r>
            <a:r>
              <a:rPr lang="pl-PL" sz="2000" dirty="0" smtClean="0"/>
              <a:t>nastąpi zmniejszenie </a:t>
            </a:r>
            <a:r>
              <a:rPr lang="pl-PL" sz="2000" dirty="0" smtClean="0"/>
              <a:t>naturalnej lub sztucznej retencji wód śródlądowych;</a:t>
            </a:r>
          </a:p>
          <a:p>
            <a:r>
              <a:rPr lang="pl-PL" sz="2000" dirty="0" smtClean="0"/>
              <a:t>5) podjęcia działań służących poprawie stanu zasobów ryb lub uczestniczenia w </a:t>
            </a:r>
            <a:r>
              <a:rPr lang="pl-PL" sz="2000" dirty="0" smtClean="0"/>
              <a:t>kosztach zarybiania </a:t>
            </a:r>
            <a:r>
              <a:rPr lang="pl-PL" sz="2000" dirty="0" smtClean="0"/>
              <a:t>wód powierzchniowych, jeżeli w związku z wykonywaniem </a:t>
            </a:r>
            <a:r>
              <a:rPr lang="pl-PL" sz="2000" dirty="0" smtClean="0"/>
              <a:t>pozwolenia </a:t>
            </a:r>
            <a:r>
              <a:rPr lang="pl-PL" sz="2000" dirty="0" err="1" smtClean="0"/>
              <a:t>wodnoprawnego</a:t>
            </a:r>
            <a:r>
              <a:rPr lang="pl-PL" sz="2000" dirty="0" smtClean="0"/>
              <a:t> </a:t>
            </a:r>
            <a:r>
              <a:rPr lang="pl-PL" sz="2000" dirty="0" smtClean="0"/>
              <a:t>nastąpi zmniejszenie populacji ryb lub utrudnienie ich migracji;</a:t>
            </a:r>
          </a:p>
          <a:p>
            <a:r>
              <a:rPr lang="pl-PL" sz="2000" dirty="0" smtClean="0"/>
              <a:t>6) termin rozpoczęcia korzystania z wód, wykonywania urządzeń wodnych lub innych </a:t>
            </a:r>
            <a:r>
              <a:rPr lang="pl-PL" sz="2000" dirty="0" smtClean="0"/>
              <a:t>działań wymagających </a:t>
            </a:r>
            <a:r>
              <a:rPr lang="pl-PL" sz="2000" dirty="0" smtClean="0"/>
              <a:t>wydania pozwolenia </a:t>
            </a:r>
            <a:r>
              <a:rPr lang="pl-PL" sz="2000" dirty="0" err="1" smtClean="0"/>
              <a:t>wodnoprawnego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Treść pozwolenia </a:t>
            </a:r>
            <a:r>
              <a:rPr lang="pl-PL" dirty="0" err="1" smtClean="0"/>
              <a:t>wodnoprawnego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(art. </a:t>
            </a:r>
            <a:r>
              <a:rPr lang="pl-PL" dirty="0" smtClean="0"/>
              <a:t>403 ust. 7 i 8)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7. </a:t>
            </a:r>
            <a:r>
              <a:rPr lang="pl-PL" sz="2000" b="1" dirty="0" smtClean="0">
                <a:solidFill>
                  <a:srgbClr val="FF0000"/>
                </a:solidFill>
              </a:rPr>
              <a:t>Dla </a:t>
            </a:r>
            <a:r>
              <a:rPr lang="pl-PL" sz="2000" b="1" dirty="0" smtClean="0">
                <a:solidFill>
                  <a:srgbClr val="FF0000"/>
                </a:solidFill>
              </a:rPr>
              <a:t>pozwoleń </a:t>
            </a:r>
            <a:r>
              <a:rPr lang="pl-PL" sz="2000" b="1" dirty="0" err="1" smtClean="0">
                <a:solidFill>
                  <a:srgbClr val="FF0000"/>
                </a:solidFill>
              </a:rPr>
              <a:t>wodnoprawnych</a:t>
            </a:r>
            <a:r>
              <a:rPr lang="pl-PL" sz="2000" b="1" dirty="0" smtClean="0">
                <a:solidFill>
                  <a:srgbClr val="FF0000"/>
                </a:solidFill>
              </a:rPr>
              <a:t> wydawanych na cele chowu lub hodowli ryb oraz </a:t>
            </a:r>
            <a:r>
              <a:rPr lang="pl-PL" sz="2000" b="1" dirty="0" smtClean="0">
                <a:solidFill>
                  <a:srgbClr val="FF0000"/>
                </a:solidFill>
              </a:rPr>
              <a:t>innych organizmów </a:t>
            </a:r>
            <a:r>
              <a:rPr lang="pl-PL" sz="2000" b="1" dirty="0" smtClean="0">
                <a:solidFill>
                  <a:srgbClr val="FF0000"/>
                </a:solidFill>
              </a:rPr>
              <a:t>wodnych wartość niezbędnego do zachowania przepływu nienaruszalnego ustala się </a:t>
            </a:r>
            <a:r>
              <a:rPr lang="pl-PL" sz="2000" b="1" dirty="0" smtClean="0">
                <a:solidFill>
                  <a:srgbClr val="FF0000"/>
                </a:solidFill>
              </a:rPr>
              <a:t>w wysokości </a:t>
            </a:r>
            <a:r>
              <a:rPr lang="pl-PL" sz="2000" b="1" dirty="0" smtClean="0">
                <a:solidFill>
                  <a:srgbClr val="FF0000"/>
                </a:solidFill>
              </a:rPr>
              <a:t>50% SNQ</a:t>
            </a:r>
            <a:r>
              <a:rPr lang="pl-PL" sz="2000" b="1" dirty="0" smtClean="0">
                <a:solidFill>
                  <a:srgbClr val="FF0000"/>
                </a:solidFill>
              </a:rPr>
              <a:t>. </a:t>
            </a:r>
            <a:br>
              <a:rPr lang="pl-PL" sz="2000" b="1" dirty="0" smtClean="0">
                <a:solidFill>
                  <a:srgbClr val="FF0000"/>
                </a:solidFill>
              </a:rPr>
            </a:br>
            <a:r>
              <a:rPr lang="pl-PL" sz="2000" b="1" dirty="0" smtClean="0">
                <a:solidFill>
                  <a:srgbClr val="FF0000"/>
                </a:solidFill>
              </a:rPr>
              <a:t>(art. 403 ust. 7)</a:t>
            </a:r>
            <a:endParaRPr lang="pl-PL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000" dirty="0" smtClean="0"/>
              <a:t>8. </a:t>
            </a:r>
            <a:r>
              <a:rPr lang="pl-PL" sz="2000" b="1" dirty="0" smtClean="0">
                <a:solidFill>
                  <a:srgbClr val="FF0000"/>
                </a:solidFill>
              </a:rPr>
              <a:t>W przypadku dokonywania poboru zwrotnego można zmniejszyć niezbędny do </a:t>
            </a:r>
            <a:r>
              <a:rPr lang="pl-PL" sz="2000" b="1" dirty="0" smtClean="0">
                <a:solidFill>
                  <a:srgbClr val="FF0000"/>
                </a:solidFill>
              </a:rPr>
              <a:t>zachowania przepływ </a:t>
            </a:r>
            <a:r>
              <a:rPr lang="pl-PL" sz="2000" b="1" dirty="0" smtClean="0">
                <a:solidFill>
                  <a:srgbClr val="FF0000"/>
                </a:solidFill>
              </a:rPr>
              <a:t>nienaruszalny o 50% SNQ</a:t>
            </a:r>
            <a:r>
              <a:rPr lang="pl-PL" sz="2000" b="1" dirty="0" smtClean="0">
                <a:solidFill>
                  <a:srgbClr val="FF0000"/>
                </a:solidFill>
              </a:rPr>
              <a:t>. </a:t>
            </a:r>
            <a:br>
              <a:rPr lang="pl-PL" sz="2000" b="1" dirty="0" smtClean="0">
                <a:solidFill>
                  <a:srgbClr val="FF0000"/>
                </a:solidFill>
              </a:rPr>
            </a:br>
            <a:r>
              <a:rPr lang="pl-PL" sz="2000" b="1" dirty="0" smtClean="0">
                <a:solidFill>
                  <a:srgbClr val="FF0000"/>
                </a:solidFill>
              </a:rPr>
              <a:t>(art. 403 ust. 8)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Instrukcja gospodarowania wodą (art. 404)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przypadku piętrzenia śródlądowych wód powierzchniowych za pomocą budowli piętrzącej </a:t>
            </a:r>
            <a:r>
              <a:rPr lang="pl-PL" dirty="0" smtClean="0"/>
              <a:t>o wysokości </a:t>
            </a:r>
            <a:r>
              <a:rPr lang="pl-PL" dirty="0" smtClean="0"/>
              <a:t>piętrzenia </a:t>
            </a:r>
            <a:r>
              <a:rPr lang="pl-PL" b="1" dirty="0" smtClean="0"/>
              <a:t>powyżej 1 m </a:t>
            </a:r>
            <a:r>
              <a:rPr lang="pl-PL" dirty="0" smtClean="0"/>
              <a:t>oraz wyposażonej w urządzenia umożliwiające </a:t>
            </a:r>
            <a:r>
              <a:rPr lang="pl-PL" dirty="0" smtClean="0"/>
              <a:t>regulowanie przepływu </a:t>
            </a:r>
            <a:r>
              <a:rPr lang="pl-PL" dirty="0" smtClean="0"/>
              <a:t>lub zależnego od siebie korzystania z wód przez kilka zakładów, do </a:t>
            </a:r>
            <a:r>
              <a:rPr lang="pl-PL" dirty="0" smtClean="0"/>
              <a:t>pozwolenia </a:t>
            </a:r>
            <a:r>
              <a:rPr lang="pl-PL" dirty="0" err="1" smtClean="0"/>
              <a:t>wodnoprawnego</a:t>
            </a:r>
            <a:r>
              <a:rPr lang="pl-PL" dirty="0" smtClean="0"/>
              <a:t> </a:t>
            </a:r>
            <a:r>
              <a:rPr lang="pl-PL" dirty="0" smtClean="0"/>
              <a:t>załącza się instrukcję gospodarowania wodą.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Wniosek o wydanie pozwolenia </a:t>
            </a:r>
            <a:r>
              <a:rPr lang="pl-PL" dirty="0" err="1" smtClean="0"/>
              <a:t>wodnoprawnego</a:t>
            </a:r>
            <a:r>
              <a:rPr lang="pl-PL" dirty="0" smtClean="0"/>
              <a:t> (art. 407)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1600" dirty="0" smtClean="0"/>
              <a:t>1. </a:t>
            </a:r>
            <a:r>
              <a:rPr lang="pl-PL" sz="1600" b="1" dirty="0" smtClean="0"/>
              <a:t>Pozwolenie wodnoprawne wydaje się na wniosek</a:t>
            </a:r>
            <a:r>
              <a:rPr lang="pl-PL" sz="1600" dirty="0" smtClean="0"/>
              <a:t>.</a:t>
            </a:r>
          </a:p>
          <a:p>
            <a:pPr>
              <a:buNone/>
            </a:pPr>
            <a:r>
              <a:rPr lang="pl-PL" sz="1600" dirty="0" smtClean="0"/>
              <a:t>2. Do wniosku dołącza się:</a:t>
            </a:r>
          </a:p>
          <a:p>
            <a:pPr>
              <a:spcBef>
                <a:spcPts val="600"/>
              </a:spcBef>
              <a:buNone/>
            </a:pPr>
            <a:r>
              <a:rPr lang="pl-PL" sz="1600" dirty="0" smtClean="0"/>
              <a:t>	1</a:t>
            </a:r>
            <a:r>
              <a:rPr lang="pl-PL" sz="1600" dirty="0" smtClean="0"/>
              <a:t>) operat </a:t>
            </a:r>
            <a:r>
              <a:rPr lang="pl-PL" sz="1600" dirty="0" err="1" smtClean="0"/>
              <a:t>wodnoprawny</a:t>
            </a:r>
            <a:r>
              <a:rPr lang="pl-PL" sz="1600" dirty="0" smtClean="0"/>
              <a:t> z oznaczeniem daty jego wykonania, zwany dalej "operatem", wraz </a:t>
            </a:r>
            <a:r>
              <a:rPr lang="pl-PL" sz="1600" dirty="0" smtClean="0"/>
              <a:t>z opisem </a:t>
            </a:r>
            <a:r>
              <a:rPr lang="pl-PL" sz="1600" dirty="0" smtClean="0"/>
              <a:t>prowadzenia zamierzonej działalności niezawierającym określeń specjalistycznych;</a:t>
            </a:r>
          </a:p>
          <a:p>
            <a:pPr>
              <a:spcBef>
                <a:spcPts val="600"/>
              </a:spcBef>
              <a:buNone/>
            </a:pPr>
            <a:r>
              <a:rPr lang="pl-PL" sz="1600" dirty="0" smtClean="0"/>
              <a:t>	2</a:t>
            </a:r>
            <a:r>
              <a:rPr lang="pl-PL" sz="1600" dirty="0" smtClean="0"/>
              <a:t>) decyzję o środowiskowych uwarunkowaniach, jeżeli jest wymagana;</a:t>
            </a:r>
          </a:p>
          <a:p>
            <a:pPr>
              <a:spcBef>
                <a:spcPts val="600"/>
              </a:spcBef>
              <a:buNone/>
            </a:pPr>
            <a:r>
              <a:rPr lang="pl-PL" sz="1600" dirty="0" smtClean="0"/>
              <a:t>	3</a:t>
            </a:r>
            <a:r>
              <a:rPr lang="pl-PL" sz="1600" dirty="0" smtClean="0"/>
              <a:t>) wypis i wyrys z miejscowego planu zagospodarowania przestrzennego, a w przypadku </a:t>
            </a:r>
            <a:r>
              <a:rPr lang="pl-PL" sz="1600" dirty="0" smtClean="0"/>
              <a:t>jego braku </a:t>
            </a:r>
            <a:r>
              <a:rPr lang="pl-PL" sz="1600" dirty="0" smtClean="0"/>
              <a:t>- decyzję o ustaleniu lokalizacji inwestycji celu publicznego albo decyzję o </a:t>
            </a:r>
            <a:r>
              <a:rPr lang="pl-PL" sz="1600" dirty="0" smtClean="0"/>
              <a:t>warunkach zabudowy</a:t>
            </a:r>
            <a:r>
              <a:rPr lang="pl-PL" sz="1600" dirty="0" smtClean="0"/>
              <a:t>, jeżeli są wymagane;</a:t>
            </a:r>
          </a:p>
          <a:p>
            <a:pPr>
              <a:spcBef>
                <a:spcPts val="600"/>
              </a:spcBef>
              <a:buNone/>
            </a:pPr>
            <a:r>
              <a:rPr lang="pl-PL" sz="1600" dirty="0" smtClean="0"/>
              <a:t>	4</a:t>
            </a:r>
            <a:r>
              <a:rPr lang="pl-PL" sz="1600" dirty="0" smtClean="0"/>
              <a:t>) ocenę </a:t>
            </a:r>
            <a:r>
              <a:rPr lang="pl-PL" sz="1600" dirty="0" err="1" smtClean="0"/>
              <a:t>wodnoprawną</a:t>
            </a:r>
            <a:r>
              <a:rPr lang="pl-PL" sz="1600" dirty="0" smtClean="0"/>
              <a:t>, jeżeli jest wymagana.</a:t>
            </a:r>
          </a:p>
          <a:p>
            <a:pPr>
              <a:buNone/>
            </a:pPr>
            <a:r>
              <a:rPr lang="pl-PL" sz="1600" dirty="0" smtClean="0"/>
              <a:t>3</a:t>
            </a:r>
            <a:r>
              <a:rPr lang="pl-PL" sz="1600" dirty="0" smtClean="0"/>
              <a:t>. Do wniosku o wydanie pozwolenia </a:t>
            </a:r>
            <a:r>
              <a:rPr lang="pl-PL" sz="1600" dirty="0" err="1" smtClean="0"/>
              <a:t>wodnoprawnego</a:t>
            </a:r>
            <a:r>
              <a:rPr lang="pl-PL" sz="1600" dirty="0" smtClean="0"/>
              <a:t> na piętrzenie wód </a:t>
            </a:r>
            <a:r>
              <a:rPr lang="pl-PL" sz="1600" dirty="0" smtClean="0"/>
              <a:t>powierzchniowych budowlą </a:t>
            </a:r>
            <a:r>
              <a:rPr lang="pl-PL" sz="1600" dirty="0" smtClean="0"/>
              <a:t>piętrzącą o wysokości piętrzenia powyżej 1 m oraz wyposażoną w urządzenia </a:t>
            </a:r>
            <a:r>
              <a:rPr lang="pl-PL" sz="1600" dirty="0" smtClean="0"/>
              <a:t>umożliwiające regulowanie </a:t>
            </a:r>
            <a:r>
              <a:rPr lang="pl-PL" sz="1600" dirty="0" smtClean="0"/>
              <a:t>przepływu lub na zależne od siebie korzystanie z wód przez kilka zakładów dołącza </a:t>
            </a:r>
            <a:r>
              <a:rPr lang="pl-PL" sz="1600" dirty="0" smtClean="0"/>
              <a:t>się projekt </a:t>
            </a:r>
            <a:r>
              <a:rPr lang="pl-PL" sz="1600" dirty="0" smtClean="0"/>
              <a:t>instrukcji gospodarowania wodą zawierający opis sposobu gospodarowania wodą </a:t>
            </a:r>
            <a:r>
              <a:rPr lang="pl-PL" sz="1600" dirty="0" smtClean="0"/>
              <a:t>i zaspokojenia </a:t>
            </a:r>
            <a:r>
              <a:rPr lang="pl-PL" sz="1600" dirty="0" smtClean="0"/>
              <a:t>potrzeb wszystkich użytkowników odnoszących korzyści z urządzeń wodnych, </a:t>
            </a:r>
            <a:r>
              <a:rPr lang="pl-PL" sz="1600" dirty="0" smtClean="0"/>
              <a:t>których dotyczy </a:t>
            </a:r>
            <a:r>
              <a:rPr lang="pl-PL" sz="1600" dirty="0" smtClean="0"/>
              <a:t>instrukcja, w ilości egzemplarzy uwzględniającej liczbę podmiotów korzystających z wód</a:t>
            </a:r>
            <a:r>
              <a:rPr lang="pl-PL" sz="1600" dirty="0" smtClean="0"/>
              <a:t>. (…)</a:t>
            </a:r>
            <a:endParaRPr lang="pl-PL" sz="16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7868" y="2420888"/>
            <a:ext cx="9601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Operat </a:t>
            </a:r>
            <a:r>
              <a:rPr lang="pl-PL" dirty="0" err="1" smtClean="0"/>
              <a:t>wodnoprawny</a:t>
            </a:r>
            <a:r>
              <a:rPr lang="pl-PL" dirty="0" smtClean="0"/>
              <a:t>: art. 408 i 409 </a:t>
            </a:r>
            <a:br>
              <a:rPr lang="pl-PL" dirty="0" smtClean="0"/>
            </a:br>
            <a:r>
              <a:rPr lang="pl-PL" dirty="0" smtClean="0"/>
              <a:t>( 3,5 strony wymagań szczegółowych w </a:t>
            </a:r>
            <a:r>
              <a:rPr lang="pl-PL" dirty="0" err="1" smtClean="0"/>
              <a:t>Dz.U</a:t>
            </a:r>
            <a:r>
              <a:rPr lang="pl-PL" dirty="0" smtClean="0"/>
              <a:t>. )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Następstwo prawne pozwolenia </a:t>
            </a:r>
            <a:r>
              <a:rPr lang="pl-PL" dirty="0" err="1" smtClean="0"/>
              <a:t>wodnoprawnego</a:t>
            </a:r>
            <a:r>
              <a:rPr lang="pl-PL" dirty="0" smtClean="0"/>
              <a:t> (art. 411)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1. Następca prawny zakładu, który uzyskał pozwolenie wodnoprawne, przejmuje prawa i </a:t>
            </a:r>
            <a:r>
              <a:rPr lang="pl-PL" dirty="0" smtClean="0"/>
              <a:t>obowiązki wynikające </a:t>
            </a:r>
            <a:r>
              <a:rPr lang="pl-PL" dirty="0" smtClean="0"/>
              <a:t>z tego pozwolenia.</a:t>
            </a:r>
          </a:p>
          <a:p>
            <a:r>
              <a:rPr lang="pl-PL" dirty="0" smtClean="0"/>
              <a:t>2. Organ właściwy w sprawach pozwoleń </a:t>
            </a:r>
            <a:r>
              <a:rPr lang="pl-PL" dirty="0" err="1" smtClean="0"/>
              <a:t>wodnoprawnych</a:t>
            </a:r>
            <a:r>
              <a:rPr lang="pl-PL" dirty="0" smtClean="0"/>
              <a:t> potwierdza, w drodze decyzji, </a:t>
            </a:r>
            <a:r>
              <a:rPr lang="pl-PL" dirty="0" smtClean="0"/>
              <a:t>przejęcie przez </a:t>
            </a:r>
            <a:r>
              <a:rPr lang="pl-PL" dirty="0" smtClean="0"/>
              <a:t>następcę prawnego praw i obowiązków wynikających z tego pozwolenia.</a:t>
            </a:r>
          </a:p>
          <a:p>
            <a:r>
              <a:rPr lang="pl-PL" dirty="0" smtClean="0"/>
              <a:t>3. Decyzję, o której mowa w ust. 2, wydaje się na wniosek następcy prawnego.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Cofnięcie lub ograniczenie pozwolenia </a:t>
            </a:r>
            <a:r>
              <a:rPr lang="pl-PL" dirty="0" err="1" smtClean="0"/>
              <a:t>wodnoprawnego</a:t>
            </a:r>
            <a:r>
              <a:rPr lang="pl-PL" dirty="0" smtClean="0"/>
              <a:t> </a:t>
            </a:r>
            <a:r>
              <a:rPr lang="pl-PL" u="sng" dirty="0" smtClean="0"/>
              <a:t>bez </a:t>
            </a:r>
            <a:r>
              <a:rPr lang="pl-PL" u="sng" dirty="0" err="1" smtClean="0"/>
              <a:t>odszjkodowania</a:t>
            </a:r>
            <a:r>
              <a:rPr lang="pl-PL" u="sng" dirty="0" smtClean="0"/>
              <a:t> </a:t>
            </a:r>
            <a:r>
              <a:rPr lang="pl-PL" dirty="0" smtClean="0"/>
              <a:t>(art. 415)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/>
              <a:t>Pozwolenie wodnoprawne można cofnąć lub ograniczyć bez odszkodowania, jeżeli:</a:t>
            </a:r>
          </a:p>
          <a:p>
            <a:pPr>
              <a:buNone/>
            </a:pPr>
            <a:r>
              <a:rPr lang="pl-PL" dirty="0" smtClean="0"/>
              <a:t>1</a:t>
            </a:r>
            <a:r>
              <a:rPr lang="pl-PL" dirty="0" smtClean="0">
                <a:solidFill>
                  <a:srgbClr val="FF0000"/>
                </a:solidFill>
              </a:rPr>
              <a:t>) zakład zmienia cel i zakres korzystania z wód lub warunki wykonywania uprawnień </a:t>
            </a:r>
            <a:r>
              <a:rPr lang="pl-PL" dirty="0" smtClean="0">
                <a:solidFill>
                  <a:srgbClr val="FF0000"/>
                </a:solidFill>
              </a:rPr>
              <a:t>ustalonych w </a:t>
            </a:r>
            <a:r>
              <a:rPr lang="pl-PL" dirty="0" smtClean="0">
                <a:solidFill>
                  <a:srgbClr val="FF0000"/>
                </a:solidFill>
              </a:rPr>
              <a:t>pozwoleniu </a:t>
            </a:r>
            <a:r>
              <a:rPr lang="pl-PL" dirty="0" err="1" smtClean="0">
                <a:solidFill>
                  <a:srgbClr val="FF0000"/>
                </a:solidFill>
              </a:rPr>
              <a:t>wodnoprawnym</a:t>
            </a:r>
            <a:r>
              <a:rPr lang="pl-PL" dirty="0" smtClean="0">
                <a:solidFill>
                  <a:srgbClr val="FF0000"/>
                </a:solidFill>
              </a:rPr>
              <a:t>;</a:t>
            </a:r>
          </a:p>
          <a:p>
            <a:pPr>
              <a:buNone/>
            </a:pPr>
            <a:r>
              <a:rPr lang="pl-PL" dirty="0" smtClean="0"/>
              <a:t>2</a:t>
            </a:r>
            <a:r>
              <a:rPr lang="pl-PL" dirty="0" smtClean="0">
                <a:solidFill>
                  <a:srgbClr val="FF0000"/>
                </a:solidFill>
              </a:rPr>
              <a:t>) urządzenia wodne wykonane zostały niezgodnie z warunkami ustalonymi w </a:t>
            </a:r>
            <a:r>
              <a:rPr lang="pl-PL" dirty="0" smtClean="0">
                <a:solidFill>
                  <a:srgbClr val="FF0000"/>
                </a:solidFill>
              </a:rPr>
              <a:t>pozwoleniu </a:t>
            </a:r>
            <a:r>
              <a:rPr lang="pl-PL" dirty="0" err="1" smtClean="0">
                <a:solidFill>
                  <a:srgbClr val="FF0000"/>
                </a:solidFill>
              </a:rPr>
              <a:t>wodnoprawnym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lub </a:t>
            </a:r>
            <a:r>
              <a:rPr lang="pl-PL" u="sng" dirty="0" smtClean="0">
                <a:solidFill>
                  <a:srgbClr val="FF0000"/>
                </a:solidFill>
              </a:rPr>
              <a:t>nie są należycie utrzymywane</a:t>
            </a:r>
            <a:r>
              <a:rPr lang="pl-PL" dirty="0" smtClean="0">
                <a:solidFill>
                  <a:srgbClr val="FF0000"/>
                </a:solidFill>
              </a:rPr>
              <a:t>;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3) zakład nie realizuje obowiązków wobec innych zakładów posiadających </a:t>
            </a:r>
            <a:r>
              <a:rPr lang="pl-PL" dirty="0" smtClean="0">
                <a:solidFill>
                  <a:srgbClr val="FF0000"/>
                </a:solidFill>
              </a:rPr>
              <a:t>pozwolenie wodnoprawne</a:t>
            </a:r>
            <a:r>
              <a:rPr lang="pl-PL" dirty="0" smtClean="0">
                <a:solidFill>
                  <a:srgbClr val="FF0000"/>
                </a:solidFill>
              </a:rPr>
              <a:t>, uprawnionych do rybactwa, oraz osób narażonych na szkody albo nie </a:t>
            </a:r>
            <a:r>
              <a:rPr lang="pl-PL" dirty="0" smtClean="0">
                <a:solidFill>
                  <a:srgbClr val="FF0000"/>
                </a:solidFill>
              </a:rPr>
              <a:t>realizuje przedsięwzięć </a:t>
            </a:r>
            <a:r>
              <a:rPr lang="pl-PL" dirty="0" smtClean="0">
                <a:solidFill>
                  <a:srgbClr val="FF0000"/>
                </a:solidFill>
              </a:rPr>
              <a:t>ograniczających negatywne oddziaływanie na środowisko, ustalonych </a:t>
            </a:r>
            <a:r>
              <a:rPr lang="pl-PL" dirty="0" smtClean="0">
                <a:solidFill>
                  <a:srgbClr val="FF0000"/>
                </a:solidFill>
              </a:rPr>
              <a:t>w pozwoleniu </a:t>
            </a:r>
            <a:r>
              <a:rPr lang="pl-PL" dirty="0" err="1" smtClean="0">
                <a:solidFill>
                  <a:srgbClr val="FF0000"/>
                </a:solidFill>
              </a:rPr>
              <a:t>wodnoprawnym</a:t>
            </a:r>
            <a:r>
              <a:rPr lang="pl-PL" dirty="0" smtClean="0">
                <a:solidFill>
                  <a:srgbClr val="FF0000"/>
                </a:solidFill>
              </a:rPr>
              <a:t>;</a:t>
            </a: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4) zasoby wód podziemnych uległy zmniejszeniu w sposób naturalny;</a:t>
            </a:r>
          </a:p>
          <a:p>
            <a:pPr>
              <a:buNone/>
            </a:pPr>
            <a:r>
              <a:rPr lang="pl-PL" dirty="0" smtClean="0"/>
              <a:t>5) zakład nie rozpoczął w terminie korzystania z uprawnień wynikających z </a:t>
            </a:r>
            <a:r>
              <a:rPr lang="pl-PL" dirty="0" smtClean="0"/>
              <a:t>pozwolenia </a:t>
            </a:r>
            <a:r>
              <a:rPr lang="pl-PL" dirty="0" err="1" smtClean="0"/>
              <a:t>wodnoprawnego</a:t>
            </a:r>
            <a:r>
              <a:rPr lang="pl-PL" dirty="0" smtClean="0"/>
              <a:t> </a:t>
            </a:r>
            <a:r>
              <a:rPr lang="pl-PL" dirty="0" smtClean="0"/>
              <a:t>innych niż określone w art. 414 ust. 1 </a:t>
            </a:r>
            <a:r>
              <a:rPr lang="pl-PL" dirty="0" err="1" smtClean="0"/>
              <a:t>pkt</a:t>
            </a:r>
            <a:r>
              <a:rPr lang="pl-PL" dirty="0" smtClean="0"/>
              <a:t> 3 lub nie korzystał z tych </a:t>
            </a:r>
            <a:r>
              <a:rPr lang="pl-PL" dirty="0" smtClean="0"/>
              <a:t>uprawnień przez </a:t>
            </a:r>
            <a:r>
              <a:rPr lang="pl-PL" dirty="0" smtClean="0"/>
              <a:t>okres co najmniej 2 lat</a:t>
            </a:r>
            <a:r>
              <a:rPr lang="pl-PL" dirty="0" smtClean="0"/>
              <a:t>; (</a:t>
            </a:r>
            <a:r>
              <a:rPr lang="pl-PL" b="1" i="1" dirty="0" smtClean="0"/>
              <a:t>nierozpoczęcie wykonywania urządzeń w ciągu 3 lat – wygaśnięcie samoczynne pozwolenia))</a:t>
            </a:r>
            <a:endParaRPr lang="pl-PL" b="1" i="1" dirty="0" smtClean="0"/>
          </a:p>
          <a:p>
            <a:pPr>
              <a:buNone/>
            </a:pPr>
            <a:r>
              <a:rPr lang="pl-PL" dirty="0" smtClean="0"/>
              <a:t>6) nastąpiła zmiana przepisów wydanych na podstawie art. 99 ust. 1 </a:t>
            </a:r>
            <a:r>
              <a:rPr lang="pl-PL" dirty="0" err="1" smtClean="0"/>
              <a:t>pkt</a:t>
            </a:r>
            <a:r>
              <a:rPr lang="pl-PL" dirty="0" smtClean="0"/>
              <a:t> 2 i 3 oraz ust. 2</a:t>
            </a:r>
            <a:r>
              <a:rPr lang="pl-PL" dirty="0" smtClean="0"/>
              <a:t>; (</a:t>
            </a:r>
            <a:r>
              <a:rPr lang="pl-PL" b="1" i="1" dirty="0" smtClean="0"/>
              <a:t>warunki wprowadzania ścieków i </a:t>
            </a:r>
            <a:r>
              <a:rPr lang="pl-PL" b="1" i="1" dirty="0" smtClean="0"/>
              <a:t>z</a:t>
            </a:r>
            <a:r>
              <a:rPr lang="pl-PL" b="1" i="1" dirty="0" smtClean="0"/>
              <a:t>anieczyszczeń)</a:t>
            </a:r>
            <a:endParaRPr lang="pl-PL" b="1" i="1" dirty="0" smtClean="0"/>
          </a:p>
          <a:p>
            <a:pPr>
              <a:buNone/>
            </a:pPr>
            <a:r>
              <a:rPr lang="pl-PL" dirty="0" smtClean="0"/>
              <a:t>7) nastąpiło zagrożenie osiągnięcia celów środowiskowych i jest to uzasadnione danymi </a:t>
            </a:r>
            <a:r>
              <a:rPr lang="pl-PL" dirty="0" smtClean="0"/>
              <a:t>z monitoringu </a:t>
            </a:r>
            <a:r>
              <a:rPr lang="pl-PL" dirty="0" smtClean="0"/>
              <a:t>wód oraz wynikami dodatkowego przeglądu pozwoleń </a:t>
            </a:r>
            <a:r>
              <a:rPr lang="pl-PL" dirty="0" err="1" smtClean="0"/>
              <a:t>wodnoprawnych</a:t>
            </a:r>
            <a:r>
              <a:rPr lang="pl-PL" dirty="0" smtClean="0"/>
              <a:t>, o </a:t>
            </a:r>
            <a:r>
              <a:rPr lang="pl-PL" dirty="0" smtClean="0"/>
              <a:t>którym mowa </a:t>
            </a:r>
            <a:r>
              <a:rPr lang="pl-PL" dirty="0" smtClean="0"/>
              <a:t>w art. 325 ust. 1 </a:t>
            </a:r>
            <a:r>
              <a:rPr lang="pl-PL" dirty="0" err="1" smtClean="0"/>
              <a:t>pkt</a:t>
            </a:r>
            <a:r>
              <a:rPr lang="pl-PL" dirty="0" smtClean="0"/>
              <a:t> 2;</a:t>
            </a:r>
          </a:p>
          <a:p>
            <a:pPr>
              <a:buNone/>
            </a:pPr>
            <a:r>
              <a:rPr lang="pl-PL" dirty="0" smtClean="0"/>
              <a:t>8) nie wykonano lub nie przedłożono analizy ryzyka, o której mowa w art. 133 ust. 3, jeżeli </a:t>
            </a:r>
            <a:r>
              <a:rPr lang="pl-PL" dirty="0" smtClean="0"/>
              <a:t>taka analiza </a:t>
            </a:r>
            <a:r>
              <a:rPr lang="pl-PL" dirty="0" smtClean="0"/>
              <a:t>była wymagana</a:t>
            </a:r>
            <a:r>
              <a:rPr lang="pl-PL" dirty="0" smtClean="0"/>
              <a:t>.(</a:t>
            </a:r>
            <a:r>
              <a:rPr lang="pl-PL" b="1" i="1" dirty="0" smtClean="0"/>
              <a:t>nie dotyczy rybactwa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pl-PL" sz="2800" b="1" dirty="0" smtClean="0"/>
              <a:t>art. 574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Ustawa wchodzi w życie z dniem 1 stycznia 2018 r., z wyjątkiem:</a:t>
            </a:r>
            <a:endParaRPr lang="pl" sz="2800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293813" y="2060848"/>
            <a:ext cx="9601200" cy="4111352"/>
          </a:xfrm>
        </p:spPr>
        <p:txBody>
          <a:bodyPr rtlCol="0">
            <a:normAutofit/>
          </a:bodyPr>
          <a:lstStyle/>
          <a:p>
            <a:r>
              <a:rPr lang="pl-PL" sz="2000" dirty="0" smtClean="0"/>
              <a:t>art. 102-112, art. 494, art. 502, art. 506, art. 515, art. 525 ust. 3-6 oraz 8 i 9, art. 539 ust. 3-5 i 7, art. 540 ust. 1-4, 6 i 7, art. 541, art. 542, art. 544 ust. 1, art. 554 oraz art. 570, </a:t>
            </a:r>
            <a:r>
              <a:rPr lang="pl-PL" sz="2000" dirty="0" smtClean="0">
                <a:solidFill>
                  <a:srgbClr val="FF0000"/>
                </a:solidFill>
              </a:rPr>
              <a:t>które wchodzą w życie z dniem następującym po dniu ogłoszenia;</a:t>
            </a:r>
            <a:r>
              <a:rPr lang="pl-PL" sz="2000" dirty="0" smtClean="0">
                <a:solidFill>
                  <a:srgbClr val="7030A0"/>
                </a:solidFill>
              </a:rPr>
              <a:t> </a:t>
            </a:r>
            <a:endParaRPr lang="pl" sz="2000" dirty="0">
              <a:solidFill>
                <a:srgbClr val="7030A0"/>
              </a:solidFill>
            </a:endParaRPr>
          </a:p>
          <a:p>
            <a:r>
              <a:rPr lang="pl-PL" sz="2000" dirty="0" smtClean="0"/>
              <a:t>art. 532 ust. 5 i 6, które wchodzą w życie z dniem </a:t>
            </a:r>
            <a:r>
              <a:rPr lang="pl-PL" sz="2000" dirty="0" smtClean="0">
                <a:solidFill>
                  <a:srgbClr val="FF0000"/>
                </a:solidFill>
              </a:rPr>
              <a:t>31 grudnia 2017 r.;</a:t>
            </a:r>
          </a:p>
          <a:p>
            <a:r>
              <a:rPr lang="pl-PL" sz="2000" dirty="0" smtClean="0"/>
              <a:t>art. 524, który wchodzi w życie z dniem </a:t>
            </a:r>
            <a:r>
              <a:rPr lang="pl-PL" sz="2000" dirty="0" smtClean="0">
                <a:solidFill>
                  <a:srgbClr val="FF0000"/>
                </a:solidFill>
              </a:rPr>
              <a:t>1 stycznia 2019 r.;</a:t>
            </a:r>
          </a:p>
          <a:p>
            <a:r>
              <a:rPr lang="pl-PL" sz="2000" dirty="0" smtClean="0"/>
              <a:t>art. 274 </a:t>
            </a:r>
            <a:r>
              <a:rPr lang="pl-PL" sz="2000" dirty="0" err="1" smtClean="0"/>
              <a:t>pkt</a:t>
            </a:r>
            <a:r>
              <a:rPr lang="pl-PL" sz="2000" dirty="0" smtClean="0"/>
              <a:t> 1, który wchodzi w życie z dniem </a:t>
            </a:r>
            <a:r>
              <a:rPr lang="pl-PL" sz="2000" dirty="0" smtClean="0">
                <a:solidFill>
                  <a:srgbClr val="FF0000"/>
                </a:solidFill>
              </a:rPr>
              <a:t>1 stycznia 2020 r.;</a:t>
            </a:r>
          </a:p>
          <a:p>
            <a:r>
              <a:rPr lang="pl-PL" sz="2000" dirty="0" smtClean="0"/>
              <a:t>art. 36 ust. 1-3 oraz 6 i 7 oraz art. 303 ust. 1 i 4, które wchodzą w życie z dniem   </a:t>
            </a:r>
            <a:r>
              <a:rPr lang="pl-PL" sz="2000" dirty="0" smtClean="0">
                <a:solidFill>
                  <a:srgbClr val="FF0000"/>
                </a:solidFill>
              </a:rPr>
              <a:t>1 stycznia 2021 r.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Cofnięcie lub ograniczenie pozwolenia </a:t>
            </a:r>
            <a:r>
              <a:rPr lang="pl-PL" dirty="0" err="1" smtClean="0"/>
              <a:t>wodnoprawnego</a:t>
            </a:r>
            <a:r>
              <a:rPr lang="pl-PL" dirty="0" smtClean="0"/>
              <a:t> </a:t>
            </a:r>
            <a:r>
              <a:rPr lang="pl-PL" u="sng" dirty="0" smtClean="0"/>
              <a:t>za odszkodowaniem </a:t>
            </a:r>
            <a:r>
              <a:rPr lang="pl-PL" dirty="0" smtClean="0"/>
              <a:t>(art. </a:t>
            </a:r>
            <a:r>
              <a:rPr lang="pl-PL" dirty="0" smtClean="0"/>
              <a:t>417)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</a:rPr>
              <a:t>1. Pozwolenie wodnoprawne można cofnąć lub ograniczyć za odszkodowaniem, jeżeli jest </a:t>
            </a:r>
            <a:r>
              <a:rPr lang="pl-PL" dirty="0" smtClean="0">
                <a:solidFill>
                  <a:srgbClr val="FF0000"/>
                </a:solidFill>
              </a:rPr>
              <a:t>to uzasadnione </a:t>
            </a:r>
            <a:r>
              <a:rPr lang="pl-PL" dirty="0" smtClean="0">
                <a:solidFill>
                  <a:srgbClr val="FF0000"/>
                </a:solidFill>
              </a:rPr>
              <a:t>interesem społecznym albo ważnymi względami gospodarczymi.</a:t>
            </a:r>
          </a:p>
          <a:p>
            <a:pPr>
              <a:buNone/>
            </a:pPr>
            <a:r>
              <a:rPr lang="pl-PL" dirty="0" smtClean="0"/>
              <a:t>2. O odszkodowaniu orzeka, w drodze decyzji, organ właściwy w sprawach </a:t>
            </a:r>
            <a:r>
              <a:rPr lang="pl-PL" dirty="0" smtClean="0"/>
              <a:t>pozwoleń </a:t>
            </a:r>
            <a:r>
              <a:rPr lang="pl-PL" dirty="0" err="1" smtClean="0"/>
              <a:t>wodnoprawnych</a:t>
            </a:r>
            <a:r>
              <a:rPr lang="pl-PL" dirty="0" smtClean="0"/>
              <a:t>, na warunkach określonych w art. 469</a:t>
            </a:r>
            <a:r>
              <a:rPr lang="pl-PL" dirty="0" smtClean="0"/>
              <a:t>. (</a:t>
            </a:r>
            <a:r>
              <a:rPr lang="pl-PL" b="1" i="1" dirty="0" smtClean="0"/>
              <a:t>droga sądowa</a:t>
            </a:r>
            <a:r>
              <a:rPr lang="pl-PL" dirty="0" smtClean="0"/>
              <a:t>)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3. Odszkodowanie przysługuje od:</a:t>
            </a:r>
          </a:p>
          <a:p>
            <a:pPr lvl="1">
              <a:buNone/>
            </a:pPr>
            <a:r>
              <a:rPr lang="pl-PL" dirty="0" smtClean="0"/>
              <a:t>1) Wód Polskich - jeżeli cofnięcie lub ograniczenie pozwolenia </a:t>
            </a:r>
            <a:r>
              <a:rPr lang="pl-PL" dirty="0" err="1" smtClean="0"/>
              <a:t>wodnoprawnego</a:t>
            </a:r>
            <a:r>
              <a:rPr lang="pl-PL" dirty="0" smtClean="0"/>
              <a:t> jest </a:t>
            </a:r>
            <a:r>
              <a:rPr lang="pl-PL" dirty="0" smtClean="0"/>
              <a:t>uzasadnione interesem </a:t>
            </a:r>
            <a:r>
              <a:rPr lang="pl-PL" dirty="0" smtClean="0"/>
              <a:t>społecznym;</a:t>
            </a:r>
          </a:p>
          <a:p>
            <a:pPr lvl="1">
              <a:buNone/>
            </a:pPr>
            <a:r>
              <a:rPr lang="pl-PL" dirty="0" smtClean="0"/>
              <a:t>2) zakładu, który odniósł korzyści z cofnięcia lub ograniczenia pozwolenia </a:t>
            </a:r>
            <a:r>
              <a:rPr lang="pl-PL" dirty="0" err="1" smtClean="0"/>
              <a:t>wodnoprawnego</a:t>
            </a:r>
            <a:r>
              <a:rPr lang="pl-PL" dirty="0" smtClean="0"/>
              <a:t> </a:t>
            </a:r>
            <a:r>
              <a:rPr lang="pl-PL" dirty="0" smtClean="0"/>
              <a:t>- jeżeli </a:t>
            </a:r>
            <a:r>
              <a:rPr lang="pl-PL" dirty="0" smtClean="0"/>
              <a:t>cofnięcie lub ograniczenie pozwolenia </a:t>
            </a:r>
            <a:r>
              <a:rPr lang="pl-PL" dirty="0" err="1" smtClean="0"/>
              <a:t>wodnoprawnego</a:t>
            </a:r>
            <a:r>
              <a:rPr lang="pl-PL" dirty="0" smtClean="0"/>
              <a:t> jest uzasadnione </a:t>
            </a:r>
            <a:r>
              <a:rPr lang="pl-PL" dirty="0" smtClean="0"/>
              <a:t>ważnymi względami </a:t>
            </a:r>
            <a:r>
              <a:rPr lang="pl-PL" dirty="0" smtClean="0"/>
              <a:t>gospodarczymi tego zakładu.</a:t>
            </a:r>
          </a:p>
          <a:p>
            <a:r>
              <a:rPr lang="pl-PL" dirty="0" smtClean="0"/>
              <a:t>4. W przypadku cofnięcia lub ograniczenia pozwolenia </a:t>
            </a:r>
            <a:r>
              <a:rPr lang="pl-PL" dirty="0" err="1" smtClean="0"/>
              <a:t>wodnoprawnego</a:t>
            </a:r>
            <a:r>
              <a:rPr lang="pl-PL" dirty="0" smtClean="0"/>
              <a:t> udzielonego </a:t>
            </a:r>
            <a:r>
              <a:rPr lang="pl-PL" dirty="0" smtClean="0"/>
              <a:t>Wodom Polskim</a:t>
            </a:r>
            <a:r>
              <a:rPr lang="pl-PL" dirty="0" smtClean="0"/>
              <a:t>, uzasadnionego interesem społecznym, odszkodowanie przysługuje z budżetu państwa.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Usługi wodne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1. Usługi wodne polegają na zapewnieniu gospodarstwom domowym, podmiotom publicznym </a:t>
            </a:r>
            <a:r>
              <a:rPr lang="pl-PL" dirty="0" smtClean="0"/>
              <a:t>oraz podmiotom </a:t>
            </a:r>
            <a:r>
              <a:rPr lang="pl-PL" dirty="0" smtClean="0"/>
              <a:t>prowadzącym działalność gospodarczą możliwości korzystania z wód w </a:t>
            </a:r>
            <a:r>
              <a:rPr lang="pl-PL" dirty="0" smtClean="0"/>
              <a:t>zakresie wykraczającym </a:t>
            </a:r>
            <a:r>
              <a:rPr lang="pl-PL" dirty="0" smtClean="0"/>
              <a:t>poza zakres powszechnego korzystania z wód, zwykłego korzystania z wód </a:t>
            </a:r>
            <a:r>
              <a:rPr lang="pl-PL" dirty="0" smtClean="0"/>
              <a:t>oraz szczególnego </a:t>
            </a:r>
            <a:r>
              <a:rPr lang="pl-PL" dirty="0" smtClean="0"/>
              <a:t>korzystania z wód.</a:t>
            </a:r>
          </a:p>
          <a:p>
            <a:pPr>
              <a:buNone/>
            </a:pPr>
            <a:r>
              <a:rPr lang="pl-PL" dirty="0" smtClean="0"/>
              <a:t>2. Gospodarstwom domowym, podmiotom publicznym oraz podmiotom prowadzącym </a:t>
            </a:r>
            <a:r>
              <a:rPr lang="pl-PL" dirty="0" smtClean="0"/>
              <a:t>działalność gospodarczą </a:t>
            </a:r>
            <a:r>
              <a:rPr lang="pl-PL" dirty="0" smtClean="0"/>
              <a:t>zapewnia się dostęp do usług wodnych na zasadach określonych w przepisach ustawy.</a:t>
            </a:r>
          </a:p>
          <a:p>
            <a:pPr>
              <a:buNone/>
            </a:pPr>
            <a:r>
              <a:rPr lang="pl-PL" dirty="0" smtClean="0"/>
              <a:t>3. Usługi wodne obejmują:</a:t>
            </a:r>
          </a:p>
          <a:p>
            <a:pPr lvl="1"/>
            <a:r>
              <a:rPr lang="pl-PL" dirty="0" smtClean="0"/>
              <a:t>1) pobór wód podziemnych lub wód powierzchniowych;</a:t>
            </a:r>
          </a:p>
          <a:p>
            <a:pPr lvl="1"/>
            <a:r>
              <a:rPr lang="pl-PL" dirty="0" smtClean="0"/>
              <a:t>2) piętrzenie, magazynowanie lub retencjonowanie wód podziemnych i wód </a:t>
            </a:r>
            <a:r>
              <a:rPr lang="pl-PL" dirty="0" smtClean="0"/>
              <a:t>powierzchniowych  oraz </a:t>
            </a:r>
            <a:r>
              <a:rPr lang="pl-PL" dirty="0" smtClean="0"/>
              <a:t>korzystanie z tych wód;</a:t>
            </a:r>
          </a:p>
          <a:p>
            <a:pPr lvl="1"/>
            <a:r>
              <a:rPr lang="pl-PL" dirty="0" smtClean="0"/>
              <a:t>3) uzdatnianie wód podziemnych i powierzchniowych oraz ich dystrybucję;</a:t>
            </a:r>
          </a:p>
          <a:p>
            <a:pPr lvl="1"/>
            <a:r>
              <a:rPr lang="pl-PL" dirty="0" smtClean="0"/>
              <a:t>4) odbiór i oczyszczanie ścieków;</a:t>
            </a:r>
          </a:p>
          <a:p>
            <a:pPr lvl="1"/>
            <a:r>
              <a:rPr lang="pl-PL" dirty="0" smtClean="0"/>
              <a:t>5) wprowadzanie ścieków do wód lub do ziemi, obejmujące także wprowadzanie ścieków </a:t>
            </a:r>
            <a:r>
              <a:rPr lang="pl-PL" dirty="0" smtClean="0"/>
              <a:t>do urządzeń </a:t>
            </a:r>
            <a:r>
              <a:rPr lang="pl-PL" dirty="0" smtClean="0"/>
              <a:t>wodnych</a:t>
            </a:r>
            <a:r>
              <a:rPr lang="pl-PL" dirty="0" smtClean="0"/>
              <a:t>; (…) (art. 35)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Usługi </a:t>
            </a:r>
            <a:r>
              <a:rPr lang="pl-PL" dirty="0" smtClean="0"/>
              <a:t>wodne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693812" y="1556792"/>
            <a:ext cx="105131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Art. 36. </a:t>
            </a:r>
            <a:endParaRPr lang="pl-PL" sz="1400" b="1" dirty="0" smtClean="0"/>
          </a:p>
          <a:p>
            <a:r>
              <a:rPr lang="pl-PL" sz="1400" dirty="0" smtClean="0">
                <a:solidFill>
                  <a:srgbClr val="FF0000"/>
                </a:solidFill>
              </a:rPr>
              <a:t>1</a:t>
            </a:r>
            <a:r>
              <a:rPr lang="pl-PL" sz="1400" dirty="0" smtClean="0">
                <a:solidFill>
                  <a:srgbClr val="FF0000"/>
                </a:solidFill>
              </a:rPr>
              <a:t>. Podmiot korzystający z usług wodnych dokonujący poboru wód powierzchniowych </a:t>
            </a:r>
            <a:r>
              <a:rPr lang="pl-PL" sz="1400" dirty="0" smtClean="0">
                <a:solidFill>
                  <a:srgbClr val="FF0000"/>
                </a:solidFill>
              </a:rPr>
              <a:t>lub podziemnych </a:t>
            </a:r>
            <a:r>
              <a:rPr lang="pl-PL" sz="1400" dirty="0" smtClean="0">
                <a:solidFill>
                  <a:srgbClr val="FF0000"/>
                </a:solidFill>
              </a:rPr>
              <a:t>w ramach usług wodnych jest obowiązany do stosowania przyrządów </a:t>
            </a:r>
            <a:r>
              <a:rPr lang="pl-PL" sz="1400" dirty="0" smtClean="0">
                <a:solidFill>
                  <a:srgbClr val="FF0000"/>
                </a:solidFill>
              </a:rPr>
              <a:t>pomiarowych umożliwiających </a:t>
            </a:r>
            <a:r>
              <a:rPr lang="pl-PL" sz="1400" dirty="0" smtClean="0">
                <a:solidFill>
                  <a:srgbClr val="FF0000"/>
                </a:solidFill>
              </a:rPr>
              <a:t>pomiar ilości pobranych wód</a:t>
            </a:r>
            <a:r>
              <a:rPr lang="pl-PL" sz="1400" dirty="0" smtClean="0"/>
              <a:t>.</a:t>
            </a:r>
          </a:p>
          <a:p>
            <a:r>
              <a:rPr lang="pl-PL" sz="1400" dirty="0" smtClean="0">
                <a:solidFill>
                  <a:srgbClr val="FF0000"/>
                </a:solidFill>
              </a:rPr>
              <a:t>2. Podmiot korzystający z usług wodnych wprowadzający ścieki do wód lub do ziemi w </a:t>
            </a:r>
            <a:r>
              <a:rPr lang="pl-PL" sz="1400" dirty="0" smtClean="0">
                <a:solidFill>
                  <a:srgbClr val="FF0000"/>
                </a:solidFill>
              </a:rPr>
              <a:t>ramach usług </a:t>
            </a:r>
            <a:r>
              <a:rPr lang="pl-PL" sz="1400" dirty="0" smtClean="0">
                <a:solidFill>
                  <a:srgbClr val="FF0000"/>
                </a:solidFill>
              </a:rPr>
              <a:t>wodnych jest obowiązany do stosowania przyrządów pomiarowych lub systemów </a:t>
            </a:r>
            <a:r>
              <a:rPr lang="pl-PL" sz="1400" dirty="0" smtClean="0">
                <a:solidFill>
                  <a:srgbClr val="FF0000"/>
                </a:solidFill>
              </a:rPr>
              <a:t>pomiarowych umożliwiających </a:t>
            </a:r>
            <a:r>
              <a:rPr lang="pl-PL" sz="1400" dirty="0" smtClean="0">
                <a:solidFill>
                  <a:srgbClr val="FF0000"/>
                </a:solidFill>
              </a:rPr>
              <a:t>pomiar ilości i temperatury wprowadzonych ścieków, jeżeli wprowadza do wód </a:t>
            </a:r>
            <a:r>
              <a:rPr lang="pl-PL" sz="1400" dirty="0" smtClean="0">
                <a:solidFill>
                  <a:srgbClr val="FF0000"/>
                </a:solidFill>
              </a:rPr>
              <a:t>lub do </a:t>
            </a:r>
            <a:r>
              <a:rPr lang="pl-PL" sz="1400" dirty="0" smtClean="0">
                <a:solidFill>
                  <a:srgbClr val="FF0000"/>
                </a:solidFill>
              </a:rPr>
              <a:t>ziemi ścieki w ilości średniej dobowej </a:t>
            </a:r>
            <a:r>
              <a:rPr lang="pl-PL" sz="1400" dirty="0" smtClean="0">
                <a:solidFill>
                  <a:srgbClr val="FF0000"/>
                </a:solidFill>
              </a:rPr>
              <a:t>powyżej </a:t>
            </a:r>
            <a:r>
              <a:rPr lang="pl-PL" sz="1400" dirty="0" smtClean="0">
                <a:solidFill>
                  <a:srgbClr val="FF0000"/>
                </a:solidFill>
              </a:rPr>
              <a:t>0,01 m3/s.</a:t>
            </a:r>
          </a:p>
          <a:p>
            <a:r>
              <a:rPr lang="pl-PL" sz="1400" dirty="0" smtClean="0"/>
              <a:t>3. Obowiązki, o których mowa w ust. 1 i 2, nie obejmują właścicieli gruntów, którym </a:t>
            </a:r>
            <a:r>
              <a:rPr lang="pl-PL" sz="1400" dirty="0" smtClean="0"/>
              <a:t>przysługuje prawo </a:t>
            </a:r>
            <a:r>
              <a:rPr lang="pl-PL" sz="1400" dirty="0" smtClean="0"/>
              <a:t>do zwykłego korzystania z wód, o którym mowa w art. 33.</a:t>
            </a:r>
          </a:p>
          <a:p>
            <a:r>
              <a:rPr lang="pl-PL" sz="1400" dirty="0" smtClean="0">
                <a:solidFill>
                  <a:srgbClr val="FF0000"/>
                </a:solidFill>
              </a:rPr>
              <a:t>4. Wody Polskie wyposażają podmioty, o których mowa w ust. 1 i 2, na własny koszt w </a:t>
            </a:r>
            <a:r>
              <a:rPr lang="pl-PL" sz="1400" dirty="0" smtClean="0">
                <a:solidFill>
                  <a:srgbClr val="FF0000"/>
                </a:solidFill>
              </a:rPr>
              <a:t>przyrządy pomiarowe </a:t>
            </a:r>
            <a:r>
              <a:rPr lang="pl-PL" sz="1400" dirty="0" smtClean="0">
                <a:solidFill>
                  <a:srgbClr val="FF0000"/>
                </a:solidFill>
              </a:rPr>
              <a:t>umożliwiające pomiar ilości pobranych wód lub pomiar ilości i </a:t>
            </a:r>
            <a:r>
              <a:rPr lang="pl-PL" sz="1400" dirty="0" smtClean="0">
                <a:solidFill>
                  <a:srgbClr val="FF0000"/>
                </a:solidFill>
              </a:rPr>
              <a:t>temperatury wprowadzonych </a:t>
            </a:r>
            <a:r>
              <a:rPr lang="pl-PL" sz="1400" dirty="0" smtClean="0">
                <a:solidFill>
                  <a:srgbClr val="FF0000"/>
                </a:solidFill>
              </a:rPr>
              <a:t>ścieków.</a:t>
            </a:r>
          </a:p>
          <a:p>
            <a:r>
              <a:rPr lang="pl-PL" sz="1400" dirty="0" smtClean="0"/>
              <a:t>5. Podmioty, o których mowa w ust. 1 i 2, za zgodą Wód Polskich, mogą wyposażyć się na </a:t>
            </a:r>
            <a:r>
              <a:rPr lang="pl-PL" sz="1400" dirty="0" smtClean="0"/>
              <a:t>własny koszt </a:t>
            </a:r>
            <a:r>
              <a:rPr lang="pl-PL" sz="1400" dirty="0" smtClean="0"/>
              <a:t>w przyrządy pomiarowe umożliwiające pomiar ilości pobranych wód lub pomiar ilości </a:t>
            </a:r>
            <a:r>
              <a:rPr lang="pl-PL" sz="1400" dirty="0" smtClean="0"/>
              <a:t>i temperatury </a:t>
            </a:r>
            <a:r>
              <a:rPr lang="pl-PL" sz="1400" dirty="0" smtClean="0"/>
              <a:t>wprowadzonych ścieków.</a:t>
            </a:r>
          </a:p>
          <a:p>
            <a:r>
              <a:rPr lang="pl-PL" sz="1400" dirty="0" smtClean="0"/>
              <a:t>6. Jeżeli wyniki kontroli gospodarowania wodami wskazują, że właściciele gruntów, </a:t>
            </a:r>
            <a:r>
              <a:rPr lang="pl-PL" sz="1400" dirty="0" smtClean="0"/>
              <a:t>którym przysługuje </a:t>
            </a:r>
            <a:r>
              <a:rPr lang="pl-PL" sz="1400" dirty="0" smtClean="0"/>
              <a:t>prawo do zwykłego korzystania z wód, o którym mowa w art. 33:</a:t>
            </a:r>
          </a:p>
          <a:p>
            <a:r>
              <a:rPr lang="pl-PL" sz="1400" dirty="0" smtClean="0"/>
              <a:t>1) dokonują poboru wód podziemnych lub wód powierzchniowych w ilości </a:t>
            </a:r>
            <a:r>
              <a:rPr lang="pl-PL" sz="1400" dirty="0" smtClean="0"/>
              <a:t>średniorocznie przekraczającej </a:t>
            </a:r>
            <a:r>
              <a:rPr lang="pl-PL" sz="1400" dirty="0" smtClean="0"/>
              <a:t>5 m3 na dobę,</a:t>
            </a:r>
          </a:p>
          <a:p>
            <a:r>
              <a:rPr lang="pl-PL" sz="1400" dirty="0" smtClean="0"/>
              <a:t>2) wprowadzają ścieki do wód lub do ziemi w ilości przekraczającej łącznie 5 m3 na dobę</a:t>
            </a:r>
          </a:p>
          <a:p>
            <a:r>
              <a:rPr lang="pl-PL" sz="1400" dirty="0" smtClean="0"/>
              <a:t>- Wody Polskie mogą, na własny koszt, wyposażyć tych właścicieli gruntów w przyrządy </a:t>
            </a:r>
            <a:r>
              <a:rPr lang="pl-PL" sz="1400" dirty="0" smtClean="0"/>
              <a:t>pomiarowe umożliwiające </a:t>
            </a:r>
            <a:r>
              <a:rPr lang="pl-PL" sz="1400" dirty="0" smtClean="0"/>
              <a:t>pomiar ilości pobranych wód lub pomiar ilości wprowadzonych ścieków.</a:t>
            </a:r>
          </a:p>
          <a:p>
            <a:r>
              <a:rPr lang="pl-PL" sz="1400" dirty="0" smtClean="0"/>
              <a:t>7. Właściciele gruntów, którym przysługuje prawo do zwykłego korzystania z wód, o którym </a:t>
            </a:r>
            <a:r>
              <a:rPr lang="pl-PL" sz="1400" dirty="0" smtClean="0"/>
              <a:t>mowa w </a:t>
            </a:r>
            <a:r>
              <a:rPr lang="pl-PL" sz="1400" dirty="0" smtClean="0"/>
              <a:t>art. 33, </a:t>
            </a:r>
            <a:r>
              <a:rPr lang="pl-PL" sz="1400" dirty="0" smtClean="0"/>
              <a:t>dokonujący </a:t>
            </a:r>
            <a:r>
              <a:rPr lang="pl-PL" sz="1400" dirty="0" smtClean="0"/>
              <a:t>poboru wód lub wprowadzania ścieków do wód lub do ziemi, o którym </a:t>
            </a:r>
            <a:r>
              <a:rPr lang="pl-PL" sz="1400" dirty="0" smtClean="0"/>
              <a:t>mowa w </a:t>
            </a:r>
            <a:r>
              <a:rPr lang="pl-PL" sz="1400" dirty="0" smtClean="0"/>
              <a:t>ust. 6, są obowiązani zapewnić dostęp do nieruchomości w zakresie niezbędnym do </a:t>
            </a:r>
            <a:r>
              <a:rPr lang="pl-PL" sz="1400" dirty="0" smtClean="0"/>
              <a:t>wyposażenia ich </a:t>
            </a:r>
            <a:r>
              <a:rPr lang="pl-PL" sz="1400" dirty="0" smtClean="0"/>
              <a:t>w przyrządy pomiarowe.</a:t>
            </a:r>
            <a:endParaRPr lang="pl-PL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Opłaty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837828" y="1628800"/>
            <a:ext cx="105851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Art. 268</a:t>
            </a:r>
            <a:r>
              <a:rPr lang="pl-PL" b="1" dirty="0" smtClean="0"/>
              <a:t>. [Usługi wodne, za które pobiera się opłaty]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1. Opłaty za usługi wodne uiszcza się za:</a:t>
            </a:r>
          </a:p>
          <a:p>
            <a:r>
              <a:rPr lang="pl-PL" dirty="0" smtClean="0"/>
              <a:t>(…)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4</a:t>
            </a:r>
            <a:r>
              <a:rPr lang="pl-PL" dirty="0" smtClean="0">
                <a:solidFill>
                  <a:srgbClr val="FF0000"/>
                </a:solidFill>
              </a:rPr>
              <a:t>) pobór wód podziemnych i wód powierzchniowych na potrzeby chowu i hodowli ryb </a:t>
            </a:r>
            <a:r>
              <a:rPr lang="pl-PL" dirty="0" smtClean="0">
                <a:solidFill>
                  <a:srgbClr val="FF0000"/>
                </a:solidFill>
              </a:rPr>
              <a:t>oraz innych organizmów </a:t>
            </a:r>
            <a:r>
              <a:rPr lang="pl-PL" dirty="0" smtClean="0">
                <a:solidFill>
                  <a:srgbClr val="FF0000"/>
                </a:solidFill>
              </a:rPr>
              <a:t>wodnych;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5) wprowadzanie do wód lub do </a:t>
            </a:r>
            <a:r>
              <a:rPr lang="pl-PL" dirty="0" smtClean="0">
                <a:solidFill>
                  <a:srgbClr val="FF0000"/>
                </a:solidFill>
              </a:rPr>
              <a:t>z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+</a:t>
            </a:r>
            <a:r>
              <a:rPr lang="pl-PL" dirty="0" err="1" smtClean="0">
                <a:solidFill>
                  <a:srgbClr val="FF0000"/>
                </a:solidFill>
              </a:rPr>
              <a:t>iemi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ścieków z chowu lub hodowli ryb oraz innych </a:t>
            </a:r>
            <a:r>
              <a:rPr lang="pl-PL" dirty="0" smtClean="0">
                <a:solidFill>
                  <a:srgbClr val="FF0000"/>
                </a:solidFill>
              </a:rPr>
              <a:t>organizmów wodnych.</a:t>
            </a:r>
            <a:endParaRPr lang="pl-PL" dirty="0" smtClean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37828" y="3861048"/>
            <a:ext cx="10729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Art. 270. </a:t>
            </a:r>
            <a:r>
              <a:rPr lang="pl-PL" b="1" dirty="0" smtClean="0"/>
              <a:t>[Opłata stała i zmienna]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1. Opłata za usługi wodne za pobór wód składa się z opłaty stałej oraz opłaty zmiennej </a:t>
            </a:r>
            <a:r>
              <a:rPr lang="pl-PL" dirty="0" smtClean="0">
                <a:solidFill>
                  <a:srgbClr val="FF0000"/>
                </a:solidFill>
              </a:rPr>
              <a:t>uzależnionej od </a:t>
            </a:r>
            <a:r>
              <a:rPr lang="pl-PL" dirty="0" smtClean="0">
                <a:solidFill>
                  <a:srgbClr val="FF0000"/>
                </a:solidFill>
              </a:rPr>
              <a:t>ilości wód pobranych.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2</a:t>
            </a:r>
            <a:r>
              <a:rPr lang="pl-PL" b="1" u="sng" dirty="0" smtClean="0">
                <a:solidFill>
                  <a:srgbClr val="FF0000"/>
                </a:solidFill>
              </a:rPr>
              <a:t>. Opłaty stałej nie ponosi się za pobór wód do celów rolniczych lub leśnych na </a:t>
            </a:r>
            <a:r>
              <a:rPr lang="pl-PL" b="1" u="sng" dirty="0" smtClean="0">
                <a:solidFill>
                  <a:srgbClr val="FF0000"/>
                </a:solidFill>
              </a:rPr>
              <a:t>potrzeby nawadniania </a:t>
            </a:r>
            <a:r>
              <a:rPr lang="pl-PL" b="1" u="sng" dirty="0" smtClean="0">
                <a:solidFill>
                  <a:srgbClr val="FF0000"/>
                </a:solidFill>
              </a:rPr>
              <a:t>gruntów i upraw oraz na potrzeby chowu i hodowli ryb.</a:t>
            </a:r>
            <a:endParaRPr lang="pl-PL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Opłaty – stawy karpiowe (art. 275 ust. 22 i 24)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909836" y="1484784"/>
            <a:ext cx="102971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FF0000"/>
                </a:solidFill>
              </a:rPr>
              <a:t>Ust. 22.</a:t>
            </a:r>
            <a:r>
              <a:rPr lang="pl-PL" dirty="0" smtClean="0">
                <a:solidFill>
                  <a:srgbClr val="FF0000"/>
                </a:solidFill>
              </a:rPr>
              <a:t> Górne </a:t>
            </a:r>
            <a:r>
              <a:rPr lang="pl-PL" dirty="0" smtClean="0">
                <a:solidFill>
                  <a:srgbClr val="FF0000"/>
                </a:solidFill>
              </a:rPr>
              <a:t>jednostkowe stawki opłaty za pobór wód powierzchniowych na potrzeby chowu lub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FF0000"/>
                </a:solidFill>
              </a:rPr>
              <a:t>hodowli ryb oraz innych organizmów wodnych w stawach o wodzie stojącej wynoszą</a:t>
            </a:r>
            <a:r>
              <a:rPr lang="pl-PL" dirty="0" smtClean="0"/>
              <a:t>:</a:t>
            </a:r>
          </a:p>
          <a:p>
            <a:endParaRPr lang="pl-PL" dirty="0" smtClean="0"/>
          </a:p>
          <a:p>
            <a:pPr marL="342900" indent="-342900">
              <a:buAutoNum type="arabicParenR"/>
            </a:pPr>
            <a:r>
              <a:rPr lang="pl-PL" dirty="0" smtClean="0">
                <a:solidFill>
                  <a:srgbClr val="FF0000"/>
                </a:solidFill>
              </a:rPr>
              <a:t>1,00 </a:t>
            </a:r>
            <a:r>
              <a:rPr lang="pl-PL" dirty="0" smtClean="0">
                <a:solidFill>
                  <a:srgbClr val="FF0000"/>
                </a:solidFill>
              </a:rPr>
              <a:t>zł za 1 ha </a:t>
            </a:r>
            <a:r>
              <a:rPr lang="pl-PL" dirty="0" smtClean="0"/>
              <a:t>na kwartał, jeżeli maksymalna powierzchnia zalewu wynosi </a:t>
            </a:r>
            <a:r>
              <a:rPr lang="pl-PL" dirty="0" smtClean="0">
                <a:solidFill>
                  <a:srgbClr val="FF0000"/>
                </a:solidFill>
              </a:rPr>
              <a:t>do 100 ha</a:t>
            </a:r>
            <a:r>
              <a:rPr lang="pl-PL" dirty="0" smtClean="0">
                <a:solidFill>
                  <a:srgbClr val="FF0000"/>
                </a:solidFill>
              </a:rPr>
              <a:t>;</a:t>
            </a:r>
          </a:p>
          <a:p>
            <a:pPr marL="342900" indent="-342900"/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2) </a:t>
            </a:r>
            <a:r>
              <a:rPr lang="pl-PL" dirty="0" smtClean="0">
                <a:solidFill>
                  <a:srgbClr val="FF0000"/>
                </a:solidFill>
              </a:rPr>
              <a:t> 1,25 </a:t>
            </a:r>
            <a:r>
              <a:rPr lang="pl-PL" dirty="0" smtClean="0">
                <a:solidFill>
                  <a:srgbClr val="FF0000"/>
                </a:solidFill>
              </a:rPr>
              <a:t>zł za 1 ha</a:t>
            </a:r>
            <a:r>
              <a:rPr lang="pl-PL" dirty="0" smtClean="0"/>
              <a:t> na kwartał, jeżeli maksymalna powierzchnia zalewu wynosi od </a:t>
            </a:r>
            <a:r>
              <a:rPr lang="pl-PL" dirty="0" smtClean="0">
                <a:solidFill>
                  <a:srgbClr val="FF0000"/>
                </a:solidFill>
              </a:rPr>
              <a:t>100 ha do </a:t>
            </a:r>
            <a:r>
              <a:rPr lang="pl-PL" dirty="0" smtClean="0">
                <a:solidFill>
                  <a:srgbClr val="FF0000"/>
                </a:solidFill>
              </a:rPr>
              <a:t>500 ha</a:t>
            </a:r>
            <a:r>
              <a:rPr lang="pl-PL" dirty="0" smtClean="0"/>
              <a:t>;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3) </a:t>
            </a:r>
            <a:r>
              <a:rPr lang="pl-PL" dirty="0" smtClean="0">
                <a:solidFill>
                  <a:srgbClr val="FF0000"/>
                </a:solidFill>
              </a:rPr>
              <a:t> 1,50 </a:t>
            </a:r>
            <a:r>
              <a:rPr lang="pl-PL" dirty="0" smtClean="0">
                <a:solidFill>
                  <a:srgbClr val="FF0000"/>
                </a:solidFill>
              </a:rPr>
              <a:t>zł za 1 ha </a:t>
            </a:r>
            <a:r>
              <a:rPr lang="pl-PL" dirty="0" smtClean="0"/>
              <a:t>na kwartał, jeżeli maksymalna powierzchnia zalewu wynosi </a:t>
            </a:r>
            <a:r>
              <a:rPr lang="pl-PL" dirty="0" smtClean="0">
                <a:solidFill>
                  <a:srgbClr val="FF0000"/>
                </a:solidFill>
              </a:rPr>
              <a:t>powyżej 500 ha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73932" y="4077072"/>
            <a:ext cx="79208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i="1" dirty="0" smtClean="0">
                <a:solidFill>
                  <a:srgbClr val="0070C0"/>
                </a:solidFill>
              </a:rPr>
              <a:t>Kara za większą retencję?!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09836" y="4365104"/>
            <a:ext cx="10297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FF0000"/>
                </a:solidFill>
              </a:rPr>
              <a:t>Ust. 24</a:t>
            </a:r>
            <a:r>
              <a:rPr lang="pl-PL" dirty="0" smtClean="0">
                <a:solidFill>
                  <a:srgbClr val="FF0000"/>
                </a:solidFill>
              </a:rPr>
              <a:t>. Górna jednostkowa stawka opłaty za każde rozpoczęte 100 kg przyrostu masy ryb albo </a:t>
            </a:r>
            <a:r>
              <a:rPr lang="pl-PL" dirty="0" smtClean="0">
                <a:solidFill>
                  <a:srgbClr val="FF0000"/>
                </a:solidFill>
              </a:rPr>
              <a:t>innych organizmów </a:t>
            </a:r>
            <a:r>
              <a:rPr lang="pl-PL" dirty="0" smtClean="0">
                <a:solidFill>
                  <a:srgbClr val="FF0000"/>
                </a:solidFill>
              </a:rPr>
              <a:t>wodnych wynosi 0,272 zł, jeżeli średnioroczny przyrost masy tych ryb lub tych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FF0000"/>
                </a:solidFill>
              </a:rPr>
              <a:t>organizmów w poszczególnych latach cyklu produkcyjnego przekracza 1500 kg z 1 ha powierzchni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FF0000"/>
                </a:solidFill>
              </a:rPr>
              <a:t>użytkowej stawów o wodzie stojącej w jednym roku danego cyklu.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Opłaty – inny typ chowu / hodowli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837828" y="1582341"/>
            <a:ext cx="10513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Ust. 20</a:t>
            </a:r>
            <a:r>
              <a:rPr lang="pl-PL" dirty="0" smtClean="0"/>
              <a:t>. Górne jednostkowe stawki opłaty za </a:t>
            </a:r>
            <a:r>
              <a:rPr lang="pl-PL" u="sng" dirty="0" smtClean="0"/>
              <a:t>pobór zwrotny wód podziemnych </a:t>
            </a:r>
            <a:r>
              <a:rPr lang="pl-PL" dirty="0" smtClean="0"/>
              <a:t>na potrzeby chowu lub</a:t>
            </a:r>
          </a:p>
          <a:p>
            <a:r>
              <a:rPr lang="pl-PL" dirty="0" smtClean="0"/>
              <a:t>hodowli ryb wynoszą:</a:t>
            </a:r>
          </a:p>
          <a:p>
            <a:r>
              <a:rPr lang="pl-PL" dirty="0" smtClean="0"/>
              <a:t>	1</a:t>
            </a:r>
            <a:r>
              <a:rPr lang="pl-PL" dirty="0" smtClean="0"/>
              <a:t>) 100 zł na kwartał, jeżeli maksymalna ilość wód podziemnych możliwa do pobrania wynosi</a:t>
            </a:r>
          </a:p>
          <a:p>
            <a:r>
              <a:rPr lang="pl-PL" dirty="0" smtClean="0"/>
              <a:t>	poniżej </a:t>
            </a:r>
            <a:r>
              <a:rPr lang="pl-PL" dirty="0" smtClean="0"/>
              <a:t>0,02 m3/s;</a:t>
            </a:r>
          </a:p>
          <a:p>
            <a:r>
              <a:rPr lang="pl-PL" dirty="0" smtClean="0"/>
              <a:t>	2</a:t>
            </a:r>
            <a:r>
              <a:rPr lang="pl-PL" dirty="0" smtClean="0"/>
              <a:t>) 125 zł na kwartał, jeżeli maksymalna ilość wód podziemnych możliwa do pobrania wynosi </a:t>
            </a:r>
            <a:r>
              <a:rPr lang="pl-PL" dirty="0" smtClean="0"/>
              <a:t>	od 0,02 </a:t>
            </a:r>
            <a:r>
              <a:rPr lang="pl-PL" dirty="0" smtClean="0"/>
              <a:t>do 0,05 m3/s;</a:t>
            </a:r>
          </a:p>
          <a:p>
            <a:r>
              <a:rPr lang="pl-PL" dirty="0" smtClean="0"/>
              <a:t>	3</a:t>
            </a:r>
            <a:r>
              <a:rPr lang="pl-PL" dirty="0" smtClean="0"/>
              <a:t>) 125 zł na kwartał, jeżeli maksymalna ilość wód podziemnych możliwa do pobrania wynosi</a:t>
            </a:r>
          </a:p>
          <a:p>
            <a:r>
              <a:rPr lang="pl-PL" dirty="0" smtClean="0"/>
              <a:t>	powyżej </a:t>
            </a:r>
            <a:r>
              <a:rPr lang="pl-PL" dirty="0" smtClean="0"/>
              <a:t>0,05 m3/s oraz 50 zł za każde kolejne 0,01 m3/s pobranej wody.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909836" y="4077072"/>
            <a:ext cx="10513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Ust. 21</a:t>
            </a:r>
            <a:r>
              <a:rPr lang="pl-PL" dirty="0" smtClean="0"/>
              <a:t>. Górne jednostkowe stawki opłaty za </a:t>
            </a:r>
            <a:r>
              <a:rPr lang="pl-PL" u="sng" dirty="0" smtClean="0"/>
              <a:t>pobór wód powierzchniowych </a:t>
            </a:r>
            <a:r>
              <a:rPr lang="pl-PL" dirty="0" smtClean="0"/>
              <a:t>na potrzeby chowu lub</a:t>
            </a:r>
          </a:p>
          <a:p>
            <a:r>
              <a:rPr lang="pl-PL" dirty="0" smtClean="0"/>
              <a:t>hodowli ryb w obiektach przepływowych charakteryzujących się poborem zwrotnym wynoszą:</a:t>
            </a:r>
          </a:p>
          <a:p>
            <a:r>
              <a:rPr lang="pl-PL" dirty="0" smtClean="0"/>
              <a:t>	1</a:t>
            </a:r>
            <a:r>
              <a:rPr lang="pl-PL" dirty="0" smtClean="0"/>
              <a:t>) 100 zł na kwartał, jeżeli maksymalna ilość wód powierzchniowych możliwa do pobrania</a:t>
            </a:r>
          </a:p>
          <a:p>
            <a:r>
              <a:rPr lang="pl-PL" dirty="0" smtClean="0"/>
              <a:t>	wynosi </a:t>
            </a:r>
            <a:r>
              <a:rPr lang="pl-PL" dirty="0" smtClean="0"/>
              <a:t>poniżej 0,2 m3/s;</a:t>
            </a:r>
          </a:p>
          <a:p>
            <a:r>
              <a:rPr lang="pl-PL" dirty="0" smtClean="0"/>
              <a:t>	2</a:t>
            </a:r>
            <a:r>
              <a:rPr lang="pl-PL" dirty="0" smtClean="0"/>
              <a:t>) 125 zł na kwartał, jeżeli maksymalna ilość wód powierzchniowych możliwa do pobrania</a:t>
            </a:r>
          </a:p>
          <a:p>
            <a:r>
              <a:rPr lang="pl-PL" dirty="0" smtClean="0"/>
              <a:t>	wynosi </a:t>
            </a:r>
            <a:r>
              <a:rPr lang="pl-PL" dirty="0" smtClean="0"/>
              <a:t>od 0,2 do 0,5 m3/s;</a:t>
            </a:r>
          </a:p>
          <a:p>
            <a:r>
              <a:rPr lang="pl-PL" dirty="0" smtClean="0"/>
              <a:t>	3</a:t>
            </a:r>
            <a:r>
              <a:rPr lang="pl-PL" dirty="0" smtClean="0"/>
              <a:t>) 125 zł na kwartał, jeżeli maksymalna ilość wód powierzchniowych możliwa do pobrania</a:t>
            </a:r>
          </a:p>
          <a:p>
            <a:r>
              <a:rPr lang="pl-PL" dirty="0" smtClean="0"/>
              <a:t>	wynosi </a:t>
            </a:r>
            <a:r>
              <a:rPr lang="pl-PL" dirty="0" smtClean="0"/>
              <a:t>powyżej 0,5 m3/s oraz 50 zł za każde kolejne 0,1 m3/s pobranej wody.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Opłaty za ścieki z chowu / hodowli ryb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837828" y="1997839"/>
            <a:ext cx="105131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Ust. 23</a:t>
            </a:r>
            <a:r>
              <a:rPr lang="pl-PL" dirty="0" smtClean="0"/>
              <a:t>. Górna jednostkowa stawka opłaty za wprowadzanie ścieków do wód lub do ziemi z chowu lub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hodowli ryb w obiektach przepływowych, charakteryzujących się poborem zwrotnym, </a:t>
            </a:r>
            <a:r>
              <a:rPr lang="pl-PL" b="1" dirty="0" smtClean="0"/>
              <a:t>za 1 kg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substancji wprowadzanych ze ściekami do wód lub do ziemi, wyrażonych jako wskaźnik: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	1</a:t>
            </a:r>
            <a:r>
              <a:rPr lang="pl-PL" dirty="0" smtClean="0"/>
              <a:t>) pięciodobowego biochemicznego zapotrzebowania tlenu (BZT5) - wynosi 4,28 zł;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	2</a:t>
            </a:r>
            <a:r>
              <a:rPr lang="pl-PL" dirty="0" smtClean="0"/>
              <a:t>) chemicznego zapotrzebowania tlenu - wynosi 1,71 zł;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	3</a:t>
            </a:r>
            <a:r>
              <a:rPr lang="pl-PL" dirty="0" smtClean="0"/>
              <a:t>) zawiesiny ogólnej - wynosi 0,52 zł.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Opłaty – sposób i terminy (art. 275)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765820" y="1556792"/>
            <a:ext cx="1094521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13</a:t>
            </a:r>
            <a:r>
              <a:rPr lang="pl-PL" dirty="0" smtClean="0"/>
              <a:t>. Wysokość opłat, o których mowa w ust. 8, ustalają Wody Polskie oraz przekazują podmiotom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obowiązanym do ponoszenia opłat za usługi wodne w formie informacji, zawierającej także sposób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obliczenia tej opłaty.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14. Podmiot obowiązany do ponoszenia opłat za usługi wodne wnosi opłatę na rachunek bankowy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Wód Polskich w terminie 14 dni od dnia, w którym doręczono mu informację, o której mowa w </a:t>
            </a:r>
            <a:r>
              <a:rPr lang="pl-PL" dirty="0" smtClean="0"/>
              <a:t>ust. 13</a:t>
            </a:r>
            <a:r>
              <a:rPr lang="pl-PL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15. </a:t>
            </a:r>
            <a:r>
              <a:rPr lang="pl-PL" u="sng" dirty="0" smtClean="0"/>
              <a:t>Jeżeli podmiot </a:t>
            </a:r>
            <a:r>
              <a:rPr lang="pl-PL" dirty="0" smtClean="0"/>
              <a:t>obowiązany do ponoszenia opłat za usługi wodne </a:t>
            </a:r>
            <a:r>
              <a:rPr lang="pl-PL" u="sng" dirty="0" smtClean="0"/>
              <a:t>zaniechał </a:t>
            </a:r>
            <a:r>
              <a:rPr lang="pl-PL" dirty="0" smtClean="0"/>
              <a:t>wykonania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obowiązku, o którym mowa w ust. 14, właściwy </a:t>
            </a:r>
            <a:r>
              <a:rPr lang="pl-PL" u="sng" dirty="0" smtClean="0"/>
              <a:t>organ Wód Polskich określa wysokość opłaty w</a:t>
            </a:r>
          </a:p>
          <a:p>
            <a:pPr>
              <a:lnSpc>
                <a:spcPct val="150000"/>
              </a:lnSpc>
            </a:pPr>
            <a:r>
              <a:rPr lang="pl-PL" u="sng" dirty="0" smtClean="0"/>
              <a:t>drodze decyzji.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16. Podmiot obowiązany do ponoszenia opłat za usługi wodne jest obowiązany wnieść opłatę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określoną w decyzji, o której mowa w ust. 15, na rachunek bankowy Wód Polskich w terminie 14 dni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od dnia doręczenia tej decyzji.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Opłaty – sposób i terminy (art. 275)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837828" y="1556792"/>
            <a:ext cx="103691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17. Podmiot obowiązany do ponoszenia opłat za usługi wodne ponoszący opłatę w postaci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zryczałtowanej za wprowadzanie do wód lub do ziemi ścieków z chowu lub hodowli ryb oraz innych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organizmów wodnych </a:t>
            </a:r>
            <a:r>
              <a:rPr lang="pl-PL" b="1" u="sng" dirty="0" smtClean="0">
                <a:solidFill>
                  <a:srgbClr val="FF0000"/>
                </a:solidFill>
              </a:rPr>
              <a:t>w stawach o wodzie stojącej </a:t>
            </a:r>
            <a:r>
              <a:rPr lang="pl-PL" dirty="0" smtClean="0">
                <a:solidFill>
                  <a:srgbClr val="FF0000"/>
                </a:solidFill>
              </a:rPr>
              <a:t>wnosi ją bez wezwania w terminie </a:t>
            </a:r>
            <a:r>
              <a:rPr lang="pl-PL" b="1" u="sng" dirty="0" smtClean="0">
                <a:solidFill>
                  <a:srgbClr val="FF0000"/>
                </a:solidFill>
              </a:rPr>
              <a:t>2 miesięcy </a:t>
            </a:r>
            <a:r>
              <a:rPr lang="pl-PL" b="1" u="sng" dirty="0" smtClean="0">
                <a:solidFill>
                  <a:srgbClr val="FF0000"/>
                </a:solidFill>
              </a:rPr>
              <a:t>po zakończeniu </a:t>
            </a:r>
            <a:r>
              <a:rPr lang="pl-PL" b="1" u="sng" dirty="0" smtClean="0">
                <a:solidFill>
                  <a:srgbClr val="FF0000"/>
                </a:solidFill>
              </a:rPr>
              <a:t>cyklu produkcyjnego w obiektach chowu lub hodowli tych ryb </a:t>
            </a:r>
            <a:r>
              <a:rPr lang="pl-PL" dirty="0" smtClean="0">
                <a:solidFill>
                  <a:srgbClr val="FF0000"/>
                </a:solidFill>
              </a:rPr>
              <a:t>oraz tych </a:t>
            </a:r>
            <a:r>
              <a:rPr lang="pl-PL" dirty="0" smtClean="0">
                <a:solidFill>
                  <a:srgbClr val="FF0000"/>
                </a:solidFill>
              </a:rPr>
              <a:t>organizmów, obejmującego </a:t>
            </a:r>
            <a:r>
              <a:rPr lang="pl-PL" dirty="0" smtClean="0">
                <a:solidFill>
                  <a:srgbClr val="FF0000"/>
                </a:solidFill>
              </a:rPr>
              <a:t>okres od dnia 1 maja roku rozpoczynającego cykl do dnia 30 kwietnia </a:t>
            </a:r>
            <a:r>
              <a:rPr lang="pl-PL" dirty="0" smtClean="0">
                <a:solidFill>
                  <a:srgbClr val="FF0000"/>
                </a:solidFill>
              </a:rPr>
              <a:t>roku następującego </a:t>
            </a:r>
            <a:r>
              <a:rPr lang="pl-PL" dirty="0" smtClean="0">
                <a:solidFill>
                  <a:srgbClr val="FF0000"/>
                </a:solidFill>
              </a:rPr>
              <a:t>po zakończeniu tego cyklu produkcyjnego</a:t>
            </a:r>
            <a:r>
              <a:rPr lang="pl-PL" dirty="0" smtClean="0">
                <a:solidFill>
                  <a:srgbClr val="FF0000"/>
                </a:solidFill>
              </a:rPr>
              <a:t>. </a:t>
            </a:r>
            <a:r>
              <a:rPr lang="pl-PL" i="1" dirty="0" smtClean="0">
                <a:solidFill>
                  <a:srgbClr val="0070C0"/>
                </a:solidFill>
              </a:rPr>
              <a:t>(czyli: do ostatniego dnia czerwca)</a:t>
            </a:r>
          </a:p>
          <a:p>
            <a:endParaRPr lang="pl-PL" dirty="0" smtClean="0"/>
          </a:p>
          <a:p>
            <a:r>
              <a:rPr lang="pl-PL" dirty="0" smtClean="0"/>
              <a:t>18. Podmiot obowiązany do ponoszenia opłat za usługi wodne ponoszący opłatę, o której mowa w</a:t>
            </a:r>
          </a:p>
          <a:p>
            <a:r>
              <a:rPr lang="pl-PL" dirty="0" smtClean="0"/>
              <a:t>art. 268 ust. 1 </a:t>
            </a:r>
            <a:r>
              <a:rPr lang="pl-PL" dirty="0" err="1" smtClean="0"/>
              <a:t>pkt</a:t>
            </a:r>
            <a:r>
              <a:rPr lang="pl-PL" dirty="0" smtClean="0"/>
              <a:t> 4, za pobór wód powierzchniowych na potrzeby chowu lub hodowli ryb oraz innych</a:t>
            </a:r>
          </a:p>
          <a:p>
            <a:r>
              <a:rPr lang="pl-PL" dirty="0" smtClean="0"/>
              <a:t>organizmów wodnych w stawach o wodzie stojącej, </a:t>
            </a:r>
            <a:r>
              <a:rPr lang="pl-PL" b="1" dirty="0" smtClean="0">
                <a:solidFill>
                  <a:srgbClr val="FF0000"/>
                </a:solidFill>
              </a:rPr>
              <a:t>może wnieść tę opłatę bez wezwania za cały </a:t>
            </a:r>
            <a:r>
              <a:rPr lang="pl-PL" b="1" dirty="0" smtClean="0">
                <a:solidFill>
                  <a:srgbClr val="FF0000"/>
                </a:solidFill>
              </a:rPr>
              <a:t>rok w </a:t>
            </a:r>
            <a:r>
              <a:rPr lang="pl-PL" b="1" dirty="0" smtClean="0">
                <a:solidFill>
                  <a:srgbClr val="FF0000"/>
                </a:solidFill>
              </a:rPr>
              <a:t>postaci zryczałtowanej, w terminie do dnia 31 stycznia roku następującego po roku, </a:t>
            </a:r>
            <a:r>
              <a:rPr lang="pl-PL" b="1" dirty="0" smtClean="0">
                <a:solidFill>
                  <a:srgbClr val="FF0000"/>
                </a:solidFill>
              </a:rPr>
              <a:t>którego dotyczy </a:t>
            </a:r>
            <a:r>
              <a:rPr lang="pl-PL" b="1" dirty="0" smtClean="0">
                <a:solidFill>
                  <a:srgbClr val="FF0000"/>
                </a:solidFill>
              </a:rPr>
              <a:t>ta opłata</a:t>
            </a:r>
            <a:r>
              <a:rPr lang="pl-PL" b="1" dirty="0" smtClean="0">
                <a:solidFill>
                  <a:srgbClr val="FF0000"/>
                </a:solidFill>
              </a:rPr>
              <a:t>.</a:t>
            </a:r>
          </a:p>
          <a:p>
            <a:endParaRPr lang="pl-PL" dirty="0" smtClean="0"/>
          </a:p>
          <a:p>
            <a:r>
              <a:rPr lang="pl-PL" dirty="0" smtClean="0"/>
              <a:t>19. </a:t>
            </a:r>
            <a:r>
              <a:rPr lang="pl-PL" u="sng" dirty="0" smtClean="0"/>
              <a:t>Jeżeli podmiot </a:t>
            </a:r>
            <a:r>
              <a:rPr lang="pl-PL" dirty="0" smtClean="0"/>
              <a:t>obowiązany do ponoszenia opłat za usługi wodne </a:t>
            </a:r>
            <a:r>
              <a:rPr lang="pl-PL" u="sng" dirty="0" smtClean="0"/>
              <a:t>zaniechał </a:t>
            </a:r>
            <a:r>
              <a:rPr lang="pl-PL" dirty="0" smtClean="0"/>
              <a:t>wykonania</a:t>
            </a:r>
          </a:p>
          <a:p>
            <a:r>
              <a:rPr lang="pl-PL" dirty="0" smtClean="0"/>
              <a:t>obowiązku, o którym mowa w ust. 17, właściwy </a:t>
            </a:r>
            <a:r>
              <a:rPr lang="pl-PL" u="sng" dirty="0" smtClean="0"/>
              <a:t>organ Wód Polskich określa wysokość opłaty w</a:t>
            </a:r>
          </a:p>
          <a:p>
            <a:r>
              <a:rPr lang="pl-PL" u="sng" dirty="0" smtClean="0"/>
              <a:t>drodze decyzji. Przepis ust. 16 stosuje się odpowiednio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Przepisy karne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909836" y="2060848"/>
            <a:ext cx="10585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/>
              <a:t>Art. 476. [Korzystanie z wody lub wykonywanie urządzenia wodnego bez pozwolenia</a:t>
            </a:r>
          </a:p>
          <a:p>
            <a:pPr>
              <a:lnSpc>
                <a:spcPct val="150000"/>
              </a:lnSpc>
            </a:pPr>
            <a:r>
              <a:rPr lang="pl-PL" b="1" dirty="0" err="1" smtClean="0"/>
              <a:t>wodnoprawnego</a:t>
            </a:r>
            <a:r>
              <a:rPr lang="pl-PL" b="1" dirty="0" smtClean="0"/>
              <a:t> lub niezgodnie z jego warunkami]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1. </a:t>
            </a:r>
            <a:r>
              <a:rPr lang="pl-PL" u="sng" dirty="0" smtClean="0"/>
              <a:t>Kto bez wymaganego pozwolenia </a:t>
            </a:r>
            <a:r>
              <a:rPr lang="pl-PL" u="sng" dirty="0" err="1" smtClean="0"/>
              <a:t>wodnoprawnego</a:t>
            </a:r>
            <a:r>
              <a:rPr lang="pl-PL" u="sng" dirty="0" smtClean="0"/>
              <a:t> albo z przekroczeniem warunków </a:t>
            </a:r>
            <a:r>
              <a:rPr lang="pl-PL" dirty="0" smtClean="0"/>
              <a:t>określonych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w pozwoleniu </a:t>
            </a:r>
            <a:r>
              <a:rPr lang="pl-PL" dirty="0" err="1" smtClean="0"/>
              <a:t>wodnoprawnym</a:t>
            </a:r>
            <a:r>
              <a:rPr lang="pl-PL" dirty="0" smtClean="0"/>
              <a:t> korzysta z wody lub wykonuje urządzenia wodne albo inne czynności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wymagające pozwolenia </a:t>
            </a:r>
            <a:r>
              <a:rPr lang="pl-PL" dirty="0" err="1" smtClean="0"/>
              <a:t>wodnoprawnego</a:t>
            </a:r>
            <a:endParaRPr lang="pl-PL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- </a:t>
            </a:r>
            <a:r>
              <a:rPr lang="pl-PL" b="1" u="sng" dirty="0" smtClean="0"/>
              <a:t>podlega karze aresztu, ograniczenia wolności albo grzywny</a:t>
            </a:r>
            <a:r>
              <a:rPr lang="pl-PL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2. </a:t>
            </a:r>
            <a:r>
              <a:rPr lang="pl-PL" u="sng" dirty="0" smtClean="0"/>
              <a:t>Tej samej karze </a:t>
            </a:r>
            <a:r>
              <a:rPr lang="pl-PL" dirty="0" smtClean="0"/>
              <a:t>podlega, kto </a:t>
            </a:r>
            <a:r>
              <a:rPr lang="pl-PL" u="sng" dirty="0" smtClean="0"/>
              <a:t>nie wykonuje obowiązków określonych w decyzji stwierdzającej</a:t>
            </a:r>
          </a:p>
          <a:p>
            <a:pPr>
              <a:lnSpc>
                <a:spcPct val="150000"/>
              </a:lnSpc>
            </a:pPr>
            <a:r>
              <a:rPr lang="pl-PL" u="sng" dirty="0" smtClean="0"/>
              <a:t>wygaśnięcie lub cofnięcie pozwolenia </a:t>
            </a:r>
            <a:r>
              <a:rPr lang="pl-PL" u="sng" dirty="0" err="1" smtClean="0"/>
              <a:t>wodnoprawnego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Weszły</a:t>
            </a:r>
            <a:r>
              <a:rPr lang="pl-PL" dirty="0" smtClean="0"/>
              <a:t> w życie </a:t>
            </a:r>
            <a:r>
              <a:rPr lang="pl-PL" b="1" dirty="0" smtClean="0">
                <a:solidFill>
                  <a:srgbClr val="FF0000"/>
                </a:solidFill>
              </a:rPr>
              <a:t>23.08.2017r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art. 102-112 - Ochrona wód przed zanieczyszczeniem azotanami pochodzącymi ze źródeł rolniczych; art. 494 – zmiany w ustawie z dnia 7 czerwca 2001 r. o zbiorowym zaopatrzeniu w wodę i zbiorowym odprowadzaniu ścieków (Dz. U. z 2017 r. poz. 328); art. 502 – zmiany w ustawie z dnia 22 października 2004 r. o jednostkach doradztwa rolniczego (Dz. U. z 2017 r. poz.1149); art. 506 – zmiany w ustawie z dnia 10 lipca 2007 r. o nawozach i nawożeniu (Dz. U. z 2017 r. poz. 668); art. 515 – zmiany w ustawie z dnia 8 lipca 2010 r. o szczególnych zasadach przygotowania do realizacji inwestycji w zakresie budowli przeciwpowodziowych (Dz. U. z 2017 r. poz. 1377 i 1381); </a:t>
            </a:r>
            <a:r>
              <a:rPr lang="pl-PL" dirty="0" smtClean="0">
                <a:solidFill>
                  <a:srgbClr val="FF0000"/>
                </a:solidFill>
              </a:rPr>
              <a:t>art. 525 ust. 3-6 oraz 8 i 9 – sposób powołania pełnomocnika do spraw organizacji Wód Polskich.</a:t>
            </a:r>
            <a:r>
              <a:rPr lang="pl-PL" dirty="0" smtClean="0"/>
              <a:t>; </a:t>
            </a:r>
            <a:r>
              <a:rPr lang="pl-PL" dirty="0" smtClean="0">
                <a:solidFill>
                  <a:srgbClr val="FF0000"/>
                </a:solidFill>
              </a:rPr>
              <a:t>art. 539 ust. 3-5 i 7 – opracowanie wykazu pracowników regionalnych zarządów gospodarki wodnej</a:t>
            </a:r>
            <a:r>
              <a:rPr lang="pl-PL" dirty="0" smtClean="0"/>
              <a:t>; </a:t>
            </a:r>
            <a:r>
              <a:rPr lang="pl-PL" dirty="0" smtClean="0">
                <a:solidFill>
                  <a:srgbClr val="FF0000"/>
                </a:solidFill>
              </a:rPr>
              <a:t>art. 540 ust. 1-4, 6 i 7 - wykaz pracowników Krajowego Zarządu Gospodarki Wodnej oraz jednostek organizacyjnych</a:t>
            </a:r>
            <a:r>
              <a:rPr lang="pl-PL" dirty="0" smtClean="0"/>
              <a:t>; </a:t>
            </a:r>
            <a:r>
              <a:rPr lang="pl-PL" dirty="0" smtClean="0">
                <a:solidFill>
                  <a:srgbClr val="FF0000"/>
                </a:solidFill>
              </a:rPr>
              <a:t>art. 541 - przejęcie przez Wody Polskie pracowników urzędu zapewniającego obsługę ministra właściwego do spraw gospodarki wodnej</a:t>
            </a:r>
            <a:r>
              <a:rPr lang="pl-PL" dirty="0" smtClean="0"/>
              <a:t>; </a:t>
            </a:r>
            <a:r>
              <a:rPr lang="pl-PL" dirty="0" smtClean="0">
                <a:solidFill>
                  <a:srgbClr val="FF0000"/>
                </a:solidFill>
              </a:rPr>
              <a:t>art. 542 - przejęcie przez Wody Polskie lub urzędy wojewódzkie pracowników jednostek samorządowych</a:t>
            </a:r>
            <a:r>
              <a:rPr lang="pl-PL" dirty="0" smtClean="0"/>
              <a:t>; </a:t>
            </a:r>
            <a:r>
              <a:rPr lang="pl-PL" dirty="0" smtClean="0">
                <a:solidFill>
                  <a:srgbClr val="FF0000"/>
                </a:solidFill>
              </a:rPr>
              <a:t>art. 544 ust. 1 – przekazanie Pełnomocnikowi WP ewidencji wód, urządzeń melioracji wodnych oraz zmeliorowanych gruntów</a:t>
            </a:r>
            <a:r>
              <a:rPr lang="pl-PL" dirty="0" smtClean="0"/>
              <a:t>; </a:t>
            </a:r>
            <a:r>
              <a:rPr lang="pl-PL" dirty="0" smtClean="0">
                <a:solidFill>
                  <a:srgbClr val="FF0000"/>
                </a:solidFill>
              </a:rPr>
              <a:t>art. 554 - przygotowanie planów finansowych Wód Polskich</a:t>
            </a:r>
            <a:r>
              <a:rPr lang="pl-PL" dirty="0" smtClean="0"/>
              <a:t>; </a:t>
            </a:r>
            <a:r>
              <a:rPr lang="pl-PL" dirty="0" smtClean="0">
                <a:solidFill>
                  <a:srgbClr val="FF0000"/>
                </a:solidFill>
              </a:rPr>
              <a:t>art. 570 - przeniesienie planowanych dochodów i wydatków budżetowych w celu wykonania ustawy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Uwaga, nawożenie!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909836" y="1628800"/>
            <a:ext cx="104411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Art. 84. [Rolnicze wykorzystanie ścieków]</a:t>
            </a:r>
          </a:p>
          <a:p>
            <a:r>
              <a:rPr lang="pl-PL" sz="1600" dirty="0" smtClean="0"/>
              <a:t>1. Ścieki bytowe oraz ścieki komunalne, ścieki przemysłowe biologicznie rozkładalne oraz </a:t>
            </a:r>
            <a:r>
              <a:rPr lang="pl-PL" sz="1600" dirty="0" smtClean="0"/>
              <a:t>wody wykorzystane</a:t>
            </a:r>
            <a:r>
              <a:rPr lang="pl-PL" sz="1600" dirty="0" smtClean="0"/>
              <a:t>, odprowadzane z obiektów chowu lub hodowli ryb, mogą być oczyszczane przez </a:t>
            </a:r>
            <a:r>
              <a:rPr lang="pl-PL" sz="1600" dirty="0" smtClean="0"/>
              <a:t>ich rolnicze </a:t>
            </a:r>
            <a:r>
              <a:rPr lang="pl-PL" sz="1600" dirty="0" smtClean="0"/>
              <a:t>wykorzystanie.</a:t>
            </a:r>
          </a:p>
          <a:p>
            <a:r>
              <a:rPr lang="pl-PL" sz="1600" dirty="0" smtClean="0"/>
              <a:t>2. Przez rolnicze wykorzystanie ścieków, o którym mowa w ust. 1, rozumie się zastosowanie </a:t>
            </a:r>
            <a:r>
              <a:rPr lang="pl-PL" sz="1600" dirty="0" smtClean="0"/>
              <a:t>ścieków do</a:t>
            </a:r>
            <a:r>
              <a:rPr lang="pl-PL" sz="1600" dirty="0" smtClean="0"/>
              <a:t>:</a:t>
            </a:r>
          </a:p>
          <a:p>
            <a:r>
              <a:rPr lang="pl-PL" sz="1600" dirty="0" smtClean="0"/>
              <a:t>	1</a:t>
            </a:r>
            <a:r>
              <a:rPr lang="pl-PL" sz="1600" dirty="0" smtClean="0"/>
              <a:t>) nawadniania użytków rolnych;</a:t>
            </a:r>
          </a:p>
          <a:p>
            <a:r>
              <a:rPr lang="pl-PL" sz="1600" dirty="0" smtClean="0"/>
              <a:t>	2</a:t>
            </a:r>
            <a:r>
              <a:rPr lang="pl-PL" sz="1600" dirty="0" smtClean="0"/>
              <a:t>) nawożenia użytków rolnych przez dodanie materiałów do gleby albo przez rozprowadzenie </a:t>
            </a:r>
            <a:r>
              <a:rPr lang="pl-PL" sz="1600" dirty="0" smtClean="0"/>
              <a:t>na 	powierzchni</a:t>
            </a:r>
            <a:r>
              <a:rPr lang="pl-PL" sz="1600" dirty="0" smtClean="0"/>
              <a:t>, albo przez wstrzykiwanie do gruntu, umieszczenie pod powierzchnią gruntu </a:t>
            </a:r>
            <a:r>
              <a:rPr lang="pl-PL" sz="1600" dirty="0" smtClean="0"/>
              <a:t>lub mieszanie 	z </a:t>
            </a:r>
            <a:r>
              <a:rPr lang="pl-PL" sz="1600" dirty="0" smtClean="0"/>
              <a:t>warstwami powierzchniowymi gruntu;</a:t>
            </a:r>
          </a:p>
          <a:p>
            <a:r>
              <a:rPr lang="pl-PL" sz="1600" dirty="0" smtClean="0"/>
              <a:t>	</a:t>
            </a:r>
            <a:r>
              <a:rPr lang="pl-PL" sz="1600" dirty="0" smtClean="0">
                <a:solidFill>
                  <a:srgbClr val="FF0000"/>
                </a:solidFill>
              </a:rPr>
              <a:t>3</a:t>
            </a:r>
            <a:r>
              <a:rPr lang="pl-PL" sz="1600" dirty="0" smtClean="0">
                <a:solidFill>
                  <a:srgbClr val="FF0000"/>
                </a:solidFill>
              </a:rPr>
              <a:t>) nawadniania oraz nawożenia stawów wykorzystywanych do chowu lub hodowli ryb</a:t>
            </a:r>
            <a:r>
              <a:rPr lang="pl-PL" sz="1600" dirty="0" smtClean="0">
                <a:solidFill>
                  <a:srgbClr val="FF0000"/>
                </a:solidFill>
              </a:rPr>
              <a:t>.</a:t>
            </a:r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909836" y="3933056"/>
            <a:ext cx="10585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3. Roczne i sezonowe dawki ścieków wykorzystywanych rolniczo, określone w </a:t>
            </a:r>
            <a:r>
              <a:rPr lang="pl-PL" sz="1600" dirty="0" smtClean="0"/>
              <a:t>pozwoleniach </a:t>
            </a:r>
            <a:r>
              <a:rPr lang="pl-PL" sz="1600" dirty="0" err="1" smtClean="0"/>
              <a:t>wodnoprawnych</a:t>
            </a:r>
            <a:r>
              <a:rPr lang="pl-PL" sz="1600" dirty="0" smtClean="0"/>
              <a:t> </a:t>
            </a:r>
            <a:r>
              <a:rPr lang="pl-PL" sz="1600" dirty="0" smtClean="0"/>
              <a:t>albo pozwoleniach zintegrowanych, nie mogą przekroczyć zapotrzebowania </a:t>
            </a:r>
            <a:r>
              <a:rPr lang="pl-PL" sz="1600" dirty="0" smtClean="0"/>
              <a:t>roślin na </a:t>
            </a:r>
            <a:r>
              <a:rPr lang="pl-PL" sz="1600" dirty="0" smtClean="0"/>
              <a:t>azot, potas i wodę oraz utrudniać przebiegu procesów samooczyszczania się gleby.</a:t>
            </a:r>
            <a:endParaRPr lang="pl-PL" sz="1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Uwaga, nawożenie! (art. 84 – </a:t>
            </a:r>
            <a:r>
              <a:rPr lang="pl-PL" dirty="0" err="1" smtClean="0"/>
              <a:t>cd</a:t>
            </a:r>
            <a:r>
              <a:rPr lang="pl-PL" dirty="0" smtClean="0"/>
              <a:t>) 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765820" y="2276872"/>
            <a:ext cx="10513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4. Zakazuje się rolniczego wykorzystania ścieków:</a:t>
            </a:r>
          </a:p>
          <a:p>
            <a:r>
              <a:rPr lang="pl-PL" dirty="0" smtClean="0"/>
              <a:t> 1</a:t>
            </a:r>
            <a:r>
              <a:rPr lang="pl-PL" dirty="0" smtClean="0"/>
              <a:t>) gdy grunt jest zamarznięty, zalany wodą, nasycony wodą lub przykryty śniegiem, </a:t>
            </a:r>
            <a:r>
              <a:rPr lang="pl-PL" dirty="0" smtClean="0">
                <a:solidFill>
                  <a:srgbClr val="FF0000"/>
                </a:solidFill>
              </a:rPr>
              <a:t>z </a:t>
            </a:r>
            <a:r>
              <a:rPr lang="pl-PL" dirty="0" smtClean="0">
                <a:solidFill>
                  <a:srgbClr val="FF0000"/>
                </a:solidFill>
              </a:rPr>
              <a:t>wyjątkiem dna </a:t>
            </a:r>
            <a:r>
              <a:rPr lang="pl-PL" dirty="0" smtClean="0">
                <a:solidFill>
                  <a:srgbClr val="FF0000"/>
                </a:solidFill>
              </a:rPr>
              <a:t>stawów ziemnych wykorzystywanych do chowu i hodowli ryb;</a:t>
            </a:r>
          </a:p>
          <a:p>
            <a:r>
              <a:rPr lang="pl-PL" dirty="0" smtClean="0"/>
              <a:t>2) na gruntach wykorzystywanych do upraw roślin przeznaczonych do spożycia w </a:t>
            </a:r>
            <a:r>
              <a:rPr lang="pl-PL" dirty="0" smtClean="0"/>
              <a:t>stanie surowym</a:t>
            </a:r>
            <a:r>
              <a:rPr lang="pl-PL" dirty="0" smtClean="0"/>
              <a:t>;</a:t>
            </a:r>
          </a:p>
          <a:p>
            <a:r>
              <a:rPr lang="pl-PL" dirty="0" smtClean="0"/>
              <a:t>3) na gruntach, w których zwierciadło wód podziemnych znajduje się płycej niż 1,5 m </a:t>
            </a:r>
            <a:r>
              <a:rPr lang="pl-PL" dirty="0" smtClean="0"/>
              <a:t>od powierzchni </a:t>
            </a:r>
            <a:r>
              <a:rPr lang="pl-PL" dirty="0" smtClean="0"/>
              <a:t>ziemi lub od dna rowu rozprowadzającego ścieki;</a:t>
            </a:r>
          </a:p>
          <a:p>
            <a:r>
              <a:rPr lang="pl-PL" dirty="0" smtClean="0"/>
              <a:t>4) na obszarach o spadku terenu większym niż:</a:t>
            </a:r>
          </a:p>
          <a:p>
            <a:r>
              <a:rPr lang="pl-PL" dirty="0" smtClean="0"/>
              <a:t>a) 10% dla gruntów ornych,</a:t>
            </a:r>
          </a:p>
          <a:p>
            <a:r>
              <a:rPr lang="pl-PL" dirty="0" smtClean="0"/>
              <a:t>b) 20% dla łąk, pastwisk oraz plantacji drzew leśnych;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5) na obszarach szczególnego zagrożenia powodzią w okresie prognozowanego wezbrania wód.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Uwaga, nawożenie!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4" name="Prostokąt 3"/>
          <p:cNvSpPr/>
          <p:nvPr/>
        </p:nvSpPr>
        <p:spPr>
          <a:xfrm>
            <a:off x="909836" y="1628800"/>
            <a:ext cx="10441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Art. 105. [Maksymalna dawka odchodów zwierzęcych wykorzystywanych rolniczo]</a:t>
            </a:r>
          </a:p>
          <a:p>
            <a:r>
              <a:rPr lang="pl-PL" sz="1600" dirty="0" smtClean="0"/>
              <a:t>1. Zastosowana w okresie roku dawka odchodów zwierzęcych wykorzystywanych rolniczo nie </a:t>
            </a:r>
            <a:r>
              <a:rPr lang="pl-PL" sz="1600" dirty="0" smtClean="0"/>
              <a:t>może zawierać </a:t>
            </a:r>
            <a:r>
              <a:rPr lang="pl-PL" sz="1600" dirty="0" smtClean="0"/>
              <a:t>więcej niż 170 kg azotu w czystym składniku na 1 ha użytków rolnych.</a:t>
            </a:r>
          </a:p>
          <a:p>
            <a:r>
              <a:rPr lang="pl-PL" sz="1600" dirty="0" smtClean="0"/>
              <a:t>2. W programie działań może zostać określona roczna dawka odchodów </a:t>
            </a:r>
            <a:r>
              <a:rPr lang="pl-PL" sz="1600" dirty="0" smtClean="0"/>
              <a:t>zwierzęcych wykorzystywanych </a:t>
            </a:r>
            <a:r>
              <a:rPr lang="pl-PL" sz="1600" dirty="0" smtClean="0"/>
              <a:t>rolniczo zawierająca więcej niż 170 kg azotu w czystym składniku na 1 </a:t>
            </a:r>
            <a:r>
              <a:rPr lang="pl-PL" sz="1600" dirty="0" smtClean="0"/>
              <a:t>ha użytków </a:t>
            </a:r>
            <a:r>
              <a:rPr lang="pl-PL" sz="1600" dirty="0" smtClean="0"/>
              <a:t>rolnych, jeżeli nie zagraża to realizacji celów, o których mowa w art. 104 ust. 1.</a:t>
            </a:r>
          </a:p>
          <a:p>
            <a:r>
              <a:rPr lang="pl-PL" sz="1600" dirty="0" smtClean="0"/>
              <a:t>3. Roczną dawkę odchodów zwierzęcych wykorzystywanych rolniczo zawierającą więcej niż 170 </a:t>
            </a:r>
            <a:r>
              <a:rPr lang="pl-PL" sz="1600" dirty="0" smtClean="0"/>
              <a:t>kg azotu </a:t>
            </a:r>
            <a:r>
              <a:rPr lang="pl-PL" sz="1600" dirty="0" smtClean="0"/>
              <a:t>w czystym składniku na 1 ha użytków rolnych, o której mowa w ust. 2, ustala się </a:t>
            </a:r>
            <a:r>
              <a:rPr lang="pl-PL" sz="1600" dirty="0" smtClean="0"/>
              <a:t>z uwzględnieniem</a:t>
            </a:r>
            <a:r>
              <a:rPr lang="pl-PL" sz="1600" dirty="0" smtClean="0"/>
              <a:t>:</a:t>
            </a:r>
          </a:p>
          <a:p>
            <a:r>
              <a:rPr lang="pl-PL" sz="1600" dirty="0" smtClean="0"/>
              <a:t>	1</a:t>
            </a:r>
            <a:r>
              <a:rPr lang="pl-PL" sz="1600" dirty="0" smtClean="0"/>
              <a:t>) długich okresów wegetacji;</a:t>
            </a:r>
          </a:p>
          <a:p>
            <a:r>
              <a:rPr lang="pl-PL" sz="1600" dirty="0" smtClean="0"/>
              <a:t>	2</a:t>
            </a:r>
            <a:r>
              <a:rPr lang="pl-PL" sz="1600" dirty="0" smtClean="0"/>
              <a:t>) upraw o wysokim pobraniu azotu;</a:t>
            </a:r>
          </a:p>
          <a:p>
            <a:r>
              <a:rPr lang="pl-PL" sz="1600" dirty="0" smtClean="0"/>
              <a:t>	3</a:t>
            </a:r>
            <a:r>
              <a:rPr lang="pl-PL" sz="1600" dirty="0" smtClean="0"/>
              <a:t>) wysokiego opadu netto;</a:t>
            </a:r>
          </a:p>
          <a:p>
            <a:r>
              <a:rPr lang="pl-PL" sz="1600" dirty="0" smtClean="0"/>
              <a:t>	4</a:t>
            </a:r>
            <a:r>
              <a:rPr lang="pl-PL" sz="1600" dirty="0" smtClean="0"/>
              <a:t>) gleb o wysokiej zdolności denitryfikacji.</a:t>
            </a:r>
          </a:p>
          <a:p>
            <a:r>
              <a:rPr lang="pl-PL" sz="1600" dirty="0" smtClean="0"/>
              <a:t>4. Minister właściwy do spraw gospodarki wodnej powiadamia Komisję Europejską o </a:t>
            </a:r>
            <a:r>
              <a:rPr lang="pl-PL" sz="1600" dirty="0" smtClean="0"/>
              <a:t>zamiarze ustanowienia </a:t>
            </a:r>
            <a:r>
              <a:rPr lang="pl-PL" sz="1600" dirty="0" smtClean="0"/>
              <a:t>rocznej dawki odchodów zwierzęcych wykorzystywanych rolniczo zawierającej </a:t>
            </a:r>
            <a:r>
              <a:rPr lang="pl-PL" sz="1600" dirty="0" smtClean="0"/>
              <a:t>więcej niż </a:t>
            </a:r>
            <a:r>
              <a:rPr lang="pl-PL" sz="1600" dirty="0" smtClean="0"/>
              <a:t>170 kg azotu w czystym składniku na 1 ha użytków rolnych, o której mowa w ust. 2.</a:t>
            </a:r>
          </a:p>
          <a:p>
            <a:r>
              <a:rPr lang="pl-PL" sz="1600" dirty="0" smtClean="0"/>
              <a:t>5. Roczną dawkę odchodów zwierzęcych wykorzystywanych rolniczo zawierającą więcej niż 170 </a:t>
            </a:r>
            <a:r>
              <a:rPr lang="pl-PL" sz="1600" dirty="0" smtClean="0"/>
              <a:t>kg azotu </a:t>
            </a:r>
            <a:r>
              <a:rPr lang="pl-PL" sz="1600" dirty="0" smtClean="0"/>
              <a:t>w </a:t>
            </a:r>
            <a:r>
              <a:rPr lang="pl-PL" sz="1600" dirty="0" smtClean="0"/>
              <a:t>czystym </a:t>
            </a:r>
            <a:r>
              <a:rPr lang="pl-PL" sz="1600" dirty="0" smtClean="0"/>
              <a:t>składniku na 1 ha użytków rolnych, o której mowa w ust. 2, ustala się w </a:t>
            </a:r>
            <a:r>
              <a:rPr lang="pl-PL" sz="1600" dirty="0" smtClean="0"/>
              <a:t>programie działań </a:t>
            </a:r>
            <a:r>
              <a:rPr lang="pl-PL" sz="1600" dirty="0" smtClean="0"/>
              <a:t>po uzyskaniu pozytywnej opinii Komisji Europejskiej.</a:t>
            </a:r>
            <a:endParaRPr lang="pl-PL" sz="1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  <p:sp>
        <p:nvSpPr>
          <p:cNvPr id="3" name="Prostokąt 2"/>
          <p:cNvSpPr/>
          <p:nvPr/>
        </p:nvSpPr>
        <p:spPr>
          <a:xfrm>
            <a:off x="1197868" y="1556792"/>
            <a:ext cx="97930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Gospodarowanie wodami prowadzi się w zgodzie z interesem publicznym, nie dopuszczając </a:t>
            </a:r>
          </a:p>
          <a:p>
            <a:pPr algn="ctr"/>
            <a:r>
              <a:rPr lang="pl-PL" sz="3200" b="1" dirty="0" smtClean="0"/>
              <a:t>do wystąpienia możliwego do uniknięcia pogorszenia ekologicznych funkcji wód oraz </a:t>
            </a:r>
            <a:r>
              <a:rPr lang="pl-PL" sz="3200" b="1" u="sng" dirty="0" smtClean="0"/>
              <a:t>pogorszenia stanu ekosystemów lądowych zależnych od wód</a:t>
            </a:r>
            <a:r>
              <a:rPr lang="pl-PL" sz="3200" b="1" dirty="0" smtClean="0"/>
              <a:t>.</a:t>
            </a:r>
          </a:p>
          <a:p>
            <a:pPr algn="ctr"/>
            <a:r>
              <a:rPr lang="pl-PL" sz="3200" b="1" dirty="0" smtClean="0"/>
              <a:t>(art. 9 ust. 4)</a:t>
            </a:r>
            <a:endParaRPr lang="pl-PL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77988" y="2852936"/>
            <a:ext cx="5400600" cy="1338064"/>
          </a:xfrm>
        </p:spPr>
        <p:txBody>
          <a:bodyPr rtlCol="0"/>
          <a:lstStyle/>
          <a:p>
            <a:pPr algn="ctr" rtl="0"/>
            <a:r>
              <a:rPr lang="pl" dirty="0" smtClean="0"/>
              <a:t>Dziękuję</a:t>
            </a:r>
            <a:endParaRPr lang="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Wejdą w życie </a:t>
            </a:r>
            <a:r>
              <a:rPr lang="pl-PL" b="1" dirty="0" smtClean="0">
                <a:solidFill>
                  <a:srgbClr val="FF0000"/>
                </a:solidFill>
              </a:rPr>
              <a:t>31.12.2017 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art. 532 ust. 5 i 6 – protokoły zdawczo – odbiorcze przekazania do WP składników mienia ruchomego służących do wykonywania praw właścicielskich na śródlądowych drogach wodnych o szczególnym znaczeniu transportowym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Wejdą w życie </a:t>
            </a:r>
            <a:r>
              <a:rPr lang="pl-PL" b="1" dirty="0" smtClean="0">
                <a:solidFill>
                  <a:srgbClr val="FF0000"/>
                </a:solidFill>
              </a:rPr>
              <a:t>1 stycznia 2019 r.; 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art. 524 ust. 5 i 6) – zmiany w ustawie z dnia 16 grudnia 2016 r. o zmianie niektórych ustaw w celu poprawy otoczenia prawnego przedsiębiorców (Dz. U. poz. 2255)</a:t>
            </a:r>
            <a:endParaRPr lang="pl-PL" sz="1900" i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Wejdą w życie </a:t>
            </a:r>
            <a:r>
              <a:rPr lang="pl-PL" b="1" dirty="0" smtClean="0">
                <a:solidFill>
                  <a:srgbClr val="FF0000"/>
                </a:solidFill>
              </a:rPr>
              <a:t>1 stycznia 2020 r.; 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art. 274 </a:t>
            </a:r>
            <a:r>
              <a:rPr lang="pl-PL" dirty="0" err="1" smtClean="0"/>
              <a:t>pkt</a:t>
            </a:r>
            <a:r>
              <a:rPr lang="pl-PL" dirty="0" smtClean="0"/>
              <a:t> 1) - Maksymalna wysokość stawek opłat za usługi wodne o których mowa w art. </a:t>
            </a:r>
            <a:r>
              <a:rPr lang="pl-PL" b="1" dirty="0" smtClean="0"/>
              <a:t>268 ust. 1 </a:t>
            </a:r>
            <a:r>
              <a:rPr lang="pl-PL" b="1" dirty="0" err="1" smtClean="0"/>
              <a:t>pkt</a:t>
            </a:r>
            <a:r>
              <a:rPr lang="pl-PL" b="1" dirty="0" smtClean="0"/>
              <a:t> 1-3 </a:t>
            </a:r>
            <a:r>
              <a:rPr lang="pl-PL" dirty="0" smtClean="0"/>
              <a:t>oraz w </a:t>
            </a:r>
            <a:r>
              <a:rPr lang="pl-PL" b="1" dirty="0" smtClean="0"/>
              <a:t>art</a:t>
            </a:r>
            <a:r>
              <a:rPr lang="pl-PL" dirty="0" smtClean="0"/>
              <a:t>. </a:t>
            </a:r>
            <a:r>
              <a:rPr lang="pl-PL" b="1" dirty="0" smtClean="0">
                <a:solidFill>
                  <a:srgbClr val="FF0000"/>
                </a:solidFill>
              </a:rPr>
              <a:t>269</a:t>
            </a:r>
            <a:r>
              <a:rPr lang="pl-PL" b="1" dirty="0" smtClean="0"/>
              <a:t> </a:t>
            </a:r>
            <a:r>
              <a:rPr lang="pl-PL" sz="2100" dirty="0" smtClean="0"/>
              <a:t>(1) pobór wód podziemnych lub wód powierzchniowych; 2) wprowadzanie ścieków do wód lub do ziemi; 3) odprowadzanie do wód: a) wód opadowych lub roztopowych ujętych w otwarte lub zamknięte systemy kanalizacji deszczowej służące do odprowadzania opadów atmosferycznych albo systemy kanalizacji zbiorczej w granicach administracyjnych miast, b) wód pochodzących z odwodnienia gruntów w granicach administracyjnych miast; ) (…) </a:t>
            </a:r>
            <a:r>
              <a:rPr lang="pl-PL" sz="2100" dirty="0" smtClean="0">
                <a:solidFill>
                  <a:srgbClr val="FF0000"/>
                </a:solidFill>
              </a:rPr>
              <a:t>zmniejszenie naturalnej retencji terenowej na skutek wykonywania na nieruchomości o powierzchni powyżej 3500 m</a:t>
            </a:r>
            <a:r>
              <a:rPr lang="pl-PL" sz="2100" baseline="30000" dirty="0" smtClean="0">
                <a:solidFill>
                  <a:srgbClr val="FF0000"/>
                </a:solidFill>
              </a:rPr>
              <a:t>2</a:t>
            </a:r>
            <a:r>
              <a:rPr lang="pl-PL" sz="2100" dirty="0" smtClean="0">
                <a:solidFill>
                  <a:srgbClr val="FF0000"/>
                </a:solidFill>
              </a:rPr>
              <a:t> robót lub obiektów budowlanych trwale związanych z gruntem, mających wpływ na zmniejszenie tej retencji przez wyłączenie więcej niż 70% powierzchni nieruchomości z powierzchni biologicznie czynnej na obszarach nieujętych w systemy kanalizacji</a:t>
            </a:r>
          </a:p>
          <a:p>
            <a:r>
              <a:rPr lang="pl-PL" dirty="0" smtClean="0"/>
              <a:t>otwartej lub zamkniętej;</a:t>
            </a:r>
          </a:p>
          <a:p>
            <a:pPr>
              <a:buNone/>
            </a:pPr>
            <a:r>
              <a:rPr lang="pl-PL" i="1" dirty="0" smtClean="0"/>
              <a:t>(…) </a:t>
            </a:r>
            <a:r>
              <a:rPr lang="pl-PL" i="1" u="sng" dirty="0" smtClean="0">
                <a:solidFill>
                  <a:srgbClr val="FF0000"/>
                </a:solidFill>
              </a:rPr>
              <a:t>nie obejmuje art. 268 ust 1 </a:t>
            </a:r>
            <a:r>
              <a:rPr lang="pl-PL" i="1" u="sng" dirty="0" err="1" smtClean="0">
                <a:solidFill>
                  <a:srgbClr val="FF0000"/>
                </a:solidFill>
              </a:rPr>
              <a:t>pkt</a:t>
            </a:r>
            <a:r>
              <a:rPr lang="pl-PL" i="1" u="sng" dirty="0" smtClean="0">
                <a:solidFill>
                  <a:srgbClr val="FF0000"/>
                </a:solidFill>
              </a:rPr>
              <a:t> 4) i 5)</a:t>
            </a:r>
            <a:r>
              <a:rPr lang="pl-PL" i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pl-PL" sz="1900" b="1" i="1" dirty="0" smtClean="0">
                <a:solidFill>
                  <a:srgbClr val="FF0000"/>
                </a:solidFill>
              </a:rPr>
              <a:t>4) pobór wód podziemnych i wód powierzchniowych na potrzeby chowu i hodowli ryb oraz innych organizmów wodnych;</a:t>
            </a:r>
          </a:p>
          <a:p>
            <a:pPr>
              <a:buNone/>
            </a:pPr>
            <a:r>
              <a:rPr lang="pl-PL" sz="1900" b="1" i="1" dirty="0" smtClean="0">
                <a:solidFill>
                  <a:srgbClr val="FF0000"/>
                </a:solidFill>
              </a:rPr>
              <a:t>5) wprowadzanie do wód lub do ziemi ścieków z chowu lub hodowli ryb oraz innych organizmów wodnych.</a:t>
            </a:r>
            <a:endParaRPr lang="pl-PL" sz="1900" b="1" i="1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Wejdą w życie </a:t>
            </a:r>
            <a:r>
              <a:rPr lang="pl-PL" b="1" dirty="0" smtClean="0">
                <a:solidFill>
                  <a:srgbClr val="FF0000"/>
                </a:solidFill>
              </a:rPr>
              <a:t>1 stycznia 2021 r.;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Art.. 36 ust 1-3 oraz 6 i 7 - </a:t>
            </a:r>
            <a:r>
              <a:rPr lang="pl-PL" dirty="0" smtClean="0">
                <a:solidFill>
                  <a:srgbClr val="FF0000"/>
                </a:solidFill>
              </a:rPr>
              <a:t>1. Podmiot korzystający z usług wodnych dokonujący poboru wód powierzchniowych lub podziemnych w ramach usług wodnych jest obowiązany do stosowania przyrządów pomiarowych umożliwiających pomiar ilości pobranych wód. 2. Podmiot korzystający z usług wodnych wprowadzający ścieki do wód lub do ziemi w ramach usług wodnych jest obowiązany do stosowania przyrządów pomiarowych lub systemów pomiarowych umożliwiających pomiar ilości i temperatury wprowadzonych ścieków, jeżeli wprowadza do wód lub do ziemi ścieki w ilości średniej dobowej powyżej 0,01 m</a:t>
            </a:r>
            <a:r>
              <a:rPr lang="pl-PL" baseline="30000" dirty="0" smtClean="0">
                <a:solidFill>
                  <a:srgbClr val="FF0000"/>
                </a:solidFill>
              </a:rPr>
              <a:t>3</a:t>
            </a:r>
            <a:r>
              <a:rPr lang="pl-PL" dirty="0" smtClean="0">
                <a:solidFill>
                  <a:srgbClr val="FF0000"/>
                </a:solidFill>
              </a:rPr>
              <a:t>/s.</a:t>
            </a:r>
            <a:r>
              <a:rPr lang="pl-PL" dirty="0" smtClean="0"/>
              <a:t> 3. Obowiązki, o których mowa w ust. 1 i 2, nie obejmują właścicieli gruntów, którym przysługuje prawo do zwykłego korzystania z wód, o którym mowa w art. 33. (…) </a:t>
            </a:r>
            <a:r>
              <a:rPr lang="pl-PL" dirty="0" smtClean="0">
                <a:solidFill>
                  <a:srgbClr val="FF0000"/>
                </a:solidFill>
              </a:rPr>
              <a:t>6. Jeżeli wyniki kontroli gospodarowania wodami wskazują, że właściciele gruntów, którym przysługuje prawo do zwykłego korzystania z wód, o którym mowa w art. 33: 1) dokonują poboru wód podziemnych lub wód powierzchniowych w ilości średniorocznie przekraczającej 5 m</a:t>
            </a:r>
            <a:r>
              <a:rPr lang="pl-PL" baseline="30000" dirty="0" smtClean="0">
                <a:solidFill>
                  <a:srgbClr val="FF0000"/>
                </a:solidFill>
              </a:rPr>
              <a:t>3</a:t>
            </a:r>
            <a:r>
              <a:rPr lang="pl-PL" dirty="0" smtClean="0">
                <a:solidFill>
                  <a:srgbClr val="FF0000"/>
                </a:solidFill>
              </a:rPr>
              <a:t> na dobę, 2) wprowadzają ścieki do wód lub do ziemi w ilości przekraczającej łącznie 5 m</a:t>
            </a:r>
            <a:r>
              <a:rPr lang="pl-PL" baseline="30000" dirty="0" smtClean="0">
                <a:solidFill>
                  <a:srgbClr val="FF0000"/>
                </a:solidFill>
              </a:rPr>
              <a:t>3</a:t>
            </a:r>
            <a:r>
              <a:rPr lang="pl-PL" dirty="0" smtClean="0">
                <a:solidFill>
                  <a:srgbClr val="FF0000"/>
                </a:solidFill>
              </a:rPr>
              <a:t> na dobę - Wody Polskie mogą, na własny koszt, wyposażyć tych właścicieli gruntów w przyrządy pomiarowe umożliwiające pomiar ilości pobranych wód lub pomiar ilości wprowadzonych ścieków. 7. Właściciele gruntów, którym przysługuje prawo do zwykłego korzystania z wód, o którym mowa w art. 33, dokonujący poboru wód lub wprowadzania ścieków do wód lub do ziemi, o którym mowa w ust. 6, są obowiązani zapewnić dostęp do nieruchomości w zakresie niezbędnym do wyposażenia ich w przyrządy pomiarowe.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smtClean="0"/>
              <a:t>Rytwiany, 2-3 października 2017r.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32180_TF02801109_TF02801109" id="{3B3CC686-33ED-4C1B-A1AC-9017F3F38C45}" vid="{CA072EE8-3DAD-43F5-A3CA-E61ACE2F3092}"/>
    </a:ext>
  </a:extLst>
</a:theme>
</file>

<file path=ppt/theme/theme2.xml><?xml version="1.0" encoding="utf-8"?>
<a:theme xmlns:a="http://schemas.openxmlformats.org/drawingml/2006/main" name="Motyw pakietu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tf02801109</Template>
  <TotalTime>568</TotalTime>
  <Words>6982</Words>
  <Application>Microsoft Office PowerPoint</Application>
  <PresentationFormat>Niestandardowy</PresentationFormat>
  <Paragraphs>472</Paragraphs>
  <Slides>54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55" baseType="lpstr">
      <vt:lpstr>tf02801109</vt:lpstr>
      <vt:lpstr>„Nowe” Prawo wodne</vt:lpstr>
      <vt:lpstr>Slajd 2</vt:lpstr>
      <vt:lpstr>Slajd 3</vt:lpstr>
      <vt:lpstr>art. 574 Ustawa wchodzi w życie z dniem 1 stycznia 2018 r., z wyjątkiem:</vt:lpstr>
      <vt:lpstr>Weszły w życie 23.08.2017r</vt:lpstr>
      <vt:lpstr>Wejdą w życie 31.12.2017 </vt:lpstr>
      <vt:lpstr>Wejdą w życie 1 stycznia 2019 r.; </vt:lpstr>
      <vt:lpstr>Wejdą w życie 1 stycznia 2020 r.; </vt:lpstr>
      <vt:lpstr>Wejdą w życie 1 stycznia 2021 r.;</vt:lpstr>
      <vt:lpstr>Wejdą w życie 1 stycznia 2021 r.;</vt:lpstr>
      <vt:lpstr>Z wyjątkiem zapisów prolongowanych,  ustawa wchodzi w życie  od 1 stycznia 2018r. Wchodzi w życie, czyli obowiązuje.</vt:lpstr>
      <vt:lpstr>Najważniejsze:</vt:lpstr>
      <vt:lpstr>Pojęcia ustawowe ( najważniejsze dotyczące rybactwa)</vt:lpstr>
      <vt:lpstr>Pojęcia ustawowe ( najważniejsze dotyczące rybactwa)</vt:lpstr>
      <vt:lpstr>Pojęcia ustawowe ( najważniejsze dotyczące rybactwa)</vt:lpstr>
      <vt:lpstr>Pojęcia ustawowe ( najważniejsze dotyczące rybactwa)</vt:lpstr>
      <vt:lpstr>Lokalizacja w PW ziemnych stawów rybnych jako urządzeń melioracyjnych</vt:lpstr>
      <vt:lpstr>Utrzymanie stawów jako urządzeń melioracji</vt:lpstr>
      <vt:lpstr>Slajd 19</vt:lpstr>
      <vt:lpstr>Slajd 20</vt:lpstr>
      <vt:lpstr>„Właściwy organ”</vt:lpstr>
      <vt:lpstr>Pozwolenie wodnoprawne (zgoda w-p)</vt:lpstr>
      <vt:lpstr>Slajd 23</vt:lpstr>
      <vt:lpstr>Usługi wodne (?)</vt:lpstr>
      <vt:lpstr>Szczególne korzystanie z wód</vt:lpstr>
      <vt:lpstr>Wydanie pozwolenia wodnoprawnego – podstawowe informacje</vt:lpstr>
      <vt:lpstr>Strony postępowania</vt:lpstr>
      <vt:lpstr>Treść pozwolenia wodnoprawnego  (art. 403 ust. 1)</vt:lpstr>
      <vt:lpstr>Treść pozwolenia wodnoprawnego  (art. 403 ust 2)</vt:lpstr>
      <vt:lpstr>Treść pozwolenia wodnoprawnego  (art. 403 ust 2)</vt:lpstr>
      <vt:lpstr>Treść pozwolenia wodnoprawnego  (art. 403 ust 2)</vt:lpstr>
      <vt:lpstr>Treść pozwolenia wodnoprawnego  (art. 401 ust 2)</vt:lpstr>
      <vt:lpstr>Treść pozwolenia wodnoprawnego  (art. 403 ust. 2)</vt:lpstr>
      <vt:lpstr>Treść pozwolenia wodnoprawnego  (art. 403 ust. 7 i 8)</vt:lpstr>
      <vt:lpstr>Instrukcja gospodarowania wodą (art. 404)</vt:lpstr>
      <vt:lpstr>Wniosek o wydanie pozwolenia wodnoprawnego (art. 407)</vt:lpstr>
      <vt:lpstr>Operat wodnoprawny: art. 408 i 409  ( 3,5 strony wymagań szczegółowych w Dz.U. )</vt:lpstr>
      <vt:lpstr>Następstwo prawne pozwolenia wodnoprawnego (art. 411)</vt:lpstr>
      <vt:lpstr>Cofnięcie lub ograniczenie pozwolenia wodnoprawnego bez odszjkodowania (art. 415)</vt:lpstr>
      <vt:lpstr>Cofnięcie lub ograniczenie pozwolenia wodnoprawnego za odszkodowaniem (art. 417)</vt:lpstr>
      <vt:lpstr>Usługi wodne</vt:lpstr>
      <vt:lpstr>Usługi wodne</vt:lpstr>
      <vt:lpstr>Opłaty</vt:lpstr>
      <vt:lpstr>Opłaty – stawy karpiowe (art. 275 ust. 22 i 24)</vt:lpstr>
      <vt:lpstr>Opłaty – inny typ chowu / hodowli</vt:lpstr>
      <vt:lpstr>Opłaty za ścieki z chowu / hodowli ryb</vt:lpstr>
      <vt:lpstr>Opłaty – sposób i terminy (art. 275)</vt:lpstr>
      <vt:lpstr>Opłaty – sposób i terminy (art. 275)</vt:lpstr>
      <vt:lpstr>Przepisy karne</vt:lpstr>
      <vt:lpstr>Uwaga, nawożenie!</vt:lpstr>
      <vt:lpstr>Uwaga, nawożenie! (art. 84 – cd) </vt:lpstr>
      <vt:lpstr>Uwaga, nawożenie!</vt:lpstr>
      <vt:lpstr>Slajd 53</vt:lpstr>
      <vt:lpstr>Dziękuję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ANIA</dc:creator>
  <cp:lastModifiedBy>ANIA</cp:lastModifiedBy>
  <cp:revision>100</cp:revision>
  <dcterms:created xsi:type="dcterms:W3CDTF">2017-09-26T07:36:59Z</dcterms:created>
  <dcterms:modified xsi:type="dcterms:W3CDTF">2017-09-28T13:09:02Z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