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4"/>
  </p:notesMasterIdLst>
  <p:sldIdLst>
    <p:sldId id="256" r:id="rId2"/>
    <p:sldId id="267" r:id="rId3"/>
    <p:sldId id="268" r:id="rId4"/>
    <p:sldId id="308" r:id="rId5"/>
    <p:sldId id="307" r:id="rId6"/>
    <p:sldId id="372" r:id="rId7"/>
    <p:sldId id="373" r:id="rId8"/>
    <p:sldId id="361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88" r:id="rId17"/>
    <p:sldId id="356" r:id="rId18"/>
    <p:sldId id="362" r:id="rId19"/>
    <p:sldId id="363" r:id="rId20"/>
    <p:sldId id="357" r:id="rId21"/>
    <p:sldId id="358" r:id="rId22"/>
    <p:sldId id="359" r:id="rId23"/>
    <p:sldId id="314" r:id="rId24"/>
    <p:sldId id="335" r:id="rId25"/>
    <p:sldId id="353" r:id="rId26"/>
    <p:sldId id="352" r:id="rId27"/>
    <p:sldId id="374" r:id="rId28"/>
    <p:sldId id="347" r:id="rId29"/>
    <p:sldId id="350" r:id="rId30"/>
    <p:sldId id="375" r:id="rId31"/>
    <p:sldId id="376" r:id="rId32"/>
    <p:sldId id="378" r:id="rId33"/>
    <p:sldId id="377" r:id="rId34"/>
    <p:sldId id="380" r:id="rId35"/>
    <p:sldId id="385" r:id="rId36"/>
    <p:sldId id="381" r:id="rId37"/>
    <p:sldId id="382" r:id="rId38"/>
    <p:sldId id="383" r:id="rId39"/>
    <p:sldId id="384" r:id="rId40"/>
    <p:sldId id="387" r:id="rId41"/>
    <p:sldId id="386" r:id="rId42"/>
    <p:sldId id="322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4BBD8-4D76-4E2E-BD91-24C88830148E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31B65-778F-46A2-8930-18E6359AE5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09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ACE609C-D6F6-417F-8079-82B81E4CD0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76F5B9-BCBA-4197-957B-D233F8A85895}" type="datetimeFigureOut">
              <a:rPr lang="pl-PL" smtClean="0"/>
              <a:pPr/>
              <a:t>2017-10-03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7118" y="548680"/>
            <a:ext cx="5069160" cy="2736304"/>
          </a:xfrm>
        </p:spPr>
        <p:txBody>
          <a:bodyPr/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Z weterynarią na bieżąco</a:t>
            </a:r>
            <a:r>
              <a:rPr lang="pl-PL" sz="3600" b="1" dirty="0" smtClean="0">
                <a:solidFill>
                  <a:srgbClr val="7030A0"/>
                </a:solidFill>
              </a:rPr>
              <a:t/>
            </a:r>
            <a:br>
              <a:rPr lang="pl-PL" sz="3600" b="1" dirty="0" smtClean="0">
                <a:solidFill>
                  <a:srgbClr val="7030A0"/>
                </a:solidFill>
              </a:rPr>
            </a:br>
            <a:r>
              <a:rPr lang="pl-PL" sz="3600" b="1" dirty="0" smtClean="0">
                <a:solidFill>
                  <a:srgbClr val="7030A0"/>
                </a:solidFill>
              </a:rPr>
              <a:t/>
            </a:r>
            <a:br>
              <a:rPr lang="pl-PL" sz="3600" b="1" dirty="0" smtClean="0">
                <a:solidFill>
                  <a:srgbClr val="7030A0"/>
                </a:solidFill>
              </a:rPr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76056" y="6165304"/>
            <a:ext cx="3629000" cy="485800"/>
          </a:xfrm>
        </p:spPr>
        <p:txBody>
          <a:bodyPr>
            <a:noAutofit/>
          </a:bodyPr>
          <a:lstStyle/>
          <a:p>
            <a:r>
              <a:rPr lang="pl-PL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pl-PL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ek. wet. Izabela </a:t>
            </a:r>
            <a:r>
              <a:rPr lang="pl-PL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Handwerker</a:t>
            </a:r>
            <a:endParaRPr lang="pl-PL" sz="1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1" name="Picture 1" descr="D:\RYTWIANY\10 Pengobatan Aneh Menggunakan Hewan1 (Fish Psoriasis Treatment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50563"/>
            <a:ext cx="7200800" cy="348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0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E:\RYTWIANY\Bez tytułu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780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4067350" y="1628800"/>
            <a:ext cx="936698" cy="952497"/>
          </a:xfrm>
          <a:prstGeom prst="ellipse">
            <a:avLst/>
          </a:prstGeom>
          <a:noFill/>
          <a:ln w="698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E:\RYTWIANY\Bez tytułu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8" y="1016732"/>
            <a:ext cx="87484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483768" y="2924944"/>
            <a:ext cx="3600400" cy="576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2843808" y="3828502"/>
            <a:ext cx="3870195" cy="28803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E:\RYTWIANY\Bez tytułu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7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755576" y="2580015"/>
            <a:ext cx="1132249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4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E:\RYTWIANY\Bez tytułu 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2008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2123728" y="3513695"/>
            <a:ext cx="1368152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3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E:\RYTWIANY\Bez tytułu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4" y="24006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E:\RYTWIANY\Bez tytułu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0325"/>
            <a:ext cx="7505700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64" t="8494" r="23230" b="9819"/>
          <a:stretch/>
        </p:blipFill>
        <p:spPr bwMode="auto">
          <a:xfrm>
            <a:off x="-3996952" y="548680"/>
            <a:ext cx="120973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000" dirty="0"/>
              <a:t>Art. 8. Powiatowy lekarz weterynarii, który </a:t>
            </a:r>
            <a:r>
              <a:rPr lang="pl-PL" sz="3000" b="1" dirty="0"/>
              <a:t>wystawił świadectwo zdrowia lub inny dokument towarzyszący zwierzętom lub produktom, przekazuje, w dniu wystawienia tego dokumentu lub świadectwa, za pośrednictwem elektronicznego systemu wymiany informacji</a:t>
            </a:r>
            <a:r>
              <a:rPr lang="pl-PL" sz="3000" dirty="0"/>
              <a:t>, </a:t>
            </a:r>
            <a:r>
              <a:rPr lang="pl-PL" sz="3000" dirty="0" smtClean="0"/>
              <a:t>(TRACES) organowi </a:t>
            </a:r>
            <a:r>
              <a:rPr lang="pl-PL" sz="3000" dirty="0"/>
              <a:t>centralnemu państwa członkowskiego właściwemu do przeprowadzania kontroli weterynaryjnej oraz organowi, któremu takie kompetencje zostały przekazane, właściwemu ze względu na miejsce przeznaczenia, wymagane informacje o tych zwierzętach lub produktach</a:t>
            </a:r>
          </a:p>
        </p:txBody>
      </p:sp>
    </p:spTree>
    <p:extLst>
      <p:ext uri="{BB962C8B-B14F-4D97-AF65-F5344CB8AC3E}">
        <p14:creationId xmlns:p14="http://schemas.microsoft.com/office/powerpoint/2010/main" val="937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RYTWIANY\Bez tytułu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2" y="664298"/>
            <a:ext cx="8928992" cy="60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66072"/>
              </p:ext>
            </p:extLst>
          </p:nvPr>
        </p:nvGraphicFramePr>
        <p:xfrm>
          <a:off x="2411760" y="901929"/>
          <a:ext cx="4752528" cy="559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Acrobat Document" r:id="rId3" imgW="5666966" imgH="8019796" progId="AcroExch.Document.DC">
                  <p:embed/>
                </p:oleObj>
              </mc:Choice>
              <mc:Fallback>
                <p:oleObj name="Acrobat Document" r:id="rId3" imgW="5666966" imgH="80197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901929"/>
                        <a:ext cx="4752528" cy="559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15816" y="378709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ŚWIADECTWA ZDROWIA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60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rgbClr val="7030A0"/>
                </a:solidFill>
              </a:rPr>
              <a:t>Podstawa prawna</a:t>
            </a:r>
            <a:endParaRPr lang="pl-PL" sz="4000" b="1" dirty="0">
              <a:solidFill>
                <a:srgbClr val="7030A0"/>
              </a:solidFill>
            </a:endParaRP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052736"/>
            <a:ext cx="8856538" cy="5689377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31B6FD"/>
              </a:buClr>
              <a:buFont typeface="Courier New" pitchFamily="49" charset="0"/>
              <a:buChar char="o"/>
            </a:pPr>
            <a:r>
              <a:rPr lang="pl-PL" altLang="pl-PL" b="1" dirty="0" smtClean="0">
                <a:solidFill>
                  <a:srgbClr val="000000"/>
                </a:solidFill>
              </a:rPr>
              <a:t>Dyrektywa Rady 2006/88/WE </a:t>
            </a:r>
            <a:r>
              <a:rPr lang="pl-PL" altLang="pl-PL" dirty="0" smtClean="0">
                <a:solidFill>
                  <a:srgbClr val="000000"/>
                </a:solidFill>
              </a:rPr>
              <a:t>(Dz. Urz. UE L328 z 24.11.2006, </a:t>
            </a:r>
            <a:r>
              <a:rPr lang="pl-PL" altLang="pl-PL" dirty="0" err="1" smtClean="0">
                <a:solidFill>
                  <a:srgbClr val="000000"/>
                </a:solidFill>
              </a:rPr>
              <a:t>str</a:t>
            </a:r>
            <a:r>
              <a:rPr lang="pl-PL" altLang="pl-PL" dirty="0" smtClean="0">
                <a:solidFill>
                  <a:srgbClr val="000000"/>
                </a:solidFill>
              </a:rPr>
              <a:t> 14 z późn.zm. </a:t>
            </a:r>
            <a:r>
              <a:rPr lang="pl-PL" altLang="pl-PL" dirty="0">
                <a:solidFill>
                  <a:srgbClr val="000000"/>
                </a:solidFill>
              </a:rPr>
              <a:t>) z dnia 24 października 2006 </a:t>
            </a:r>
            <a:r>
              <a:rPr lang="pl-PL" altLang="pl-PL" dirty="0" smtClean="0">
                <a:solidFill>
                  <a:srgbClr val="000000"/>
                </a:solidFill>
              </a:rPr>
              <a:t>r. w </a:t>
            </a:r>
            <a:r>
              <a:rPr lang="pl-PL" altLang="pl-PL" dirty="0">
                <a:solidFill>
                  <a:srgbClr val="000000"/>
                </a:solidFill>
              </a:rPr>
              <a:t>sprawie wymogów w zakresie zdrowia zwierząt akwakultury i produktów akwakultury oraz zapobiegania niektórym chorobom zwierząt wodnych i zwalczania tych chorób</a:t>
            </a:r>
            <a:endParaRPr lang="pl-PL" altLang="pl-PL" dirty="0" smtClean="0">
              <a:solidFill>
                <a:srgbClr val="000000"/>
              </a:solidFill>
            </a:endParaRPr>
          </a:p>
          <a:p>
            <a:pPr algn="just"/>
            <a:r>
              <a:rPr lang="pl-PL" b="1" dirty="0" smtClean="0"/>
              <a:t>Rozporządzenie Komisji (</a:t>
            </a:r>
            <a:r>
              <a:rPr lang="pl-PL" b="1" dirty="0"/>
              <a:t>WE) NR </a:t>
            </a:r>
            <a:r>
              <a:rPr lang="pl-PL" b="1" dirty="0" smtClean="0"/>
              <a:t>1251/2008</a:t>
            </a:r>
            <a:r>
              <a:rPr lang="pl-PL" dirty="0"/>
              <a:t> </a:t>
            </a:r>
            <a:r>
              <a:rPr lang="pl-PL" dirty="0" smtClean="0"/>
              <a:t>z </a:t>
            </a:r>
            <a:r>
              <a:rPr lang="pl-PL" dirty="0"/>
              <a:t>dnia 12 grudnia 2008 </a:t>
            </a:r>
            <a:r>
              <a:rPr lang="pl-PL" dirty="0" smtClean="0"/>
              <a:t>r. </a:t>
            </a:r>
            <a:r>
              <a:rPr lang="pl-PL" b="1" dirty="0" smtClean="0"/>
              <a:t>wdrażające </a:t>
            </a:r>
            <a:r>
              <a:rPr lang="pl-PL" b="1" dirty="0"/>
              <a:t>dyrektywę Rady 2006/88/WE </a:t>
            </a:r>
            <a:r>
              <a:rPr lang="pl-PL" dirty="0"/>
              <a:t>w zakresie warunków </a:t>
            </a:r>
            <a:r>
              <a:rPr lang="pl-PL" dirty="0" smtClean="0"/>
              <a:t>oraz  wymagań </a:t>
            </a:r>
            <a:r>
              <a:rPr lang="pl-PL" dirty="0"/>
              <a:t>certyfikacji w odniesieniu do wprowadzania do obrotu i </a:t>
            </a:r>
            <a:r>
              <a:rPr lang="pl-PL" dirty="0" smtClean="0"/>
              <a:t>przywożenia do </a:t>
            </a:r>
            <a:r>
              <a:rPr lang="pl-PL" dirty="0"/>
              <a:t>Wspólnoty zwierząt akwakultury i </a:t>
            </a:r>
            <a:r>
              <a:rPr lang="pl-PL" dirty="0" smtClean="0"/>
              <a:t>produktów akwakultury </a:t>
            </a:r>
            <a:r>
              <a:rPr lang="pl-PL" dirty="0"/>
              <a:t>oraz ustanawiające </a:t>
            </a:r>
            <a:r>
              <a:rPr lang="pl-PL" dirty="0" smtClean="0"/>
              <a:t>wykaz gatunków-wektorów</a:t>
            </a:r>
          </a:p>
          <a:p>
            <a:pPr algn="just"/>
            <a:r>
              <a:rPr lang="pl-PL" altLang="pl-PL" b="1" dirty="0" smtClean="0">
                <a:solidFill>
                  <a:srgbClr val="000000"/>
                </a:solidFill>
              </a:rPr>
              <a:t>Rozporządzenie Parlamentu Europejskiego i Rady </a:t>
            </a:r>
            <a:r>
              <a:rPr lang="pl-PL" altLang="pl-PL" dirty="0" smtClean="0">
                <a:solidFill>
                  <a:srgbClr val="000000"/>
                </a:solidFill>
              </a:rPr>
              <a:t>(</a:t>
            </a:r>
            <a:r>
              <a:rPr lang="pl-PL" altLang="pl-PL" dirty="0">
                <a:solidFill>
                  <a:srgbClr val="000000"/>
                </a:solidFill>
              </a:rPr>
              <a:t>UE) NR </a:t>
            </a:r>
            <a:r>
              <a:rPr lang="pl-PL" altLang="pl-PL" b="1" dirty="0" smtClean="0">
                <a:solidFill>
                  <a:srgbClr val="000000"/>
                </a:solidFill>
              </a:rPr>
              <a:t>1379/2013</a:t>
            </a:r>
            <a:r>
              <a:rPr lang="pl-PL" altLang="pl-PL" dirty="0" smtClean="0">
                <a:solidFill>
                  <a:srgbClr val="000000"/>
                </a:solidFill>
              </a:rPr>
              <a:t> z </a:t>
            </a:r>
            <a:r>
              <a:rPr lang="pl-PL" altLang="pl-PL" dirty="0">
                <a:solidFill>
                  <a:srgbClr val="000000"/>
                </a:solidFill>
              </a:rPr>
              <a:t>dnia 11 grudnia 2013 </a:t>
            </a:r>
            <a:r>
              <a:rPr lang="pl-PL" altLang="pl-PL" dirty="0" smtClean="0">
                <a:solidFill>
                  <a:srgbClr val="000000"/>
                </a:solidFill>
              </a:rPr>
              <a:t>r. w </a:t>
            </a:r>
            <a:r>
              <a:rPr lang="pl-PL" altLang="pl-PL" dirty="0">
                <a:solidFill>
                  <a:srgbClr val="000000"/>
                </a:solidFill>
              </a:rPr>
              <a:t>sprawie wspólnej organizacji rynków produktów rybołówstwa i akwakultury, zmieniające rozporządzenia Rady (WE) nr 1184/2006 i (WE) nr 1224/2009 oraz uchylające rozporządzenie Rady (WE) nr </a:t>
            </a:r>
            <a:r>
              <a:rPr lang="pl-PL" altLang="pl-PL" dirty="0" smtClean="0">
                <a:solidFill>
                  <a:srgbClr val="000000"/>
                </a:solidFill>
              </a:rPr>
              <a:t>104/2000</a:t>
            </a:r>
          </a:p>
          <a:p>
            <a:pPr marL="114300" indent="0" eaLnBrk="1" hangingPunct="1">
              <a:buNone/>
            </a:pPr>
            <a:endParaRPr lang="pl-PL" altLang="pl-PL" sz="2400" dirty="0" smtClean="0"/>
          </a:p>
          <a:p>
            <a:pPr eaLnBrk="1" hangingPunct="1">
              <a:buFont typeface="Arial" charset="0"/>
              <a:buNone/>
            </a:pPr>
            <a:endParaRPr lang="pl-PL" altLang="pl-PL" sz="2400" dirty="0" smtClean="0"/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5867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6752" y="764704"/>
            <a:ext cx="82957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/>
              <a:t>Art. 11. 1. </a:t>
            </a:r>
            <a:r>
              <a:rPr lang="pl-PL" sz="2600" u="sng" dirty="0"/>
              <a:t>Odbiorcy przesyłek zwierząt lub przesyłek produktów wymienieni w świadectwie zdrowia </a:t>
            </a:r>
            <a:r>
              <a:rPr lang="pl-PL" sz="2600" dirty="0"/>
              <a:t>lub innym dokumencie, o którym mowa w art. 3 ust. 1 pkt 5: </a:t>
            </a:r>
            <a:endParaRPr lang="pl-PL" sz="2600" dirty="0" smtClean="0"/>
          </a:p>
          <a:p>
            <a:pPr marL="457200" indent="-457200" algn="just">
              <a:buAutoNum type="arabicParenR"/>
            </a:pPr>
            <a:r>
              <a:rPr lang="pl-PL" sz="2600" b="1" dirty="0" smtClean="0"/>
              <a:t>zgłaszają </a:t>
            </a:r>
            <a:r>
              <a:rPr lang="pl-PL" sz="2600" b="1" dirty="0"/>
              <a:t>z wyprzedzeniem jednego dnia, a w uzasadnionych przypadkach dwóch dni, na żądanie powiatowego lekarza weterynarii właściwego ze względu na miejsce przeznaczenia przesyłki oraz w zakresie niezbędnym do przeprowadzania kontroli</a:t>
            </a:r>
            <a:r>
              <a:rPr lang="pl-PL" sz="2600" dirty="0"/>
              <a:t>, o których mowa w art. 10, przywóz zwierząt lub produktów z innego państwa członkowskiego, podając rodzaj przesyłki i przewidywany czas jej przybycia; </a:t>
            </a:r>
            <a:endParaRPr lang="pl-PL" sz="2600" dirty="0" smtClean="0"/>
          </a:p>
          <a:p>
            <a:pPr marL="457200" indent="-457200" algn="just">
              <a:buAutoNum type="arabicParenR"/>
            </a:pPr>
            <a:r>
              <a:rPr lang="pl-PL" sz="2600" b="1" dirty="0" smtClean="0"/>
              <a:t>przechowują </a:t>
            </a:r>
            <a:r>
              <a:rPr lang="pl-PL" sz="2600" b="1" dirty="0"/>
              <a:t>przez okres jednego roku świadectwa zdrowia </a:t>
            </a:r>
            <a:r>
              <a:rPr lang="pl-PL" sz="2600" dirty="0"/>
              <a:t>oraz inne dokumenty w celu przedłożenia ich organom Inspekcji Weterynaryjnej.</a:t>
            </a:r>
          </a:p>
        </p:txBody>
      </p:sp>
    </p:spTree>
    <p:extLst>
      <p:ext uri="{BB962C8B-B14F-4D97-AF65-F5344CB8AC3E}">
        <p14:creationId xmlns:p14="http://schemas.microsoft.com/office/powerpoint/2010/main" val="35733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0872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Art. 12. 1. Jeżeli przepisy Unii Europejskiej lub w przypadkach nieuregulowanych przez prawo Unii Europejskiej </a:t>
            </a:r>
            <a:r>
              <a:rPr lang="pl-PL" sz="2800" b="1" dirty="0"/>
              <a:t>przepisy o zdrowiu zwierząt i zwalczaniu chorób zakaźnych przewidują poddanie zwierząt kwarantannie</a:t>
            </a:r>
            <a:r>
              <a:rPr lang="pl-PL" sz="2800" dirty="0"/>
              <a:t>, </a:t>
            </a:r>
            <a:r>
              <a:rPr lang="pl-PL" sz="2800" b="1" dirty="0"/>
              <a:t>to przeprowadza się ją w gospodarstwie przeznaczenia. </a:t>
            </a:r>
            <a:endParaRPr lang="pl-PL" sz="2800" b="1" dirty="0" smtClean="0"/>
          </a:p>
          <a:p>
            <a:endParaRPr lang="pl-PL" sz="2800" b="1" dirty="0" smtClean="0"/>
          </a:p>
          <a:p>
            <a:r>
              <a:rPr lang="pl-PL" sz="2800" dirty="0" smtClean="0"/>
              <a:t>2</a:t>
            </a:r>
            <a:r>
              <a:rPr lang="pl-PL" sz="2800" dirty="0"/>
              <a:t>. Jeżeli jest to uzasadnione ochroną zdrowia zwierząt lub zdrowia publicznego, powiatowy lekarz weterynarii może wydać decyzję o skierowaniu przesyłki zwierząt do stacji kwarantanny. Stacja kwarantanny jest w takim przypadku uważana za miejsce przeznaczenia tej przesyłki.</a:t>
            </a:r>
          </a:p>
        </p:txBody>
      </p:sp>
    </p:spTree>
    <p:extLst>
      <p:ext uri="{BB962C8B-B14F-4D97-AF65-F5344CB8AC3E}">
        <p14:creationId xmlns:p14="http://schemas.microsoft.com/office/powerpoint/2010/main" val="8520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5846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Art. 14. 1. Jeżeli kontrola weterynaryjna przeprowadzana w miejscu przeznaczenia przesyłki zwierząt lub produktów albo podczas ich transportu </a:t>
            </a:r>
            <a:r>
              <a:rPr lang="pl-PL" sz="2400" b="1" dirty="0"/>
              <a:t>wykazuje obecność czynników zakaźnych powodujących choroby, o których mowa w przepisach Unii Europejskiej o zgłaszaniu chorób zwierząt we Wspólnocie, </a:t>
            </a:r>
            <a:r>
              <a:rPr lang="pl-PL" sz="2400" dirty="0"/>
              <a:t>zoonozy, inne choroby lub jakąkolwiek przyczynę, która może stanowić źródło poważnego zagrożenia dla zdrowia zwierząt lub zdrowia publicznego, lub kontrola ta wykazuje, że produkty pochodzą z regionu dotkniętego chorobą zakaźną, to powiatowy lekarz weterynarii </a:t>
            </a:r>
            <a:r>
              <a:rPr lang="pl-PL" sz="2400" b="1" dirty="0"/>
              <a:t>nakazuje, w drodze decyzji: </a:t>
            </a:r>
            <a:endParaRPr lang="pl-PL" sz="2400" b="1" dirty="0" smtClean="0"/>
          </a:p>
          <a:p>
            <a:pPr marL="457200" indent="-457200" algn="just">
              <a:buAutoNum type="arabicParenR"/>
            </a:pPr>
            <a:r>
              <a:rPr lang="pl-PL" sz="2400" dirty="0" smtClean="0"/>
              <a:t>skierowanie </a:t>
            </a:r>
            <a:r>
              <a:rPr lang="pl-PL" sz="2400" dirty="0"/>
              <a:t>zwierzęcia lub przesyłki zwierząt do najbliższej stacji kwarantanny albo </a:t>
            </a:r>
            <a:endParaRPr lang="pl-PL" sz="2400" dirty="0" smtClean="0"/>
          </a:p>
          <a:p>
            <a:pPr marL="457200" indent="-457200" algn="just">
              <a:buAutoNum type="arabicParenR"/>
            </a:pPr>
            <a:r>
              <a:rPr lang="pl-PL" sz="2400" dirty="0" smtClean="0"/>
              <a:t>uśmiercenie </a:t>
            </a:r>
            <a:r>
              <a:rPr lang="pl-PL" sz="2400" dirty="0"/>
              <a:t>zwierząt i zniszczenie ich zwłok; </a:t>
            </a:r>
            <a:endParaRPr lang="pl-PL" sz="2400" dirty="0" smtClean="0"/>
          </a:p>
          <a:p>
            <a:pPr marL="457200" indent="-457200" algn="just">
              <a:buAutoNum type="arabicParenR"/>
            </a:pPr>
            <a:r>
              <a:rPr lang="pl-PL" sz="2400" dirty="0" smtClean="0"/>
              <a:t>zniszczenie </a:t>
            </a:r>
            <a:r>
              <a:rPr lang="pl-PL" sz="2400" dirty="0"/>
              <a:t>produktów. </a:t>
            </a:r>
          </a:p>
          <a:p>
            <a:pPr algn="just"/>
            <a:r>
              <a:rPr lang="pl-PL" sz="2400" dirty="0" smtClean="0"/>
              <a:t>2</a:t>
            </a:r>
            <a:r>
              <a:rPr lang="pl-PL" sz="2400" dirty="0"/>
              <a:t>. Koszty związane z podjęciem środków, o których mowa w ust. 1, ponosi wysyłający lub jego przedstawiciel, lub osoba odpowiedzialna za przesyłkę zwierząt lub produktów, </a:t>
            </a:r>
          </a:p>
        </p:txBody>
      </p:sp>
    </p:spTree>
    <p:extLst>
      <p:ext uri="{BB962C8B-B14F-4D97-AF65-F5344CB8AC3E}">
        <p14:creationId xmlns:p14="http://schemas.microsoft.com/office/powerpoint/2010/main" val="12224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49616" cy="85010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Informacje dla konsumentów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06003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ea typeface="Open Sans"/>
                <a:cs typeface="Open Sans"/>
              </a:rPr>
              <a:t>Informacje obowiązkowe</a:t>
            </a:r>
            <a:endParaRPr lang="pl-PL" sz="2400" dirty="0">
              <a:ea typeface="Open Sans"/>
              <a:cs typeface="Open Sans"/>
            </a:endParaRPr>
          </a:p>
          <a:p>
            <a:pPr marL="114300" indent="0">
              <a:buNone/>
            </a:pPr>
            <a:r>
              <a:rPr lang="pl-PL" sz="2400" dirty="0"/>
              <a:t>odpowiednie oznaczenie lub etykietowanie zawiera:</a:t>
            </a:r>
          </a:p>
          <a:p>
            <a:pPr marL="114300" indent="0">
              <a:buNone/>
            </a:pPr>
            <a:r>
              <a:rPr lang="pl-PL" sz="2400" dirty="0"/>
              <a:t>a)   handlowe oznaczenie gatunku i jego nazwę systematyczną;</a:t>
            </a:r>
          </a:p>
          <a:p>
            <a:pPr marL="114300" indent="0">
              <a:buNone/>
            </a:pPr>
            <a:r>
              <a:rPr lang="pl-PL" sz="2400" dirty="0"/>
              <a:t>b)   metodę produkcji, w szczególności następujące </a:t>
            </a:r>
            <a:r>
              <a:rPr lang="pl-PL" sz="2400" dirty="0" smtClean="0"/>
              <a:t>sformułowanie "...</a:t>
            </a:r>
            <a:r>
              <a:rPr lang="pl-PL" sz="2400" dirty="0"/>
              <a:t>wyhodowane...";</a:t>
            </a:r>
          </a:p>
          <a:p>
            <a:pPr marL="571500" indent="-457200">
              <a:buAutoNum type="alphaLcParenR" startAt="3"/>
            </a:pPr>
            <a:r>
              <a:rPr lang="pl-PL" sz="2400" dirty="0" smtClean="0"/>
              <a:t>obszar</a:t>
            </a:r>
            <a:r>
              <a:rPr lang="pl-PL" sz="2400" dirty="0"/>
              <a:t>, na którym produkt został </a:t>
            </a:r>
            <a:r>
              <a:rPr lang="pl-PL" sz="2400" dirty="0" smtClean="0"/>
              <a:t>wyhodowany</a:t>
            </a:r>
            <a:r>
              <a:rPr lang="pl-PL" sz="2400" dirty="0"/>
              <a:t>, </a:t>
            </a:r>
            <a:endParaRPr lang="pl-PL" sz="2400" dirty="0" smtClean="0"/>
          </a:p>
          <a:p>
            <a:pPr marL="571500" indent="-457200">
              <a:buAutoNum type="alphaLcParenR" startAt="3"/>
            </a:pPr>
            <a:r>
              <a:rPr lang="pl-PL" sz="2400" dirty="0" smtClean="0"/>
              <a:t>datę </a:t>
            </a:r>
            <a:r>
              <a:rPr lang="pl-PL" sz="2400" dirty="0"/>
              <a:t>minimalnej trwałości, w stosownych przypadkach</a:t>
            </a:r>
            <a:r>
              <a:rPr lang="pl-PL" sz="2400" dirty="0" smtClean="0"/>
              <a:t>.</a:t>
            </a:r>
          </a:p>
          <a:p>
            <a:pPr marL="114300" indent="0">
              <a:buNone/>
            </a:pPr>
            <a:r>
              <a:rPr lang="pl-PL" sz="2400" dirty="0" smtClean="0"/>
              <a:t>W </a:t>
            </a:r>
            <a:r>
              <a:rPr lang="pl-PL" sz="2400" dirty="0"/>
              <a:t>odniesieniu do nieopakowanych produktów </a:t>
            </a:r>
            <a:r>
              <a:rPr lang="pl-PL" sz="2400" dirty="0" smtClean="0"/>
              <a:t>akwakultury </a:t>
            </a:r>
            <a:r>
              <a:rPr lang="pl-PL" sz="2400" dirty="0"/>
              <a:t>obowiązkowe informacje </a:t>
            </a:r>
            <a:r>
              <a:rPr lang="pl-PL" sz="2400" dirty="0" smtClean="0"/>
              <a:t>mogą </a:t>
            </a:r>
            <a:r>
              <a:rPr lang="pl-PL" sz="2400" dirty="0"/>
              <a:t>być dostarczane w przypadku sprzedaży detalicznej za pomocą informacji handlowych, takich jak </a:t>
            </a:r>
            <a:r>
              <a:rPr lang="pl-PL" sz="2400" b="1" u="sng" dirty="0"/>
              <a:t>tablice ogłoszeniowe lub plakaty</a:t>
            </a:r>
          </a:p>
        </p:txBody>
      </p:sp>
    </p:spTree>
    <p:extLst>
      <p:ext uri="{BB962C8B-B14F-4D97-AF65-F5344CB8AC3E}">
        <p14:creationId xmlns:p14="http://schemas.microsoft.com/office/powerpoint/2010/main" val="40847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6818312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4000" b="1" dirty="0" smtClean="0">
                <a:solidFill>
                  <a:srgbClr val="002060"/>
                </a:solidFill>
              </a:rPr>
              <a:t>Oznaczenie </a:t>
            </a:r>
            <a:r>
              <a:rPr lang="pl-PL" sz="4000" b="1" dirty="0">
                <a:solidFill>
                  <a:srgbClr val="002060"/>
                </a:solidFill>
              </a:rPr>
              <a:t>obszaru </a:t>
            </a:r>
            <a:r>
              <a:rPr lang="pl-PL" sz="4000" b="1" dirty="0" smtClean="0">
                <a:solidFill>
                  <a:srgbClr val="002060"/>
                </a:solidFill>
              </a:rPr>
              <a:t>produkcji </a:t>
            </a:r>
            <a:endParaRPr lang="pl-PL" sz="40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89092" name="Prostokąt 3"/>
          <p:cNvSpPr>
            <a:spLocks noChangeArrowheads="1"/>
          </p:cNvSpPr>
          <p:nvPr/>
        </p:nvSpPr>
        <p:spPr bwMode="auto">
          <a:xfrm>
            <a:off x="467544" y="1340768"/>
            <a:ext cx="806489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l-PL" altLang="pl-PL" sz="3200" dirty="0"/>
              <a:t>odniesienie do państwa członkowskiego lub państwa trzeciego, </a:t>
            </a:r>
            <a:r>
              <a:rPr lang="pl-PL" altLang="pl-PL" sz="3200" b="1" u="sng" dirty="0"/>
              <a:t>w którym produkt osiągnął ponad połowę swojej ostatecznej wagi lub pozostawał przez ponad połowę okresu chowu</a:t>
            </a:r>
            <a:r>
              <a:rPr lang="pl-PL" altLang="pl-PL" sz="3200" dirty="0"/>
              <a:t> </a:t>
            </a:r>
          </a:p>
          <a:p>
            <a:pPr algn="just"/>
            <a:endParaRPr lang="pl-PL" altLang="pl-PL" sz="3200" dirty="0"/>
          </a:p>
          <a:p>
            <a:pPr algn="just"/>
            <a:r>
              <a:rPr lang="pl-PL" altLang="pl-PL" dirty="0"/>
              <a:t>(</a:t>
            </a:r>
            <a:r>
              <a:rPr lang="pl-PL" altLang="pl-PL" i="1" dirty="0"/>
              <a:t>Rozporządzenie Parlamentu Europejskiego I Rady (UE) NR 1379/2013 z dnia 11 grudnia 2013 r. w sprawie wspólnej organizacji rynków produktów rybołówstwa i akwakultury, zmieniające rozporządzenia Rady (WE) nr 1184/2006 i (WE) nr 1224/2009 oraz uchylające rozporządzenie Rady (WE) nr 104/2000 )</a:t>
            </a:r>
          </a:p>
          <a:p>
            <a:pPr algn="just"/>
            <a:endParaRPr lang="pl-PL" altLang="pl-PL" b="1" u="sng" dirty="0"/>
          </a:p>
        </p:txBody>
      </p:sp>
    </p:spTree>
    <p:extLst>
      <p:ext uri="{BB962C8B-B14F-4D97-AF65-F5344CB8AC3E}">
        <p14:creationId xmlns:p14="http://schemas.microsoft.com/office/powerpoint/2010/main" val="32613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43497" y="40466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Art. 81</a:t>
            </a:r>
            <a:r>
              <a:rPr lang="pl-PL" sz="2400" b="1" dirty="0" smtClean="0"/>
              <a:t>.</a:t>
            </a:r>
          </a:p>
          <a:p>
            <a:pPr algn="just"/>
            <a:r>
              <a:rPr lang="pl-PL" sz="2000" dirty="0" smtClean="0"/>
              <a:t>Kto </a:t>
            </a:r>
            <a:r>
              <a:rPr lang="pl-PL" sz="2000" dirty="0"/>
              <a:t>wbrew zakazowi przywozi z państw trzecich zwierzęta gospodarskie, zwierzęta dzikie utrzymywane przez człowieka jak zwierzęta gospodarskie lub zwierzęta akwakultury albo pochodzące od takich zwierząt mięso lub produkty pochodzenia zwierzęcego w rozumieniu przepisów o wymaganiach weterynaryjnych dla produktów pochodzenia zwierzęcego </a:t>
            </a:r>
            <a:r>
              <a:rPr lang="pl-PL" sz="2000" b="1" dirty="0"/>
              <a:t>– podlega grzywnie, karze ograniczenia wolności albo pozbawienia wolności do lat 3</a:t>
            </a:r>
            <a:r>
              <a:rPr lang="pl-PL" sz="2000" b="1" dirty="0" smtClean="0"/>
              <a:t>.</a:t>
            </a:r>
            <a:endParaRPr lang="pl-PL" sz="2000" b="1" dirty="0"/>
          </a:p>
        </p:txBody>
      </p:sp>
      <p:sp>
        <p:nvSpPr>
          <p:cNvPr id="2" name="Prostokąt 1"/>
          <p:cNvSpPr/>
          <p:nvPr/>
        </p:nvSpPr>
        <p:spPr>
          <a:xfrm>
            <a:off x="664407" y="3068960"/>
            <a:ext cx="17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Art. 77. Kto: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664407" y="3681778"/>
            <a:ext cx="8228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3) dokonuje handlu lub umieszcza na rynku zwierzęta lub niejadalne produkty pochodzenia zwierzęcego bez zachowania lub z naruszeniem wymagań weterynaryjnych obowiązujących w tym </a:t>
            </a:r>
            <a:r>
              <a:rPr lang="pl-PL" sz="2000" dirty="0" smtClean="0"/>
              <a:t>zakresie</a:t>
            </a:r>
          </a:p>
          <a:p>
            <a:r>
              <a:rPr lang="pl-PL" sz="2000" dirty="0"/>
              <a:t>5) umieszcza zwierzęta w gospodarstwie lub transportuje je bez zachowania lub z naruszeniem wymagań weterynaryjnych obowiązujących w tym zakresie,</a:t>
            </a:r>
          </a:p>
          <a:p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971600" y="5602663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– podlega grzywnie, karze ograniczenia wolności albo pozbawienia wolności do roku.</a:t>
            </a:r>
          </a:p>
        </p:txBody>
      </p:sp>
    </p:spTree>
    <p:extLst>
      <p:ext uri="{BB962C8B-B14F-4D97-AF65-F5344CB8AC3E}">
        <p14:creationId xmlns:p14="http://schemas.microsoft.com/office/powerpoint/2010/main" val="31955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48478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handel </a:t>
            </a:r>
            <a:r>
              <a:rPr lang="pl-PL" sz="2400" dirty="0"/>
              <a:t>detaliczny w rozumieniu art. 3 ust. 7 rozporządzenia nr 178/2002, polegający na zbywaniu </a:t>
            </a:r>
            <a:r>
              <a:rPr lang="pl-PL" sz="2400" b="1" dirty="0"/>
              <a:t>konsumentowi finalnemu</a:t>
            </a:r>
            <a:r>
              <a:rPr lang="pl-PL" sz="2400" dirty="0"/>
              <a:t>, o którym mowa w art. 3 ust. 18 rozporządzenia nr 178/2002, żywności </a:t>
            </a:r>
            <a:r>
              <a:rPr lang="pl-PL" sz="2400" dirty="0" smtClean="0"/>
              <a:t>pochodzącej </a:t>
            </a:r>
            <a:r>
              <a:rPr lang="pl-PL" sz="2400" dirty="0"/>
              <a:t>w całości lub części z własnej uprawy, hodowli lub chowu podmiotu działającego na rynku spożywczym;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9552" y="3757146"/>
            <a:ext cx="5401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„</a:t>
            </a:r>
            <a:r>
              <a:rPr lang="pl-PL" sz="2400" b="1" dirty="0"/>
              <a:t>konsument finalny</a:t>
            </a:r>
            <a:r>
              <a:rPr lang="pl-PL" sz="2400" dirty="0"/>
              <a:t>” oznacza ostatecznego konsumenta środka spożywczego, który nie wykorzystuje żywności w ramach działalności przedsiębiorstwa sektora żywnościowego.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03648" y="130924"/>
            <a:ext cx="576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Rolniczy handel detaliczny</a:t>
            </a:r>
            <a:endParaRPr lang="pl-PL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Znalezione obrazy dla zapytania ryby ha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53310"/>
            <a:ext cx="2466975" cy="21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90872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„handel detaliczny” </a:t>
            </a:r>
            <a:r>
              <a:rPr lang="pl-PL" sz="3200" dirty="0"/>
              <a:t>oznacza obsługę i/lub przetwarzanie żywności i jej przechowywanie w punkcie sprzedaży lub w punkcie dostaw dla konsumenta finalnego; określenie to obejmuje terminale dystrybucyjne, działalność cateringową, stołówki zakładowe, catering instytucjonalny, restauracje i podobne działania związane z usługami żywnościowymi, sklepy, centra dystrybucji w supermarketach i hurtownie;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120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628800"/>
            <a:ext cx="84969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l-PL" b="1" dirty="0"/>
              <a:t/>
            </a:r>
            <a:br>
              <a:rPr lang="pl-PL" b="1" dirty="0"/>
            </a:br>
            <a:r>
              <a:rPr lang="pl-PL" sz="2400" dirty="0" smtClean="0"/>
              <a:t>Rozporządzenie </a:t>
            </a:r>
            <a:r>
              <a:rPr lang="pl-PL" sz="2400" dirty="0"/>
              <a:t>Ministra Rolnictwa i Rozwoju Wsi z dnia</a:t>
            </a:r>
            <a:r>
              <a:rPr lang="pl-PL" sz="2400" b="1" dirty="0"/>
              <a:t> 16 grudnia 2016 r</a:t>
            </a:r>
            <a:r>
              <a:rPr lang="pl-PL" sz="2400" b="1" dirty="0" smtClean="0"/>
              <a:t>. w</a:t>
            </a:r>
            <a:r>
              <a:rPr lang="pl-PL" sz="2400" b="1" dirty="0"/>
              <a:t> sprawie maksymalnej ilości żywności zbywanej</a:t>
            </a:r>
            <a:r>
              <a:rPr lang="pl-PL" sz="2400" dirty="0"/>
              <a:t> w ramach rolniczego handlu detalicznego oraz zakresu i sposobu jej dokumentowania – </a:t>
            </a:r>
            <a:r>
              <a:rPr lang="pl-PL" sz="2400" b="1" dirty="0"/>
              <a:t>Dz. U. poz. 2159</a:t>
            </a:r>
            <a:r>
              <a:rPr lang="pl-PL" sz="2400" b="1" dirty="0" smtClean="0"/>
              <a:t>;</a:t>
            </a:r>
          </a:p>
          <a:p>
            <a:pPr fontAlgn="t"/>
            <a:endParaRPr lang="pl-PL" sz="1000" dirty="0"/>
          </a:p>
          <a:p>
            <a:pPr fontAlgn="t"/>
            <a:r>
              <a:rPr lang="pl-PL" sz="2400" dirty="0"/>
              <a:t>R</a:t>
            </a:r>
            <a:r>
              <a:rPr lang="pl-PL" sz="2400" dirty="0" smtClean="0"/>
              <a:t>ozporządzenie </a:t>
            </a:r>
            <a:r>
              <a:rPr lang="pl-PL" sz="2400" dirty="0"/>
              <a:t>Ministra Rolnictwa i Rozwoju Wsi z dnia </a:t>
            </a:r>
            <a:r>
              <a:rPr lang="pl-PL" sz="2400" b="1" dirty="0"/>
              <a:t>16 grudnia 2016 r. w sprawie rejestru</a:t>
            </a:r>
            <a:r>
              <a:rPr lang="pl-PL" sz="2400" dirty="0"/>
              <a:t> zakładów produkujących produkty pochodzenia zwierzęcego lub wprowadzających na rynek te produkty oraz wykazów takich zakładów – Dz. U. poz. 2192</a:t>
            </a:r>
            <a:r>
              <a:rPr lang="pl-PL" sz="2400" dirty="0" smtClean="0"/>
              <a:t>;</a:t>
            </a:r>
          </a:p>
          <a:p>
            <a:pPr fontAlgn="t"/>
            <a:endParaRPr lang="pl-PL" sz="1000" dirty="0"/>
          </a:p>
          <a:p>
            <a:pPr fontAlgn="t"/>
            <a:r>
              <a:rPr lang="pl-PL" sz="2400" dirty="0"/>
              <a:t>rozporządzenie Ministra Rolnictwa i Rozwoju Wsi z</a:t>
            </a:r>
            <a:r>
              <a:rPr lang="pl-PL" sz="2400" b="1" dirty="0"/>
              <a:t> dnia 15 grudnia 2016 r. w sprawie sposobu ustalania weterynaryjnego numeru</a:t>
            </a:r>
            <a:r>
              <a:rPr lang="pl-PL" sz="2400" dirty="0"/>
              <a:t> identyfikacyjnego – </a:t>
            </a:r>
            <a:r>
              <a:rPr lang="pl-PL" sz="2400" b="1" dirty="0"/>
              <a:t>Dz. U. poz. 2161.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1115616" y="39658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Rolniczy handel detaliczny: </a:t>
            </a:r>
            <a:endParaRPr lang="pl-PL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</a:t>
            </a:r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prawne</a:t>
            </a:r>
            <a:endParaRPr lang="pl-P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3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8504" y="33265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Żywność, w tym gotowe posiłki (potrawy), zawierająca jednocześnie środki spożywcze pochodzenia niezwierzęcego i produkty pochodzenia zwierzęcego </a:t>
            </a:r>
            <a:r>
              <a:rPr lang="pl-PL" sz="2800" b="1" dirty="0" smtClean="0"/>
              <a:t> - </a:t>
            </a:r>
            <a:r>
              <a:rPr lang="pl-PL" sz="2800" b="1" u="sng" dirty="0" smtClean="0"/>
              <a:t>2400 kilogramów</a:t>
            </a:r>
            <a:endParaRPr lang="pl-PL" sz="2800" b="1" u="sng" dirty="0"/>
          </a:p>
        </p:txBody>
      </p:sp>
      <p:sp>
        <p:nvSpPr>
          <p:cNvPr id="3" name="Prostokąt 2"/>
          <p:cNvSpPr/>
          <p:nvPr/>
        </p:nvSpPr>
        <p:spPr>
          <a:xfrm>
            <a:off x="388246" y="2610203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Produkty rybołówstwa żywe lub uśmiercone i niepoddane czynnościom naruszającym ich pierwotną budowę anatomiczną lub poddane czynnościom wykrwawiania, odgławiania, usuwania płetw lub </a:t>
            </a:r>
            <a:r>
              <a:rPr lang="pl-PL" sz="2800" b="1" dirty="0" smtClean="0"/>
              <a:t>patroszenia (surowiec) -  </a:t>
            </a:r>
            <a:r>
              <a:rPr lang="pl-PL" sz="2800" b="1" u="sng" dirty="0"/>
              <a:t>1800 </a:t>
            </a:r>
            <a:r>
              <a:rPr lang="pl-PL" sz="2800" b="1" u="sng" dirty="0" smtClean="0"/>
              <a:t>kilogramów </a:t>
            </a:r>
            <a:endParaRPr lang="pl-PL" sz="2800" b="1" u="sng" dirty="0"/>
          </a:p>
        </p:txBody>
      </p:sp>
      <p:sp>
        <p:nvSpPr>
          <p:cNvPr id="7" name="Prostokąt 6"/>
          <p:cNvSpPr/>
          <p:nvPr/>
        </p:nvSpPr>
        <p:spPr>
          <a:xfrm>
            <a:off x="382048" y="5352528"/>
            <a:ext cx="802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Wstępnie przetworzone lub przetworzone produkty </a:t>
            </a:r>
            <a:r>
              <a:rPr lang="pl-PL" sz="3200" b="1" dirty="0" smtClean="0"/>
              <a:t>rybołówstwa </a:t>
            </a:r>
            <a:r>
              <a:rPr lang="pl-PL" sz="3200" b="1" u="sng" dirty="0"/>
              <a:t>1400 </a:t>
            </a:r>
            <a:r>
              <a:rPr lang="pl-PL" sz="3200" b="1" u="sng" dirty="0" smtClean="0"/>
              <a:t>kilogramów </a:t>
            </a:r>
            <a:endParaRPr lang="pl-PL" sz="3200" b="1" u="sng" dirty="0"/>
          </a:p>
        </p:txBody>
      </p:sp>
    </p:spTree>
    <p:extLst>
      <p:ext uri="{BB962C8B-B14F-4D97-AF65-F5344CB8AC3E}">
        <p14:creationId xmlns:p14="http://schemas.microsoft.com/office/powerpoint/2010/main" val="20233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608887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dirty="0" smtClean="0">
                <a:solidFill>
                  <a:srgbClr val="7030A0"/>
                </a:solidFill>
              </a:rPr>
              <a:t>Podstawa prawna c.d.</a:t>
            </a:r>
            <a:endParaRPr lang="pl-PL" sz="4000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975"/>
            <a:ext cx="8496944" cy="5203825"/>
          </a:xfrm>
        </p:spPr>
        <p:txBody>
          <a:bodyPr rtlCol="0">
            <a:normAutofit/>
          </a:bodyPr>
          <a:lstStyle/>
          <a:p>
            <a:pPr algn="just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solidFill>
                  <a:prstClr val="black"/>
                </a:solidFill>
              </a:rPr>
              <a:t>Ustawa z dnia 10 grudnia 2003 r. </a:t>
            </a:r>
            <a:r>
              <a:rPr lang="pl-PL" sz="2400" b="1" dirty="0" smtClean="0">
                <a:solidFill>
                  <a:prstClr val="black"/>
                </a:solidFill>
              </a:rPr>
              <a:t>o kontroli weterynaryjnej w </a:t>
            </a:r>
            <a:r>
              <a:rPr lang="pl-PL" sz="2400" b="1" dirty="0" smtClean="0">
                <a:solidFill>
                  <a:prstClr val="black"/>
                </a:solidFill>
              </a:rPr>
              <a:t>handlu</a:t>
            </a:r>
          </a:p>
          <a:p>
            <a:pPr algn="just"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prstClr val="black"/>
                </a:solidFill>
              </a:rPr>
              <a:t>Ustawa z dnia 11 marca 2004 o ochronie zdrowia zwierząt oraz zwalczaniu chorób zakaźnych zwierząt (Dz.U. 2014 poz. 1539</a:t>
            </a:r>
            <a:r>
              <a:rPr lang="pl-PL" sz="2400" dirty="0" smtClean="0">
                <a:solidFill>
                  <a:prstClr val="black"/>
                </a:solidFill>
              </a:rPr>
              <a:t>)</a:t>
            </a:r>
          </a:p>
          <a:p>
            <a:pPr marL="0" indent="0" algn="just">
              <a:buClr>
                <a:srgbClr val="31B6FD"/>
              </a:buClr>
              <a:buNone/>
              <a:defRPr/>
            </a:pPr>
            <a:endParaRPr lang="pl-PL" sz="2400" dirty="0" smtClean="0">
              <a:solidFill>
                <a:prstClr val="black"/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smtClean="0">
                <a:solidFill>
                  <a:prstClr val="black"/>
                </a:solidFill>
              </a:rPr>
              <a:t>Rozporządzenie </a:t>
            </a:r>
            <a:r>
              <a:rPr lang="pl-PL" sz="2400" dirty="0">
                <a:solidFill>
                  <a:prstClr val="black"/>
                </a:solidFill>
              </a:rPr>
              <a:t>(WE) Nr 178/2002 Parlamentu Europejskiego, powołujące Europejski Urząd </a:t>
            </a:r>
            <a:r>
              <a:rPr lang="pl-PL" sz="2400" dirty="0" err="1">
                <a:solidFill>
                  <a:prstClr val="black"/>
                </a:solidFill>
              </a:rPr>
              <a:t>ds</a:t>
            </a:r>
            <a:r>
              <a:rPr lang="pl-PL" sz="2400" dirty="0">
                <a:solidFill>
                  <a:prstClr val="black"/>
                </a:solidFill>
              </a:rPr>
              <a:t>,. Bezpieczeństwa żywności oraz </a:t>
            </a:r>
            <a:r>
              <a:rPr lang="pl-PL" sz="2400" b="1" dirty="0">
                <a:solidFill>
                  <a:prstClr val="black"/>
                </a:solidFill>
              </a:rPr>
              <a:t>ustanawiające procedury w zakresie bezpieczeństwa żywności.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prstClr val="black"/>
                </a:solidFill>
              </a:rPr>
              <a:t>Rozporządzenie (WE) Nr 852/2004 Parlamentu Europejskiego i Rady z dnia 29 kwietnia 2004 r. </a:t>
            </a:r>
            <a:r>
              <a:rPr lang="pl-PL" sz="2400" b="1" dirty="0">
                <a:solidFill>
                  <a:prstClr val="black"/>
                </a:solidFill>
              </a:rPr>
              <a:t>w sprawie higieny środków spożywczych</a:t>
            </a:r>
          </a:p>
          <a:p>
            <a:pPr algn="just" eaLnBrk="1" fontAlgn="auto" hangingPunct="1">
              <a:spcAft>
                <a:spcPts val="0"/>
              </a:spcAft>
              <a:buClr>
                <a:srgbClr val="31B6FD"/>
              </a:buClr>
              <a:buFont typeface="Arial" panose="020B0604020202020204" pitchFamily="34" charset="0"/>
              <a:buChar char="•"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marL="114300" indent="0" algn="just" eaLnBrk="1" fontAlgn="auto" hangingPunct="1">
              <a:spcAft>
                <a:spcPts val="0"/>
              </a:spcAft>
              <a:buClr>
                <a:srgbClr val="31B6FD"/>
              </a:buClr>
              <a:buFont typeface="Arial" charset="0"/>
              <a:buNone/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4244" y="1336371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itchFamily="34" charset="0"/>
              </a:rPr>
              <a:t>sprzedaż </a:t>
            </a:r>
            <a:r>
              <a:rPr lang="pl-PL" sz="2400" b="1" dirty="0">
                <a:latin typeface="Calibri" pitchFamily="34" charset="0"/>
              </a:rPr>
              <a:t>nie jest </a:t>
            </a:r>
            <a:r>
              <a:rPr lang="pl-PL" sz="2400" dirty="0">
                <a:latin typeface="Calibri" pitchFamily="34" charset="0"/>
              </a:rPr>
              <a:t>wykonywana na </a:t>
            </a:r>
            <a:r>
              <a:rPr lang="pl-PL" sz="2400" b="1" dirty="0">
                <a:latin typeface="Calibri" pitchFamily="34" charset="0"/>
              </a:rPr>
              <a:t>rzecz osób prawnych</a:t>
            </a:r>
            <a:r>
              <a:rPr lang="pl-PL" sz="2400" dirty="0">
                <a:latin typeface="Calibri" pitchFamily="34" charset="0"/>
              </a:rPr>
              <a:t>, jednostek organizacyjnych nieposiadających osobowości prawnej lub na rzecz osób fizycznych na potrzeby prowadzonej przez nie pozarolniczej działalności </a:t>
            </a:r>
            <a:r>
              <a:rPr lang="pl-PL" sz="2400" dirty="0" smtClean="0">
                <a:latin typeface="Calibri" pitchFamily="34" charset="0"/>
              </a:rPr>
              <a:t>gospodarczej</a:t>
            </a:r>
          </a:p>
          <a:p>
            <a:endParaRPr lang="pl-PL" sz="2400" dirty="0">
              <a:latin typeface="Calibri" pitchFamily="34" charset="0"/>
            </a:endParaRPr>
          </a:p>
          <a:p>
            <a:r>
              <a:rPr lang="pl-PL" sz="2400" dirty="0">
                <a:latin typeface="Calibri" pitchFamily="34" charset="0"/>
              </a:rPr>
              <a:t>przetwarzanie produktów roślinnych i zwierzęcych i ich sprzedaż </a:t>
            </a:r>
            <a:r>
              <a:rPr lang="pl-PL" sz="2400" b="1" dirty="0">
                <a:latin typeface="Calibri" pitchFamily="34" charset="0"/>
              </a:rPr>
              <a:t>nie odbywa się przy zatrudnieniu osób </a:t>
            </a:r>
            <a:r>
              <a:rPr lang="pl-PL" sz="2400" dirty="0">
                <a:latin typeface="Calibri" pitchFamily="34" charset="0"/>
              </a:rPr>
              <a:t>na podstawie umów o pracę, umów zlecenia, umów o dzieło oraz innych umów o podobnym charakterze, </a:t>
            </a:r>
            <a:r>
              <a:rPr lang="pl-PL" sz="2400" u="sng" dirty="0">
                <a:latin typeface="Calibri" pitchFamily="34" charset="0"/>
              </a:rPr>
              <a:t>z wyłączeniem </a:t>
            </a:r>
            <a:r>
              <a:rPr lang="pl-PL" sz="2400" dirty="0">
                <a:latin typeface="Calibri" pitchFamily="34" charset="0"/>
              </a:rPr>
              <a:t>uboju zwierząt rzeźnych i obróbki poubojowej tych zwierząt, w tym również rozbioru, podziału i klasyfikacji mięsa, przemiału zbóż, wytłoczenia oleju lub soku oraz sprzedaży podczas wystaw, festynów, targów przez rolnika prowadzącego działalność w ramach rolniczego handlu detalicznego</a:t>
            </a:r>
            <a:r>
              <a:rPr lang="pl-PL" sz="2400" dirty="0"/>
              <a:t>;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61734" y="2811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ZAŁOŻENIA - USTAWA O PODATKU DOCHODOWYM OD OSÓB FIZYCZNYCH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78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48478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sprzedaż odbywa się wyłącznie w miejscach:</a:t>
            </a:r>
          </a:p>
          <a:p>
            <a:pPr>
              <a:buNone/>
            </a:pPr>
            <a:r>
              <a:rPr lang="pl-PL" sz="2800" dirty="0"/>
              <a:t>a) w których produkty te zostały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wytworzone</a:t>
            </a:r>
            <a:r>
              <a:rPr lang="pl-PL" sz="2800" dirty="0"/>
              <a:t>, lub</a:t>
            </a:r>
          </a:p>
          <a:p>
            <a:pPr>
              <a:buNone/>
            </a:pPr>
            <a:r>
              <a:rPr lang="pl-PL" sz="2800" dirty="0"/>
              <a:t>b) przeznaczonych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do prowadzenia handlu</a:t>
            </a:r>
            <a:r>
              <a:rPr lang="pl-PL" sz="2800" dirty="0"/>
              <a:t>;</a:t>
            </a:r>
          </a:p>
          <a:p>
            <a:pPr>
              <a:buNone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jest prowadzona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ewidencja sprzedaży</a:t>
            </a:r>
            <a:r>
              <a:rPr lang="pl-PL" sz="2800" dirty="0"/>
              <a:t>, </a:t>
            </a:r>
          </a:p>
          <a:p>
            <a:pPr>
              <a:buNone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ilość produktów roślinnych lub zwierzęcych pochodzących z własnej uprawy, hodowli lub chowu, użytych do produkcji danego produktu stanowi co najmniej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50% </a:t>
            </a:r>
            <a:r>
              <a:rPr lang="pl-PL" sz="2800" dirty="0"/>
              <a:t>tego produktu, </a:t>
            </a:r>
            <a:r>
              <a:rPr lang="pl-PL" sz="2800" dirty="0" smtClean="0"/>
              <a:t>z </a:t>
            </a:r>
            <a:r>
              <a:rPr lang="pl-PL" sz="2800" dirty="0"/>
              <a:t>wyłączeniem wody.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789781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ZAŁOŻENIA - USTAWA O PODATKU DOCHODOWYM OD OSÓB FIZYCZNYCH</a:t>
            </a:r>
          </a:p>
        </p:txBody>
      </p:sp>
    </p:spTree>
    <p:extLst>
      <p:ext uri="{BB962C8B-B14F-4D97-AF65-F5344CB8AC3E}">
        <p14:creationId xmlns:p14="http://schemas.microsoft.com/office/powerpoint/2010/main" val="22768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332656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Produkcja i zbywanie żywności w ramach rolniczego handlu detalicznego</a:t>
            </a:r>
            <a:r>
              <a:rPr lang="pl-PL" sz="2800" b="1" dirty="0" smtClean="0"/>
              <a:t>:</a:t>
            </a:r>
          </a:p>
          <a:p>
            <a:endParaRPr lang="pl-PL" sz="2800" b="1" dirty="0"/>
          </a:p>
          <a:p>
            <a:r>
              <a:rPr lang="pl-PL" sz="2800" dirty="0"/>
              <a:t>1) </a:t>
            </a:r>
            <a:r>
              <a:rPr lang="pl-PL" sz="2800" dirty="0" smtClean="0"/>
              <a:t> może </a:t>
            </a:r>
            <a:r>
              <a:rPr lang="pl-PL" sz="2800" dirty="0"/>
              <a:t>być dokonywane w ilościach dostosowanych do potrzeb konsumentów;</a:t>
            </a:r>
          </a:p>
          <a:p>
            <a:r>
              <a:rPr lang="pl-PL" sz="2800" dirty="0"/>
              <a:t>2</a:t>
            </a:r>
            <a:r>
              <a:rPr lang="pl-PL" sz="2800" dirty="0" smtClean="0"/>
              <a:t>)  </a:t>
            </a:r>
            <a:r>
              <a:rPr lang="pl-PL" sz="2800" dirty="0"/>
              <a:t>nie może stanowić zagrożenia dla bezpieczeństwa żywności i wpływać niekorzystnie na ochronę zdrowia publicznego;</a:t>
            </a:r>
          </a:p>
          <a:p>
            <a:r>
              <a:rPr lang="pl-PL" sz="2800" dirty="0"/>
              <a:t>3) </a:t>
            </a:r>
            <a:r>
              <a:rPr lang="pl-PL" sz="2800" dirty="0" smtClean="0"/>
              <a:t> podlega </a:t>
            </a:r>
            <a:r>
              <a:rPr lang="pl-PL" sz="2800" dirty="0"/>
              <a:t>nadzorowi organów odpowiednio Państwowej Inspekcji Sanitarnej albo Inspekcji Weterynaryjnej;</a:t>
            </a:r>
          </a:p>
          <a:p>
            <a:r>
              <a:rPr lang="pl-PL" sz="2800" dirty="0"/>
              <a:t>4) </a:t>
            </a:r>
            <a:r>
              <a:rPr lang="pl-PL" sz="2800" dirty="0" smtClean="0"/>
              <a:t> jest </a:t>
            </a:r>
            <a:r>
              <a:rPr lang="pl-PL" sz="2800" dirty="0"/>
              <a:t>dokumentowana w sposób umożliwiający określenie ilości zbywanej żywności;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628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40466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5)  nie </a:t>
            </a:r>
            <a:r>
              <a:rPr lang="pl-PL" sz="2800" dirty="0"/>
              <a:t>może być dokonywane z udziałem </a:t>
            </a:r>
            <a:r>
              <a:rPr lang="pl-PL" sz="2800" b="1" dirty="0"/>
              <a:t>pośrednika, </a:t>
            </a:r>
            <a:r>
              <a:rPr lang="pl-PL" sz="2800" dirty="0" smtClean="0"/>
              <a:t>z </a:t>
            </a:r>
            <a:r>
              <a:rPr lang="pl-PL" sz="2800" dirty="0"/>
              <a:t>wyjątkiem zbywania takiej żywności podczas wystaw, festynów, targów lub </a:t>
            </a:r>
            <a:r>
              <a:rPr lang="pl-PL" sz="2800" dirty="0" err="1"/>
              <a:t>kiermaszy</a:t>
            </a:r>
            <a:r>
              <a:rPr lang="pl-PL" sz="2800" dirty="0"/>
              <a:t>, organizowanych w celu promocji żywności, jeżeli pośrednik zbywa żywność:</a:t>
            </a:r>
          </a:p>
          <a:p>
            <a:r>
              <a:rPr lang="pl-PL" sz="2800" dirty="0"/>
              <a:t>a) wyprodukowaną przez tego pośrednika w ramach rolniczego handlu detalicznego,</a:t>
            </a:r>
          </a:p>
          <a:p>
            <a:r>
              <a:rPr lang="pl-PL" sz="2800" dirty="0"/>
              <a:t>b) wyprodukowaną przez inny podmiot prowadzący rolniczy handel detaliczny na obszarze powiatu, w którym pośrednik ten prowadzi produkcję żywności w ramach rolniczego handlu detalicznego, lub na obszarze powiatu sąsiadującego z tym powiatem.</a:t>
            </a:r>
          </a:p>
        </p:txBody>
      </p:sp>
    </p:spTree>
    <p:extLst>
      <p:ext uri="{BB962C8B-B14F-4D97-AF65-F5344CB8AC3E}">
        <p14:creationId xmlns:p14="http://schemas.microsoft.com/office/powerpoint/2010/main" val="12199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8309" y="155679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sz="4000" dirty="0">
                <a:solidFill>
                  <a:srgbClr val="002060"/>
                </a:solidFill>
                <a:latin typeface="Calibri" pitchFamily="34" charset="0"/>
              </a:rPr>
              <a:t>sprzedaż konsumentom końcowym:</a:t>
            </a:r>
          </a:p>
          <a:p>
            <a:pPr algn="just">
              <a:lnSpc>
                <a:spcPct val="90000"/>
              </a:lnSpc>
            </a:pPr>
            <a:r>
              <a:rPr lang="pl-PL" sz="4000" b="1" dirty="0">
                <a:solidFill>
                  <a:srgbClr val="0000FF"/>
                </a:solidFill>
                <a:latin typeface="Calibri" pitchFamily="34" charset="0"/>
              </a:rPr>
              <a:t>- w miejscu produkcji,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l-PL" sz="4000" b="1" dirty="0">
                <a:solidFill>
                  <a:srgbClr val="0000FF"/>
                </a:solidFill>
                <a:latin typeface="Calibri" pitchFamily="34" charset="0"/>
              </a:rPr>
              <a:t> na targowisku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423603" y="692696"/>
            <a:ext cx="455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MIEJSCA SPRZEDAŻY</a:t>
            </a:r>
            <a:endParaRPr lang="pl-PL" sz="4000" b="1" dirty="0"/>
          </a:p>
        </p:txBody>
      </p:sp>
      <p:pic>
        <p:nvPicPr>
          <p:cNvPr id="14338" name="Picture 2" descr="C:\Users\Izabela\Desktop\Blue-City-jarmark-ry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891264" cy="305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5486843" y="356247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zabela\Desktop\wyp58178_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6" y="1916832"/>
            <a:ext cx="7786626" cy="44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59832" y="332656"/>
            <a:ext cx="4123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/>
              <a:t>MIEJSCA SPRZEDAŻY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1600" y="120604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- </a:t>
            </a:r>
            <a:r>
              <a:rPr lang="pl-PL" sz="2800" b="1" dirty="0">
                <a:solidFill>
                  <a:srgbClr val="0070C0"/>
                </a:solidFill>
              </a:rPr>
              <a:t>z urządzeń </a:t>
            </a:r>
            <a:r>
              <a:rPr lang="pl-PL" sz="2800" b="1" dirty="0" smtClean="0">
                <a:solidFill>
                  <a:srgbClr val="0070C0"/>
                </a:solidFill>
              </a:rPr>
              <a:t>ruchomych  i </a:t>
            </a:r>
            <a:r>
              <a:rPr lang="pl-PL" sz="2800" b="1" dirty="0">
                <a:solidFill>
                  <a:srgbClr val="0070C0"/>
                </a:solidFill>
              </a:rPr>
              <a:t>tymczasowych</a:t>
            </a:r>
          </a:p>
        </p:txBody>
      </p:sp>
    </p:spTree>
    <p:extLst>
      <p:ext uri="{BB962C8B-B14F-4D97-AF65-F5344CB8AC3E}">
        <p14:creationId xmlns:p14="http://schemas.microsoft.com/office/powerpoint/2010/main" val="30783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2392" y="1340768"/>
            <a:ext cx="78003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Inspekcja Weterynaryjna, </a:t>
            </a:r>
            <a:r>
              <a:rPr lang="pl-PL" sz="2400" dirty="0"/>
              <a:t>jako organ odpowiedzialny za  nadzór  nad bezpieczeństwem produktów pochodzenia zwierzęcego i żywności zwierającej środki spożywcze pochodzenia niezwierzęcego oraz produkty pochodzenia zwierzęcego (żywności złożonej), produkowanej w ramach rolniczego handlu detalicznego.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Nadzór nad żywnością pochodzenia niezwierzęcego pozostanie natomiast w gestii Państwowej Inspekcji Sanitarnej.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Ustawa powierza także organom Inspekcji Jakości Handlowej Artykułów Rolno-Spożywczych kompetencje do sprawowania nadzoru nad jakością handlową żywności znajdującej się w rolniczym handlu detalicznym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979712" y="5486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NADZÓR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5476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55679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numer kolejnego wpisu</a:t>
            </a:r>
          </a:p>
          <a:p>
            <a:r>
              <a:rPr lang="pl-PL" sz="3200" dirty="0"/>
              <a:t>datę uzyskania przychodu/datę zbycia żywności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kwotę przychodu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przychód narastająco od początku roku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ilość przetworzonych produktów/ilość zbytej żywności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rodzaj przetworzonych produktów/rodzaj zbytej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23728" y="69269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EWIDENCJA SPRZEDAŻY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23294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6485" y="1123003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załącznik II rozdział III rozporządzenia 852/2004</a:t>
            </a:r>
          </a:p>
          <a:p>
            <a:r>
              <a:rPr lang="pl-PL" sz="3200" dirty="0"/>
              <a:t>wymagania dotyczące ruchomych i/lub tymczasowych pomieszczeń (jak duże namioty, stragany, ruchome punkty sprzedaży), pomieszczeń używanych głównie jako prywatne domy mieszkalne, ale gdzie regularnie przygotowuje się żywność w celu wprowadzania do obrotu, i automatów ulicznych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43608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WYMAGANIA HIGIENICZNE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9107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32656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odpowiednie urządzenia, aby utrzymać właściwą higienę,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powierzchnie w kontakcie z  żywnością muszą być w dobrym stanie, łatwe do czyszczenia i dezynfekcji,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odpowiednie warunki do czyszczenia i dezynfekcji narzędzi do pracy i sprzętu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gorąca i zimna woda pitna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odpowiednie warunki do usuwania i przechowywania produktów niejadalnych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warunki dla utrzymywania i monitorowania właściwych warunków </a:t>
            </a:r>
            <a:r>
              <a:rPr lang="pl-PL" sz="2800" dirty="0" smtClean="0"/>
              <a:t>termicznych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  </a:t>
            </a:r>
            <a:r>
              <a:rPr lang="pl-PL" sz="2800" dirty="0"/>
              <a:t>żywności;</a:t>
            </a:r>
          </a:p>
          <a:p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16252"/>
            <a:ext cx="2347338" cy="15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29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Każde gospodarstwo rybackie </a:t>
            </a:r>
            <a:r>
              <a:rPr lang="pl-PL" sz="3200" dirty="0" smtClean="0"/>
              <a:t>zajmujące się wprowadzaniem  na rynek ryb w celu dalszego chowu lub hodowli, </a:t>
            </a:r>
            <a:r>
              <a:rPr lang="pl-PL" sz="3200" u="sng" dirty="0" smtClean="0"/>
              <a:t>oraz lekarz weterynarii </a:t>
            </a:r>
            <a:r>
              <a:rPr lang="pl-PL" sz="3200" dirty="0" smtClean="0"/>
              <a:t>prowadzący nadzór nad gospodarstwem </a:t>
            </a:r>
            <a:r>
              <a:rPr lang="pl-PL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zobowiązany jest do niezwłocznego przekazywania powiatowemu lekarzowi weterynarii właściwemu dla miejsca wysyłki (tj. miejsca prowadzenia gospodarstwa</a:t>
            </a:r>
            <a:r>
              <a:rPr lang="pl-PL" sz="3200" dirty="0" smtClean="0"/>
              <a:t>) informacji o umieszczeniu na rynku tych  ryb, zawierającej miejsce ich pochodzenia i przeznaczenia. (</a:t>
            </a:r>
            <a:r>
              <a:rPr lang="pl-PL" sz="2800" dirty="0" smtClean="0"/>
              <a:t>Art</a:t>
            </a:r>
            <a:r>
              <a:rPr lang="pl-PL" sz="2800" dirty="0"/>
              <a:t>. 33</a:t>
            </a:r>
            <a:r>
              <a:rPr lang="pl-PL" sz="2800" dirty="0" smtClean="0"/>
              <a:t>. ustawy)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438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916832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Podmiot prowadzący rolniczy handel detaliczny prowadzi i przechowuje dokumentację umożliwiającą określenie ilości żywności zbywanej rocznie w ramach takiego handlu, odrębnie za każdy rok kalendarzowy, zawierającą następujące</a:t>
            </a:r>
          </a:p>
          <a:p>
            <a:r>
              <a:rPr lang="pl-PL" sz="2800" dirty="0"/>
              <a:t>	informacje:</a:t>
            </a:r>
          </a:p>
          <a:p>
            <a:r>
              <a:rPr lang="pl-PL" sz="2800" dirty="0"/>
              <a:t>1) numer kolejnego wpisu;</a:t>
            </a:r>
          </a:p>
          <a:p>
            <a:r>
              <a:rPr lang="pl-PL" sz="2800" dirty="0"/>
              <a:t>2) datę zbycia żywności;</a:t>
            </a:r>
          </a:p>
          <a:p>
            <a:r>
              <a:rPr lang="pl-PL" sz="2800" dirty="0"/>
              <a:t>3) ilość i rodzaj zbytej żywności.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47664" y="8471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DOKUMENTOWANIE</a:t>
            </a:r>
            <a:endParaRPr lang="pl-PL" sz="3200" b="1" dirty="0"/>
          </a:p>
        </p:txBody>
      </p:sp>
      <p:pic>
        <p:nvPicPr>
          <p:cNvPr id="17413" name="Picture 5" descr="C:\Users\Izabela\AppData\Local\Microsoft\Windows\INetCache\IE\2R0BCMY6\dokumenty.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60" y="4437112"/>
            <a:ext cx="1579240" cy="20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2410" y="1124744"/>
            <a:ext cx="79817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dirty="0"/>
              <a:t>Pośrednik prowadzący rolniczy handel detaliczny zbywający żywność </a:t>
            </a:r>
            <a:r>
              <a:rPr lang="pl-PL" sz="2400" b="1" dirty="0"/>
              <a:t>wyprodukowaną przez inny podmiot </a:t>
            </a:r>
            <a:r>
              <a:rPr lang="pl-PL" sz="2400" dirty="0"/>
              <a:t>prowadzący taki handel podczas wystawy, festynu, targu lub kiermaszu:</a:t>
            </a:r>
          </a:p>
          <a:p>
            <a:r>
              <a:rPr lang="pl-PL" sz="2400" dirty="0"/>
              <a:t>1) prowadzi dokumentację umożliwiającą określenie ilości tak zbywanej żywności odrębnie dla każdego podmiotu;</a:t>
            </a:r>
          </a:p>
          <a:p>
            <a:r>
              <a:rPr lang="pl-PL" sz="2400" dirty="0"/>
              <a:t>2) przekazuje dokumentację, o której mowa w pkt 1, podmiotowi, którego żywność zbywał, niezwłocznie po zakończeniu wystawy, festynu, targu lub kiermaszu.</a:t>
            </a:r>
          </a:p>
          <a:p>
            <a:pPr>
              <a:buNone/>
            </a:pPr>
            <a:r>
              <a:rPr lang="pl-PL" sz="2400" dirty="0"/>
              <a:t>Dokumentacja, zawiera:</a:t>
            </a:r>
          </a:p>
          <a:p>
            <a:r>
              <a:rPr lang="pl-PL" sz="2400" dirty="0"/>
              <a:t>1) informacje wymienione w ust. 1;</a:t>
            </a:r>
          </a:p>
          <a:p>
            <a:r>
              <a:rPr lang="pl-PL" sz="2400" dirty="0"/>
              <a:t>2) miejsce zbycia żywności;</a:t>
            </a:r>
          </a:p>
          <a:p>
            <a:r>
              <a:rPr lang="pl-PL" sz="2400" dirty="0"/>
              <a:t>3) imię, nazwisko oraz adres albo nazwę, siedzibę oraz adres pośrednika, który zbywał żywność podczas wystawy, festynu, targu lub kiermaszu.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19066" y="2606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POŚREDNIK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8946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Dziękuję za uwagę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8301"/>
            <a:ext cx="6408712" cy="42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0949" y="145076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Przetrzymywanie lub prezentacja w celu sprzedaży, oferowanie do sprzedaży, sprzedaż, dostarczanie lub każdy inny sposób wprowadzania na rynek.</a:t>
            </a:r>
          </a:p>
          <a:p>
            <a:endParaRPr lang="pl-PL" sz="2800" dirty="0" smtClean="0"/>
          </a:p>
          <a:p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</a:t>
            </a:r>
            <a:r>
              <a:rPr lang="pl-PL" sz="2800" b="1" u="sng" dirty="0" smtClean="0">
                <a:solidFill>
                  <a:srgbClr val="002060"/>
                </a:solidFill>
              </a:rPr>
              <a:t>Ogólne wymagania</a:t>
            </a:r>
            <a:endParaRPr lang="pl-PL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 smtClean="0"/>
              <a:t>nie wykazują objawów chorobowych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 smtClean="0"/>
              <a:t>pochodzą z gospodarstw, w których nie stwierdzono podwyższonej śmiertelności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/>
              <a:t>n</a:t>
            </a:r>
            <a:r>
              <a:rPr lang="pl-PL" sz="2800" dirty="0" smtClean="0"/>
              <a:t>ie są rybami, które powinny zostać zabite lub poddane unieszkodliwieniu w związku ze zwalczaniem chorób zakaźnych tych zwierząt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539552" y="2529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Umieszczanie na rynku ryb przeznaczonych       do chowu, hodowli, odnowy populacji</a:t>
            </a:r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RYTWIANY\KHV 2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72808" cy="53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07704" y="4766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KHV 2016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117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RYTWIANY\KHV 20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056784" cy="50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5796" y="40556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KHV 2017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537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7239000" cy="1143000"/>
          </a:xfrm>
        </p:spPr>
        <p:txBody>
          <a:bodyPr/>
          <a:lstStyle/>
          <a:p>
            <a:pPr algn="ctr"/>
            <a:r>
              <a:rPr lang="pl-PL" sz="4400" dirty="0" smtClean="0"/>
              <a:t>HANDEL WEWNĄTRZWSPÓLNOTOWY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UMIESZCZANIE NA RYNKU</a:t>
            </a:r>
            <a:endParaRPr lang="pl-PL" sz="3600" b="1" dirty="0"/>
          </a:p>
        </p:txBody>
      </p:sp>
      <p:pic>
        <p:nvPicPr>
          <p:cNvPr id="1028" name="Picture 4" descr="C:\Users\Izabela\AppData\Local\Microsoft\Windows\INetCache\IE\533KHTYG\tradoc_1496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864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POCZĄTEK DZIAŁAŃ</a:t>
            </a:r>
            <a:endParaRPr lang="pl-PL" b="1" dirty="0"/>
          </a:p>
        </p:txBody>
      </p:sp>
      <p:pic>
        <p:nvPicPr>
          <p:cNvPr id="1026" name="Picture 2" descr="E:\RYTWIANY\Bez tytuł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1900</Words>
  <Application>Microsoft Office PowerPoint</Application>
  <PresentationFormat>Pokaz na ekranie (4:3)</PresentationFormat>
  <Paragraphs>134</Paragraphs>
  <Slides>42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4" baseType="lpstr">
      <vt:lpstr>Thermal</vt:lpstr>
      <vt:lpstr>Adobe Acrobat Document</vt:lpstr>
      <vt:lpstr>Z weterynarią na bieżąco   </vt:lpstr>
      <vt:lpstr>Podstawa prawna</vt:lpstr>
      <vt:lpstr>Podstawa prawna c.d.</vt:lpstr>
      <vt:lpstr>Prezentacja programu PowerPoint</vt:lpstr>
      <vt:lpstr>Prezentacja programu PowerPoint</vt:lpstr>
      <vt:lpstr>Prezentacja programu PowerPoint</vt:lpstr>
      <vt:lpstr>Prezentacja programu PowerPoint</vt:lpstr>
      <vt:lpstr>HANDEL WEWNĄTRZWSPÓLNOTOWY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Informacje dla konsumentów</vt:lpstr>
      <vt:lpstr>Oznaczenie obszaru produkcji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Izabela Handwerker</dc:creator>
  <cp:lastModifiedBy>Izabela Handwerker</cp:lastModifiedBy>
  <cp:revision>96</cp:revision>
  <dcterms:created xsi:type="dcterms:W3CDTF">2016-03-13T11:37:15Z</dcterms:created>
  <dcterms:modified xsi:type="dcterms:W3CDTF">2017-10-03T06:13:10Z</dcterms:modified>
</cp:coreProperties>
</file>