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62" r:id="rId2"/>
    <p:sldId id="333" r:id="rId3"/>
    <p:sldId id="335" r:id="rId4"/>
    <p:sldId id="336" r:id="rId5"/>
    <p:sldId id="358" r:id="rId6"/>
    <p:sldId id="360" r:id="rId7"/>
    <p:sldId id="382" r:id="rId8"/>
    <p:sldId id="384" r:id="rId9"/>
    <p:sldId id="385" r:id="rId10"/>
    <p:sldId id="337" r:id="rId11"/>
    <p:sldId id="352" r:id="rId12"/>
    <p:sldId id="353" r:id="rId13"/>
    <p:sldId id="383" r:id="rId14"/>
    <p:sldId id="341" r:id="rId15"/>
    <p:sldId id="345" r:id="rId16"/>
    <p:sldId id="346" r:id="rId17"/>
    <p:sldId id="347" r:id="rId18"/>
    <p:sldId id="386" r:id="rId19"/>
    <p:sldId id="388" r:id="rId20"/>
    <p:sldId id="389" r:id="rId21"/>
    <p:sldId id="390" r:id="rId22"/>
    <p:sldId id="391" r:id="rId23"/>
    <p:sldId id="348" r:id="rId24"/>
    <p:sldId id="361" r:id="rId25"/>
    <p:sldId id="372" r:id="rId26"/>
    <p:sldId id="373" r:id="rId27"/>
    <p:sldId id="374" r:id="rId28"/>
    <p:sldId id="375" r:id="rId29"/>
    <p:sldId id="376" r:id="rId30"/>
    <p:sldId id="377" r:id="rId31"/>
    <p:sldId id="378" r:id="rId32"/>
    <p:sldId id="379" r:id="rId33"/>
    <p:sldId id="380" r:id="rId34"/>
    <p:sldId id="381" r:id="rId35"/>
    <p:sldId id="262" r:id="rId36"/>
    <p:sldId id="357" r:id="rId37"/>
    <p:sldId id="261" r:id="rId38"/>
    <p:sldId id="269" r:id="rId39"/>
    <p:sldId id="270" r:id="rId40"/>
    <p:sldId id="392" r:id="rId41"/>
    <p:sldId id="282" r:id="rId42"/>
    <p:sldId id="284" r:id="rId43"/>
    <p:sldId id="350" r:id="rId44"/>
    <p:sldId id="351" r:id="rId45"/>
    <p:sldId id="332" r:id="rId4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67" autoAdjust="0"/>
    <p:restoredTop sz="94660"/>
  </p:normalViewPr>
  <p:slideViewPr>
    <p:cSldViewPr>
      <p:cViewPr varScale="1">
        <p:scale>
          <a:sx n="110" d="100"/>
          <a:sy n="110" d="100"/>
        </p:scale>
        <p:origin x="-166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CAB0D-9582-42B5-8176-D1BBDE32CB8C}" type="datetimeFigureOut">
              <a:rPr lang="pl-PL" smtClean="0"/>
              <a:pPr/>
              <a:t>01.10.2017</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F90276-F36D-478B-9567-103B6B7BB9C8}" type="slidenum">
              <a:rPr lang="pl-PL" smtClean="0"/>
              <a:pPr/>
              <a:t>‹#›</a:t>
            </a:fld>
            <a:endParaRPr lang="pl-PL"/>
          </a:p>
        </p:txBody>
      </p:sp>
    </p:spTree>
    <p:extLst>
      <p:ext uri="{BB962C8B-B14F-4D97-AF65-F5344CB8AC3E}">
        <p14:creationId xmlns="" xmlns:p14="http://schemas.microsoft.com/office/powerpoint/2010/main" val="983877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00F90276-F36D-478B-9567-103B6B7BB9C8}" type="slidenum">
              <a:rPr lang="pl-PL" smtClean="0"/>
              <a:pPr/>
              <a:t>8</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8647CC8-60AA-4497-8AFE-52AE144C6FE9}" type="slidenum">
              <a:rPr lang="pl-PL" smtClean="0"/>
              <a:pPr/>
              <a:t>36</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53986D31-E227-4E76-BF6E-24CBDD1E6C5D}" type="datetimeFigureOut">
              <a:rPr lang="pl-PL" smtClean="0"/>
              <a:pPr/>
              <a:t>01.10.2017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441D8EA-B424-4783-B66A-BDEB26440B47}"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3986D31-E227-4E76-BF6E-24CBDD1E6C5D}" type="datetimeFigureOut">
              <a:rPr lang="pl-PL" smtClean="0"/>
              <a:pPr/>
              <a:t>01.10.2017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441D8EA-B424-4783-B66A-BDEB26440B47}"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3986D31-E227-4E76-BF6E-24CBDD1E6C5D}" type="datetimeFigureOut">
              <a:rPr lang="pl-PL" smtClean="0"/>
              <a:pPr/>
              <a:t>01.10.2017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441D8EA-B424-4783-B66A-BDEB26440B47}"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3986D31-E227-4E76-BF6E-24CBDD1E6C5D}" type="datetimeFigureOut">
              <a:rPr lang="pl-PL" smtClean="0"/>
              <a:pPr/>
              <a:t>01.10.2017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441D8EA-B424-4783-B66A-BDEB26440B47}"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53986D31-E227-4E76-BF6E-24CBDD1E6C5D}" type="datetimeFigureOut">
              <a:rPr lang="pl-PL" smtClean="0"/>
              <a:pPr/>
              <a:t>01.10.2017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441D8EA-B424-4783-B66A-BDEB26440B47}"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53986D31-E227-4E76-BF6E-24CBDD1E6C5D}" type="datetimeFigureOut">
              <a:rPr lang="pl-PL" smtClean="0"/>
              <a:pPr/>
              <a:t>01.10.2017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441D8EA-B424-4783-B66A-BDEB26440B47}"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53986D31-E227-4E76-BF6E-24CBDD1E6C5D}" type="datetimeFigureOut">
              <a:rPr lang="pl-PL" smtClean="0"/>
              <a:pPr/>
              <a:t>01.10.2017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441D8EA-B424-4783-B66A-BDEB26440B47}"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53986D31-E227-4E76-BF6E-24CBDD1E6C5D}" type="datetimeFigureOut">
              <a:rPr lang="pl-PL" smtClean="0"/>
              <a:pPr/>
              <a:t>01.10.2017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9441D8EA-B424-4783-B66A-BDEB26440B47}"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3986D31-E227-4E76-BF6E-24CBDD1E6C5D}" type="datetimeFigureOut">
              <a:rPr lang="pl-PL" smtClean="0"/>
              <a:pPr/>
              <a:t>01.10.2017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441D8EA-B424-4783-B66A-BDEB26440B47}"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3986D31-E227-4E76-BF6E-24CBDD1E6C5D}" type="datetimeFigureOut">
              <a:rPr lang="pl-PL" smtClean="0"/>
              <a:pPr/>
              <a:t>01.10.2017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441D8EA-B424-4783-B66A-BDEB26440B47}"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3986D31-E227-4E76-BF6E-24CBDD1E6C5D}" type="datetimeFigureOut">
              <a:rPr lang="pl-PL" smtClean="0"/>
              <a:pPr/>
              <a:t>01.10.2017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441D8EA-B424-4783-B66A-BDEB26440B47}"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86D31-E227-4E76-BF6E-24CBDD1E6C5D}" type="datetimeFigureOut">
              <a:rPr lang="pl-PL" smtClean="0"/>
              <a:pPr/>
              <a:t>01.10.2017</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1D8EA-B424-4783-B66A-BDEB26440B47}"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11560" y="2420888"/>
            <a:ext cx="7772400" cy="1758057"/>
          </a:xfrm>
        </p:spPr>
        <p:txBody>
          <a:bodyPr>
            <a:noAutofit/>
          </a:bodyPr>
          <a:lstStyle/>
          <a:p>
            <a:r>
              <a:rPr lang="pl-PL" sz="3600" dirty="0" smtClean="0"/>
              <a:t/>
            </a:r>
            <a:br>
              <a:rPr lang="pl-PL" sz="3600" dirty="0" smtClean="0"/>
            </a:br>
            <a:r>
              <a:rPr lang="pl-PL" sz="3600" b="1" dirty="0" smtClean="0">
                <a:solidFill>
                  <a:schemeClr val="tx2"/>
                </a:solidFill>
              </a:rPr>
              <a:t>Marka produktu tradycyjnego </a:t>
            </a:r>
            <a:br>
              <a:rPr lang="pl-PL" sz="3600" b="1" dirty="0" smtClean="0">
                <a:solidFill>
                  <a:schemeClr val="tx2"/>
                </a:solidFill>
              </a:rPr>
            </a:br>
            <a:r>
              <a:rPr lang="pl-PL" sz="3600" b="1" dirty="0" smtClean="0">
                <a:solidFill>
                  <a:schemeClr val="tx2"/>
                </a:solidFill>
              </a:rPr>
              <a:t>jako narzędzie dywersyfikacji </a:t>
            </a:r>
            <a:br>
              <a:rPr lang="pl-PL" sz="3600" b="1" dirty="0" smtClean="0">
                <a:solidFill>
                  <a:schemeClr val="tx2"/>
                </a:solidFill>
              </a:rPr>
            </a:br>
            <a:r>
              <a:rPr lang="pl-PL" sz="3600" b="1" dirty="0" smtClean="0">
                <a:solidFill>
                  <a:schemeClr val="tx2"/>
                </a:solidFill>
              </a:rPr>
              <a:t>produkcji rybackiej </a:t>
            </a:r>
            <a:r>
              <a:rPr lang="pl-PL" sz="3600" dirty="0" smtClean="0">
                <a:solidFill>
                  <a:schemeClr val="tx2"/>
                </a:solidFill>
              </a:rPr>
              <a:t/>
            </a:r>
            <a:br>
              <a:rPr lang="pl-PL" sz="3600" dirty="0" smtClean="0">
                <a:solidFill>
                  <a:schemeClr val="tx2"/>
                </a:solidFill>
              </a:rPr>
            </a:br>
            <a:endParaRPr lang="pl-PL" sz="3600" b="1" dirty="0">
              <a:solidFill>
                <a:schemeClr val="tx2"/>
              </a:solidFill>
            </a:endParaRPr>
          </a:p>
        </p:txBody>
      </p:sp>
      <p:sp>
        <p:nvSpPr>
          <p:cNvPr id="3" name="Podtytuł 2"/>
          <p:cNvSpPr>
            <a:spLocks noGrp="1"/>
          </p:cNvSpPr>
          <p:nvPr>
            <p:ph type="subTitle" idx="1"/>
          </p:nvPr>
        </p:nvSpPr>
        <p:spPr>
          <a:xfrm>
            <a:off x="323528" y="4841776"/>
            <a:ext cx="7776864" cy="2016224"/>
          </a:xfrm>
        </p:spPr>
        <p:txBody>
          <a:bodyPr>
            <a:normAutofit lnSpcReduction="10000"/>
          </a:bodyPr>
          <a:lstStyle/>
          <a:p>
            <a:endParaRPr lang="pl-PL" sz="2000" dirty="0" smtClean="0">
              <a:solidFill>
                <a:schemeClr val="accent1"/>
              </a:solidFill>
            </a:endParaRPr>
          </a:p>
          <a:p>
            <a:r>
              <a:rPr lang="pl-PL" sz="1800" b="1" dirty="0" smtClean="0">
                <a:solidFill>
                  <a:schemeClr val="tx2"/>
                </a:solidFill>
              </a:rPr>
              <a:t>Małgorzata Woźniak </a:t>
            </a:r>
          </a:p>
          <a:p>
            <a:r>
              <a:rPr lang="pl-PL" sz="1800" b="1" dirty="0" smtClean="0">
                <a:solidFill>
                  <a:schemeClr val="tx2"/>
                </a:solidFill>
              </a:rPr>
              <a:t>Katedra Biologii i Hodowli Ryb</a:t>
            </a:r>
          </a:p>
          <a:p>
            <a:r>
              <a:rPr lang="pl-PL" sz="1800" b="1" dirty="0" smtClean="0">
                <a:solidFill>
                  <a:schemeClr val="tx2"/>
                </a:solidFill>
              </a:rPr>
              <a:t>Wydział Nauk o Środowisku, Uniwersytet Warmińsko-Mazurski w Olsztynie</a:t>
            </a:r>
          </a:p>
          <a:p>
            <a:endParaRPr lang="pl-PL" sz="1800" b="1" dirty="0" smtClean="0">
              <a:solidFill>
                <a:schemeClr val="tx2"/>
              </a:solidFill>
            </a:endParaRPr>
          </a:p>
          <a:p>
            <a:r>
              <a:rPr lang="pl-PL" sz="1800" b="1" dirty="0" smtClean="0">
                <a:solidFill>
                  <a:schemeClr val="tx2"/>
                </a:solidFill>
              </a:rPr>
              <a:t>Rytwiany 2-3 października  2017 r.</a:t>
            </a:r>
          </a:p>
          <a:p>
            <a:endParaRPr lang="pl-PL" sz="2400" dirty="0" smtClean="0"/>
          </a:p>
          <a:p>
            <a:endParaRPr lang="pl-PL" sz="2400" dirty="0" smtClean="0"/>
          </a:p>
          <a:p>
            <a:endParaRPr lang="pl-PL" sz="2400" dirty="0"/>
          </a:p>
        </p:txBody>
      </p:sp>
      <p:pic>
        <p:nvPicPr>
          <p:cNvPr id="7" name="Obraz 6" descr="logoWOSIR.jpg"/>
          <p:cNvPicPr>
            <a:picLocks noChangeAspect="1"/>
          </p:cNvPicPr>
          <p:nvPr/>
        </p:nvPicPr>
        <p:blipFill>
          <a:blip r:embed="rId2" cstate="print"/>
          <a:stretch>
            <a:fillRect/>
          </a:stretch>
        </p:blipFill>
        <p:spPr>
          <a:xfrm>
            <a:off x="7668344" y="548680"/>
            <a:ext cx="1274752" cy="1260000"/>
          </a:xfrm>
          <a:prstGeom prst="rect">
            <a:avLst/>
          </a:prstGeom>
        </p:spPr>
      </p:pic>
      <p:pic>
        <p:nvPicPr>
          <p:cNvPr id="8" name="Obraz 7" descr="uwm_blue.jpg"/>
          <p:cNvPicPr>
            <a:picLocks noChangeAspect="1"/>
          </p:cNvPicPr>
          <p:nvPr/>
        </p:nvPicPr>
        <p:blipFill>
          <a:blip r:embed="rId3" cstate="print"/>
          <a:stretch>
            <a:fillRect/>
          </a:stretch>
        </p:blipFill>
        <p:spPr>
          <a:xfrm>
            <a:off x="323528" y="548680"/>
            <a:ext cx="1565217" cy="1260000"/>
          </a:xfrm>
          <a:prstGeom prst="rect">
            <a:avLst/>
          </a:prstGeom>
        </p:spPr>
      </p:pic>
      <p:sp>
        <p:nvSpPr>
          <p:cNvPr id="4" name="Prostokąt 3"/>
          <p:cNvSpPr/>
          <p:nvPr/>
        </p:nvSpPr>
        <p:spPr>
          <a:xfrm>
            <a:off x="1898047" y="717014"/>
            <a:ext cx="5500801" cy="461665"/>
          </a:xfrm>
          <a:prstGeom prst="rect">
            <a:avLst/>
          </a:prstGeom>
        </p:spPr>
        <p:txBody>
          <a:bodyPr wrap="none">
            <a:spAutoFit/>
          </a:bodyPr>
          <a:lstStyle/>
          <a:p>
            <a:pPr algn="ctr"/>
            <a:r>
              <a:rPr lang="pl-PL" sz="2400" b="1" dirty="0" smtClean="0">
                <a:solidFill>
                  <a:srgbClr val="1F497D"/>
                </a:solidFill>
              </a:rPr>
              <a:t>Konferencja Jesień 2017 w Akwakulturze </a:t>
            </a:r>
            <a:r>
              <a:rPr lang="pl-PL" sz="2400" b="1" dirty="0" smtClean="0">
                <a:solidFill>
                  <a:schemeClr val="tx2"/>
                </a:solidFill>
              </a:rPr>
              <a:t> </a:t>
            </a:r>
            <a:endParaRPr lang="pl-PL"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78098"/>
          </a:xfrm>
        </p:spPr>
        <p:txBody>
          <a:bodyPr>
            <a:normAutofit fontScale="90000"/>
          </a:bodyPr>
          <a:lstStyle/>
          <a:p>
            <a:r>
              <a:rPr lang="pl-PL" sz="2400" b="1" i="1" dirty="0" smtClean="0">
                <a:solidFill>
                  <a:schemeClr val="tx2"/>
                </a:solidFill>
              </a:rPr>
              <a:t>Polska Izba Produktu Regionalnego i Lokalnego</a:t>
            </a:r>
            <a:br>
              <a:rPr lang="pl-PL" sz="2400" b="1" i="1" dirty="0" smtClean="0">
                <a:solidFill>
                  <a:schemeClr val="tx2"/>
                </a:solidFill>
              </a:rPr>
            </a:br>
            <a:endParaRPr lang="pl-PL" sz="2400" b="1" dirty="0">
              <a:solidFill>
                <a:schemeClr val="tx2"/>
              </a:solidFill>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6876256" y="3212976"/>
            <a:ext cx="2267744" cy="3645024"/>
          </a:xfrm>
          <a:prstGeom prst="rect">
            <a:avLst/>
          </a:prstGeom>
          <a:noFill/>
          <a:ln w="9525">
            <a:noFill/>
            <a:miter lim="800000"/>
            <a:headEnd/>
            <a:tailEnd/>
          </a:ln>
        </p:spPr>
      </p:pic>
      <p:sp>
        <p:nvSpPr>
          <p:cNvPr id="6" name="pole tekstowe 5"/>
          <p:cNvSpPr txBox="1"/>
          <p:nvPr/>
        </p:nvSpPr>
        <p:spPr>
          <a:xfrm>
            <a:off x="251520" y="1268760"/>
            <a:ext cx="7488832" cy="4247317"/>
          </a:xfrm>
          <a:prstGeom prst="rect">
            <a:avLst/>
          </a:prstGeom>
          <a:noFill/>
        </p:spPr>
        <p:txBody>
          <a:bodyPr wrap="square" rtlCol="0">
            <a:spAutoFit/>
          </a:bodyPr>
          <a:lstStyle/>
          <a:p>
            <a:pPr>
              <a:buFont typeface="Wingdings" pitchFamily="2" charset="2"/>
              <a:buChar char="Ø"/>
            </a:pPr>
            <a:r>
              <a:rPr lang="pl-PL" b="1" dirty="0" smtClean="0">
                <a:solidFill>
                  <a:schemeClr val="tx2"/>
                </a:solidFill>
              </a:rPr>
              <a:t>prowadzi identyfikację produktów regionalnych, tradycyjnych i lokalnych </a:t>
            </a:r>
          </a:p>
          <a:p>
            <a:endParaRPr lang="pl-PL" b="1" dirty="0" smtClean="0">
              <a:solidFill>
                <a:schemeClr val="tx2"/>
              </a:solidFill>
            </a:endParaRPr>
          </a:p>
          <a:p>
            <a:pPr>
              <a:buFont typeface="Wingdings" pitchFamily="2" charset="2"/>
              <a:buChar char="Ø"/>
            </a:pPr>
            <a:r>
              <a:rPr lang="pl-PL" b="1" dirty="0" smtClean="0">
                <a:solidFill>
                  <a:schemeClr val="tx2"/>
                </a:solidFill>
              </a:rPr>
              <a:t>inspiruje mieszkańców obszarów wiejskich i małe firmy lokalne do wytwarzania takich produktów i ich sprzedaży na większą skalę</a:t>
            </a:r>
          </a:p>
          <a:p>
            <a:endParaRPr lang="pl-PL" b="1" dirty="0" smtClean="0">
              <a:solidFill>
                <a:schemeClr val="tx2"/>
              </a:solidFill>
            </a:endParaRPr>
          </a:p>
          <a:p>
            <a:pPr>
              <a:buFont typeface="Wingdings" pitchFamily="2" charset="2"/>
              <a:buChar char="Ø"/>
            </a:pPr>
            <a:r>
              <a:rPr lang="pl-PL" b="1" dirty="0" smtClean="0">
                <a:solidFill>
                  <a:schemeClr val="tx2"/>
                </a:solidFill>
              </a:rPr>
              <a:t>współpracuje z samorządami wojewódzkimi w zakresie kreowania polityki regionalnej wspierającej rozwój produktów lokalnych i tradycyjnych</a:t>
            </a:r>
          </a:p>
          <a:p>
            <a:r>
              <a:rPr lang="pl-PL" b="1" dirty="0" smtClean="0">
                <a:solidFill>
                  <a:schemeClr val="tx2"/>
                </a:solidFill>
              </a:rPr>
              <a:t> </a:t>
            </a:r>
          </a:p>
          <a:p>
            <a:pPr>
              <a:buFont typeface="Wingdings" pitchFamily="2" charset="2"/>
              <a:buChar char="Ø"/>
            </a:pPr>
            <a:r>
              <a:rPr lang="pl-PL" b="1" dirty="0" smtClean="0">
                <a:solidFill>
                  <a:schemeClr val="tx2"/>
                </a:solidFill>
              </a:rPr>
              <a:t>promuje produkty regionalne i lokalne i informuje konsumentów </a:t>
            </a:r>
          </a:p>
          <a:p>
            <a:r>
              <a:rPr lang="pl-PL" b="1" dirty="0" smtClean="0">
                <a:solidFill>
                  <a:schemeClr val="tx2"/>
                </a:solidFill>
              </a:rPr>
              <a:t>    o ich walorach </a:t>
            </a:r>
          </a:p>
          <a:p>
            <a:endParaRPr lang="pl-PL" b="1" dirty="0" smtClean="0">
              <a:solidFill>
                <a:schemeClr val="tx2"/>
              </a:solidFill>
            </a:endParaRPr>
          </a:p>
          <a:p>
            <a:pPr>
              <a:buFont typeface="Wingdings" pitchFamily="2" charset="2"/>
              <a:buChar char="Ø"/>
            </a:pPr>
            <a:r>
              <a:rPr lang="pl-PL" b="1" dirty="0" smtClean="0">
                <a:solidFill>
                  <a:schemeClr val="tx2"/>
                </a:solidFill>
              </a:rPr>
              <a:t>prowadzi działania w kierunku przygotowania polskiego prawa, </a:t>
            </a:r>
          </a:p>
          <a:p>
            <a:r>
              <a:rPr lang="pl-PL" b="1" dirty="0" smtClean="0">
                <a:solidFill>
                  <a:schemeClr val="tx2"/>
                </a:solidFill>
              </a:rPr>
              <a:t>polskich instytucji i polskiego rynku do wykorzystania szans rozwoju produktów regionalnych i tradycyjnych </a:t>
            </a:r>
          </a:p>
          <a:p>
            <a:endParaRPr lang="pl-P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8367"/>
            <a:ext cx="9144000" cy="6761265"/>
          </a:xfrm>
          <a:prstGeom prst="rect">
            <a:avLst/>
          </a:prstGeom>
        </p:spPr>
      </p:pic>
      <p:sp>
        <p:nvSpPr>
          <p:cNvPr id="3" name="Tytuł 2"/>
          <p:cNvSpPr>
            <a:spLocks noGrp="1"/>
          </p:cNvSpPr>
          <p:nvPr>
            <p:ph type="title"/>
          </p:nvPr>
        </p:nvSpPr>
        <p:spPr>
          <a:xfrm>
            <a:off x="467544" y="260648"/>
            <a:ext cx="8229600" cy="648072"/>
          </a:xfrm>
        </p:spPr>
        <p:txBody>
          <a:bodyPr>
            <a:normAutofit/>
          </a:bodyPr>
          <a:lstStyle/>
          <a:p>
            <a:r>
              <a:rPr lang="pl-PL" sz="2400" b="1" dirty="0" smtClean="0">
                <a:solidFill>
                  <a:schemeClr val="tx2"/>
                </a:solidFill>
              </a:rPr>
              <a:t>System</a:t>
            </a:r>
            <a:r>
              <a:rPr lang="pl-PL" sz="2400" b="1" i="1" dirty="0" smtClean="0">
                <a:solidFill>
                  <a:schemeClr val="tx2"/>
                </a:solidFill>
              </a:rPr>
              <a:t> „Jakość Tradycja</a:t>
            </a:r>
            <a:r>
              <a:rPr lang="pl-PL" sz="2400" b="1" i="1" dirty="0" smtClean="0"/>
              <a:t>”</a:t>
            </a:r>
            <a:endParaRPr lang="pl-PL" sz="2400" b="1" dirty="0"/>
          </a:p>
        </p:txBody>
      </p:sp>
      <p:sp>
        <p:nvSpPr>
          <p:cNvPr id="4" name="Symbol zastępczy zawartości 3"/>
          <p:cNvSpPr>
            <a:spLocks noGrp="1"/>
          </p:cNvSpPr>
          <p:nvPr>
            <p:ph idx="1"/>
          </p:nvPr>
        </p:nvSpPr>
        <p:spPr>
          <a:xfrm>
            <a:off x="179512" y="980728"/>
            <a:ext cx="8712968" cy="5760640"/>
          </a:xfrm>
        </p:spPr>
        <p:txBody>
          <a:bodyPr>
            <a:normAutofit/>
          </a:bodyPr>
          <a:lstStyle/>
          <a:p>
            <a:pPr>
              <a:buNone/>
            </a:pPr>
            <a:r>
              <a:rPr lang="pl-PL" sz="2400" b="1" dirty="0" smtClean="0">
                <a:solidFill>
                  <a:schemeClr val="tx2"/>
                </a:solidFill>
              </a:rPr>
              <a:t>Polska Izba Produktu Regionalnego i Lokalnego wspólnie ze Związkiem Województw RP w 2007 r. opracowała, na wzór systemów europejskich, pierwszy krajowy system wyróżniania </a:t>
            </a:r>
          </a:p>
          <a:p>
            <a:pPr>
              <a:buNone/>
            </a:pPr>
            <a:r>
              <a:rPr lang="pl-PL" sz="2400" b="1" dirty="0" smtClean="0">
                <a:solidFill>
                  <a:schemeClr val="tx2"/>
                </a:solidFill>
              </a:rPr>
              <a:t>i kontroli żywności wysokiej jakości „Jakość Tradycja”</a:t>
            </a:r>
          </a:p>
          <a:p>
            <a:pPr>
              <a:buNone/>
            </a:pPr>
            <a:r>
              <a:rPr lang="pl-PL" sz="2400" b="1" dirty="0" smtClean="0">
                <a:solidFill>
                  <a:schemeClr val="tx2"/>
                </a:solidFill>
              </a:rPr>
              <a:t>System służy wyróżnianiu produktów żywnościowych wysokiej jakości z uwzględnieniem produktów tradycyjnych</a:t>
            </a:r>
            <a:endParaRPr lang="pl-PL" sz="2400" dirty="0">
              <a:solidFill>
                <a:schemeClr val="tx2"/>
              </a:solidFill>
            </a:endParaRPr>
          </a:p>
        </p:txBody>
      </p:sp>
      <p:pic>
        <p:nvPicPr>
          <p:cNvPr id="10243" name="Picture 3"/>
          <p:cNvPicPr>
            <a:picLocks noChangeAspect="1" noChangeArrowheads="1"/>
          </p:cNvPicPr>
          <p:nvPr/>
        </p:nvPicPr>
        <p:blipFill>
          <a:blip r:embed="rId3" cstate="print"/>
          <a:srcRect/>
          <a:stretch>
            <a:fillRect/>
          </a:stretch>
        </p:blipFill>
        <p:spPr bwMode="auto">
          <a:xfrm>
            <a:off x="5375530" y="3618000"/>
            <a:ext cx="3768470" cy="3240000"/>
          </a:xfrm>
          <a:prstGeom prst="rect">
            <a:avLst/>
          </a:prstGeom>
          <a:noFill/>
          <a:ln w="9525">
            <a:noFill/>
            <a:miter lim="800000"/>
            <a:headEnd/>
            <a:tailEnd/>
          </a:ln>
        </p:spPr>
      </p:pic>
      <p:pic>
        <p:nvPicPr>
          <p:cNvPr id="10244" name="Picture 4"/>
          <p:cNvPicPr>
            <a:picLocks noChangeAspect="1" noChangeArrowheads="1"/>
          </p:cNvPicPr>
          <p:nvPr/>
        </p:nvPicPr>
        <p:blipFill>
          <a:blip r:embed="rId4" cstate="print"/>
          <a:srcRect/>
          <a:stretch>
            <a:fillRect/>
          </a:stretch>
        </p:blipFill>
        <p:spPr bwMode="auto">
          <a:xfrm>
            <a:off x="2339752" y="3978000"/>
            <a:ext cx="2880000" cy="2880000"/>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0" y="3618000"/>
            <a:ext cx="2313326" cy="3240000"/>
          </a:xfrm>
          <a:prstGeom prst="rect">
            <a:avLst/>
          </a:prstGeom>
          <a:noFill/>
          <a:ln w="9525">
            <a:noFill/>
            <a:miter lim="800000"/>
            <a:headEnd/>
            <a:tailEnd/>
          </a:ln>
        </p:spPr>
      </p:pic>
    </p:spTree>
    <p:extLst>
      <p:ext uri="{BB962C8B-B14F-4D97-AF65-F5344CB8AC3E}">
        <p14:creationId xmlns="" xmlns:p14="http://schemas.microsoft.com/office/powerpoint/2010/main" val="2479959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06090"/>
          </a:xfrm>
        </p:spPr>
        <p:txBody>
          <a:bodyPr>
            <a:normAutofit/>
          </a:bodyPr>
          <a:lstStyle/>
          <a:p>
            <a:r>
              <a:rPr lang="pl-PL" sz="2400" b="1" dirty="0" smtClean="0">
                <a:solidFill>
                  <a:schemeClr val="tx2"/>
                </a:solidFill>
              </a:rPr>
              <a:t>Znak</a:t>
            </a:r>
            <a:r>
              <a:rPr lang="pl-PL" sz="2400" b="1" i="1" dirty="0" smtClean="0">
                <a:solidFill>
                  <a:schemeClr val="tx2"/>
                </a:solidFill>
              </a:rPr>
              <a:t> „Jakość Tradycja</a:t>
            </a:r>
            <a:r>
              <a:rPr lang="pl-PL" sz="2800" b="1" i="1" dirty="0" smtClean="0">
                <a:solidFill>
                  <a:schemeClr val="tx2"/>
                </a:solidFill>
              </a:rPr>
              <a:t>”</a:t>
            </a:r>
            <a:endParaRPr lang="pl-PL" sz="2800" b="1" dirty="0">
              <a:solidFill>
                <a:schemeClr val="tx2"/>
              </a:solidFill>
            </a:endParaRPr>
          </a:p>
        </p:txBody>
      </p:sp>
      <p:sp>
        <p:nvSpPr>
          <p:cNvPr id="3" name="Symbol zastępczy zawartości 2"/>
          <p:cNvSpPr>
            <a:spLocks noGrp="1"/>
          </p:cNvSpPr>
          <p:nvPr>
            <p:ph idx="1"/>
          </p:nvPr>
        </p:nvSpPr>
        <p:spPr>
          <a:xfrm>
            <a:off x="251520" y="1124744"/>
            <a:ext cx="8784976" cy="5472608"/>
          </a:xfrm>
        </p:spPr>
        <p:txBody>
          <a:bodyPr>
            <a:noAutofit/>
          </a:bodyPr>
          <a:lstStyle/>
          <a:p>
            <a:pPr>
              <a:buNone/>
            </a:pPr>
            <a:r>
              <a:rPr lang="pl-PL" sz="2400" b="1" dirty="0" smtClean="0">
                <a:solidFill>
                  <a:schemeClr val="tx2"/>
                </a:solidFill>
              </a:rPr>
              <a:t>Producenci zgłaszający swe produkty do znaku „Jakość Tradycja” dokładnie określają skład produktu, sposób wytwarzania </a:t>
            </a:r>
          </a:p>
          <a:p>
            <a:pPr>
              <a:buNone/>
            </a:pPr>
            <a:r>
              <a:rPr lang="pl-PL" sz="2400" b="1" dirty="0" smtClean="0">
                <a:solidFill>
                  <a:schemeClr val="tx2"/>
                </a:solidFill>
              </a:rPr>
              <a:t>     i procedury kontroli</a:t>
            </a:r>
          </a:p>
          <a:p>
            <a:pPr>
              <a:buNone/>
            </a:pPr>
            <a:r>
              <a:rPr lang="pl-PL" sz="2400" b="1" dirty="0" smtClean="0">
                <a:solidFill>
                  <a:schemeClr val="tx2"/>
                </a:solidFill>
              </a:rPr>
              <a:t>Należy udokumentować 50-letnią tradycję wytwarzania produktu</a:t>
            </a:r>
          </a:p>
          <a:p>
            <a:pPr>
              <a:buNone/>
            </a:pPr>
            <a:r>
              <a:rPr lang="pl-PL" sz="2400" b="1" dirty="0" smtClean="0">
                <a:solidFill>
                  <a:schemeClr val="tx2"/>
                </a:solidFill>
              </a:rPr>
              <a:t>Za tradycyjne rasy i odmiany uważa się te, które użytkowano przed 1956 rokiem </a:t>
            </a:r>
          </a:p>
          <a:p>
            <a:pPr>
              <a:buNone/>
            </a:pPr>
            <a:r>
              <a:rPr lang="pl-PL" sz="2400" b="1" dirty="0" smtClean="0">
                <a:solidFill>
                  <a:schemeClr val="tx2"/>
                </a:solidFill>
              </a:rPr>
              <a:t>Wnioski ocenia Kapituła Znaku Jakościowego „Jakość Tradycja” – przedstawiciele </a:t>
            </a:r>
            <a:r>
              <a:rPr lang="pl-PL" sz="2400" b="1" dirty="0" err="1" smtClean="0">
                <a:solidFill>
                  <a:schemeClr val="tx2"/>
                </a:solidFill>
              </a:rPr>
              <a:t>PIPRiL</a:t>
            </a:r>
            <a:r>
              <a:rPr lang="pl-PL" sz="2400" b="1" dirty="0" smtClean="0">
                <a:solidFill>
                  <a:schemeClr val="tx2"/>
                </a:solidFill>
              </a:rPr>
              <a:t>, Związku Województw RP, niezależni eksperci</a:t>
            </a:r>
          </a:p>
          <a:p>
            <a:pPr>
              <a:buNone/>
            </a:pPr>
            <a:r>
              <a:rPr lang="pl-PL" sz="2400" b="1" dirty="0" smtClean="0">
                <a:solidFill>
                  <a:schemeClr val="tx2"/>
                </a:solidFill>
              </a:rPr>
              <a:t>Polska – 255 produktów posiada certyfikat </a:t>
            </a:r>
            <a:r>
              <a:rPr lang="pl-PL" sz="2400" b="1" i="1" dirty="0" smtClean="0">
                <a:solidFill>
                  <a:schemeClr val="tx2"/>
                </a:solidFill>
              </a:rPr>
              <a:t>„Jakość tradycja”</a:t>
            </a:r>
          </a:p>
          <a:p>
            <a:pPr>
              <a:buNone/>
            </a:pPr>
            <a:r>
              <a:rPr lang="pl-PL" sz="2400" b="1" dirty="0" smtClean="0">
                <a:solidFill>
                  <a:schemeClr val="tx2"/>
                </a:solidFill>
              </a:rPr>
              <a:t>Woj. Świętokrzyskie – 31 produktów – jeden w kategorii Ryby </a:t>
            </a:r>
            <a:r>
              <a:rPr lang="pl-PL" sz="2400" dirty="0" smtClean="0">
                <a:solidFill>
                  <a:schemeClr val="tx2"/>
                </a:solidFill>
              </a:rPr>
              <a:t>(Karp z Oksy) </a:t>
            </a:r>
          </a:p>
          <a:p>
            <a:pPr>
              <a:buNone/>
            </a:pPr>
            <a:endParaRPr lang="pl-PL" sz="2400" b="1" dirty="0" smtClean="0">
              <a:solidFill>
                <a:schemeClr val="tx2"/>
              </a:solidFill>
            </a:endParaRPr>
          </a:p>
          <a:p>
            <a:pPr>
              <a:buNone/>
            </a:pPr>
            <a:endParaRPr lang="pl-PL" sz="2400" b="1" dirty="0" smtClean="0">
              <a:solidFill>
                <a:schemeClr val="tx2"/>
              </a:solidFill>
            </a:endParaRPr>
          </a:p>
        </p:txBody>
      </p:sp>
      <p:pic>
        <p:nvPicPr>
          <p:cNvPr id="1026" name="Picture 2"/>
          <p:cNvPicPr>
            <a:picLocks noChangeAspect="1" noChangeArrowheads="1"/>
          </p:cNvPicPr>
          <p:nvPr/>
        </p:nvPicPr>
        <p:blipFill>
          <a:blip r:embed="rId2" cstate="print"/>
          <a:srcRect/>
          <a:stretch>
            <a:fillRect/>
          </a:stretch>
        </p:blipFill>
        <p:spPr bwMode="auto">
          <a:xfrm>
            <a:off x="8028384" y="332656"/>
            <a:ext cx="900000" cy="90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78098"/>
          </a:xfrm>
        </p:spPr>
        <p:txBody>
          <a:bodyPr>
            <a:normAutofit fontScale="90000"/>
          </a:bodyPr>
          <a:lstStyle/>
          <a:p>
            <a:pPr algn="l"/>
            <a:r>
              <a:rPr lang="pl-PL" sz="2400" b="1" dirty="0" smtClean="0"/>
              <a:t>         </a:t>
            </a:r>
            <a:r>
              <a:rPr lang="pl-PL" sz="2400" b="1" dirty="0" smtClean="0">
                <a:solidFill>
                  <a:schemeClr val="tx2"/>
                </a:solidFill>
              </a:rPr>
              <a:t>Kto może starać się o uzyskanie  </a:t>
            </a:r>
            <a:r>
              <a:rPr lang="pl-PL" sz="2400" b="1" i="1" dirty="0" smtClean="0">
                <a:solidFill>
                  <a:srgbClr val="C00000"/>
                </a:solidFill>
              </a:rPr>
              <a:t>„Jakość tradycja”</a:t>
            </a:r>
            <a:r>
              <a:rPr lang="pl-PL" sz="2400" b="1" dirty="0" smtClean="0">
                <a:solidFill>
                  <a:srgbClr val="C00000"/>
                </a:solidFill>
              </a:rPr>
              <a:t> </a:t>
            </a:r>
            <a:r>
              <a:rPr lang="pl-PL" sz="2400" b="1" dirty="0" smtClean="0"/>
              <a:t/>
            </a:r>
            <a:br>
              <a:rPr lang="pl-PL" sz="2400" b="1" dirty="0" smtClean="0"/>
            </a:br>
            <a:endParaRPr lang="pl-PL" sz="2400" dirty="0"/>
          </a:p>
        </p:txBody>
      </p:sp>
      <p:sp>
        <p:nvSpPr>
          <p:cNvPr id="3" name="Symbol zastępczy zawartości 2"/>
          <p:cNvSpPr>
            <a:spLocks noGrp="1"/>
          </p:cNvSpPr>
          <p:nvPr>
            <p:ph idx="1"/>
          </p:nvPr>
        </p:nvSpPr>
        <p:spPr>
          <a:xfrm>
            <a:off x="457200" y="1052736"/>
            <a:ext cx="8229600" cy="5073427"/>
          </a:xfrm>
        </p:spPr>
        <p:txBody>
          <a:bodyPr>
            <a:normAutofit/>
          </a:bodyPr>
          <a:lstStyle/>
          <a:p>
            <a:pPr>
              <a:buNone/>
            </a:pPr>
            <a:r>
              <a:rPr lang="pl-PL" sz="2000" b="1" dirty="0" smtClean="0">
                <a:solidFill>
                  <a:schemeClr val="tx2"/>
                </a:solidFill>
              </a:rPr>
              <a:t>System jest dostępny dla:</a:t>
            </a:r>
          </a:p>
          <a:p>
            <a:pPr>
              <a:buFont typeface="Wingdings" pitchFamily="2" charset="2"/>
              <a:buChar char="Ø"/>
            </a:pPr>
            <a:r>
              <a:rPr lang="pl-PL" sz="2000" b="1" dirty="0" smtClean="0">
                <a:solidFill>
                  <a:schemeClr val="tx2"/>
                </a:solidFill>
              </a:rPr>
              <a:t> indywidualnych producentów,</a:t>
            </a:r>
          </a:p>
          <a:p>
            <a:pPr>
              <a:buFont typeface="Wingdings" pitchFamily="2" charset="2"/>
              <a:buChar char="Ø"/>
            </a:pPr>
            <a:r>
              <a:rPr lang="pl-PL" sz="2000" b="1" dirty="0" smtClean="0">
                <a:solidFill>
                  <a:schemeClr val="tx2"/>
                </a:solidFill>
              </a:rPr>
              <a:t>grup producentów, </a:t>
            </a:r>
          </a:p>
          <a:p>
            <a:pPr>
              <a:buFont typeface="Wingdings" pitchFamily="2" charset="2"/>
              <a:buChar char="Ø"/>
            </a:pPr>
            <a:r>
              <a:rPr lang="pl-PL" sz="2000" b="1" dirty="0" smtClean="0">
                <a:solidFill>
                  <a:schemeClr val="tx2"/>
                </a:solidFill>
              </a:rPr>
              <a:t>zakładów produkcyjnych</a:t>
            </a:r>
          </a:p>
          <a:p>
            <a:pPr>
              <a:buNone/>
            </a:pPr>
            <a:endParaRPr lang="pl-PL" sz="2000" b="1" dirty="0" smtClean="0">
              <a:solidFill>
                <a:schemeClr val="tx2"/>
              </a:solidFill>
            </a:endParaRPr>
          </a:p>
          <a:p>
            <a:pPr>
              <a:buNone/>
            </a:pPr>
            <a:r>
              <a:rPr lang="pl-PL" sz="2000" b="1" dirty="0" smtClean="0">
                <a:solidFill>
                  <a:schemeClr val="tx2"/>
                </a:solidFill>
              </a:rPr>
              <a:t> Używanie znaku jest odpłatne</a:t>
            </a:r>
          </a:p>
          <a:p>
            <a:pPr>
              <a:buNone/>
            </a:pPr>
            <a:r>
              <a:rPr lang="pl-PL" sz="2000" b="1" dirty="0" smtClean="0">
                <a:solidFill>
                  <a:schemeClr val="tx2"/>
                </a:solidFill>
              </a:rPr>
              <a:t>Producent wnosi opłatę do </a:t>
            </a:r>
            <a:r>
              <a:rPr lang="pl-PL" sz="2000" b="1" dirty="0" err="1" smtClean="0">
                <a:solidFill>
                  <a:schemeClr val="tx2"/>
                </a:solidFill>
              </a:rPr>
              <a:t>PIPRiL</a:t>
            </a:r>
            <a:endParaRPr lang="pl-PL" sz="2000" b="1" dirty="0" smtClean="0">
              <a:solidFill>
                <a:schemeClr val="tx2"/>
              </a:solidFill>
            </a:endParaRPr>
          </a:p>
          <a:p>
            <a:pPr>
              <a:buNone/>
            </a:pPr>
            <a:r>
              <a:rPr lang="pl-PL" sz="2000" b="1" dirty="0" smtClean="0">
                <a:solidFill>
                  <a:schemeClr val="tx2"/>
                </a:solidFill>
              </a:rPr>
              <a:t>Opłata manipulacyjna przy składaniu wniosku – 100 </a:t>
            </a:r>
            <a:r>
              <a:rPr lang="pl-PL" sz="2000" b="1" dirty="0" smtClean="0">
                <a:solidFill>
                  <a:schemeClr val="tx2"/>
                </a:solidFill>
              </a:rPr>
              <a:t>PLN, </a:t>
            </a:r>
            <a:endParaRPr lang="pl-PL" sz="2000" b="1" dirty="0" smtClean="0">
              <a:solidFill>
                <a:schemeClr val="tx2"/>
              </a:solidFill>
            </a:endParaRPr>
          </a:p>
          <a:p>
            <a:pPr>
              <a:buNone/>
            </a:pPr>
            <a:r>
              <a:rPr lang="pl-PL" sz="2000" b="1" dirty="0" smtClean="0">
                <a:solidFill>
                  <a:schemeClr val="tx2"/>
                </a:solidFill>
              </a:rPr>
              <a:t>	opłata jednorazowa za otrzymanie znaku (ważna 3 lata) – 500 </a:t>
            </a:r>
            <a:r>
              <a:rPr lang="pl-PL" sz="2000" b="1" dirty="0" smtClean="0">
                <a:solidFill>
                  <a:schemeClr val="tx2"/>
                </a:solidFill>
              </a:rPr>
              <a:t>PLN,</a:t>
            </a:r>
            <a:endParaRPr lang="pl-PL" sz="2000" b="1" dirty="0" smtClean="0">
              <a:solidFill>
                <a:schemeClr val="tx2"/>
              </a:solidFill>
            </a:endParaRPr>
          </a:p>
          <a:p>
            <a:pPr>
              <a:buNone/>
            </a:pPr>
            <a:r>
              <a:rPr lang="pl-PL" sz="2000" b="1" dirty="0" smtClean="0">
                <a:solidFill>
                  <a:schemeClr val="tx2"/>
                </a:solidFill>
              </a:rPr>
              <a:t>	opłata miesięczna ryczałtowa od produktu – 50 </a:t>
            </a:r>
            <a:r>
              <a:rPr lang="pl-PL" sz="2000" b="1" dirty="0" smtClean="0">
                <a:solidFill>
                  <a:schemeClr val="tx2"/>
                </a:solidFill>
              </a:rPr>
              <a:t>PLN </a:t>
            </a:r>
            <a:endParaRPr lang="pl-PL" sz="2000" b="1" dirty="0" smtClean="0">
              <a:solidFill>
                <a:schemeClr val="tx2"/>
              </a:solidFill>
            </a:endParaRPr>
          </a:p>
          <a:p>
            <a:pPr>
              <a:buNone/>
            </a:pPr>
            <a:endParaRPr lang="pl-PL" sz="2000" b="1" dirty="0" smtClean="0">
              <a:solidFill>
                <a:schemeClr val="tx2"/>
              </a:solidFill>
            </a:endParaRPr>
          </a:p>
          <a:p>
            <a:pPr>
              <a:buNone/>
            </a:pPr>
            <a:r>
              <a:rPr lang="pl-PL" sz="2000" b="1" dirty="0" smtClean="0">
                <a:solidFill>
                  <a:schemeClr val="tx2"/>
                </a:solidFill>
              </a:rPr>
              <a:t>Krajowy system jakości żywności </a:t>
            </a:r>
            <a:r>
              <a:rPr lang="pl-PL" sz="2000" b="1" dirty="0" smtClean="0">
                <a:solidFill>
                  <a:srgbClr val="C00000"/>
                </a:solidFill>
              </a:rPr>
              <a:t>„Jakość Tradycja”  </a:t>
            </a:r>
            <a:r>
              <a:rPr lang="pl-PL" sz="2000" b="1" dirty="0" smtClean="0">
                <a:solidFill>
                  <a:schemeClr val="tx2"/>
                </a:solidFill>
              </a:rPr>
              <a:t>w pełni odpowiada wymogom prawa unijnego i jest otwarty dla producentów za granicą</a:t>
            </a:r>
          </a:p>
          <a:p>
            <a:pPr>
              <a:buNone/>
            </a:pPr>
            <a:endParaRPr lang="pl-PL" sz="2000" b="1" dirty="0">
              <a:solidFill>
                <a:schemeClr val="tx2"/>
              </a:solidFill>
            </a:endParaRPr>
          </a:p>
        </p:txBody>
      </p:sp>
      <p:pic>
        <p:nvPicPr>
          <p:cNvPr id="4" name="Picture 2"/>
          <p:cNvPicPr>
            <a:picLocks noChangeAspect="1" noChangeArrowheads="1"/>
          </p:cNvPicPr>
          <p:nvPr/>
        </p:nvPicPr>
        <p:blipFill>
          <a:blip r:embed="rId2" cstate="print"/>
          <a:srcRect/>
          <a:stretch>
            <a:fillRect/>
          </a:stretch>
        </p:blipFill>
        <p:spPr bwMode="auto">
          <a:xfrm>
            <a:off x="7164288" y="116632"/>
            <a:ext cx="1390650" cy="1390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23528" y="533400"/>
            <a:ext cx="8820472" cy="1143000"/>
          </a:xfrm>
        </p:spPr>
        <p:txBody>
          <a:bodyPr>
            <a:normAutofit/>
          </a:bodyPr>
          <a:lstStyle/>
          <a:p>
            <a:pPr eaLnBrk="1" hangingPunct="1"/>
            <a:r>
              <a:rPr lang="pl-PL" sz="2000" b="1" dirty="0" smtClean="0">
                <a:solidFill>
                  <a:schemeClr val="tx2"/>
                </a:solidFill>
              </a:rPr>
              <a:t>Produkty regionalne i tradycyjne</a:t>
            </a:r>
          </a:p>
        </p:txBody>
      </p:sp>
      <p:sp>
        <p:nvSpPr>
          <p:cNvPr id="1028" name="Rectangle 3"/>
          <p:cNvSpPr>
            <a:spLocks noGrp="1" noChangeArrowheads="1"/>
          </p:cNvSpPr>
          <p:nvPr>
            <p:ph type="body" idx="1"/>
          </p:nvPr>
        </p:nvSpPr>
        <p:spPr>
          <a:xfrm>
            <a:off x="251520" y="1412776"/>
            <a:ext cx="8892480" cy="5256584"/>
          </a:xfrm>
        </p:spPr>
        <p:txBody>
          <a:bodyPr>
            <a:normAutofit fontScale="92500" lnSpcReduction="10000"/>
          </a:bodyPr>
          <a:lstStyle/>
          <a:p>
            <a:pPr eaLnBrk="1" hangingPunct="1">
              <a:buNone/>
            </a:pPr>
            <a:r>
              <a:rPr lang="pl-PL" sz="2000" b="1" dirty="0" smtClean="0">
                <a:solidFill>
                  <a:schemeClr val="tx2"/>
                </a:solidFill>
              </a:rPr>
              <a:t>W Polsce jednostką odpowiedzialną za prowadzenie systemu rejestracji produktów </a:t>
            </a:r>
          </a:p>
          <a:p>
            <a:pPr eaLnBrk="1" hangingPunct="1">
              <a:buNone/>
            </a:pPr>
            <a:r>
              <a:rPr lang="pl-PL" sz="2000" b="1" dirty="0" smtClean="0">
                <a:solidFill>
                  <a:schemeClr val="tx2"/>
                </a:solidFill>
              </a:rPr>
              <a:t>o określonym pochodzeniu geograficznym i specyficznej, tradycyjnej jakości, </a:t>
            </a:r>
          </a:p>
          <a:p>
            <a:pPr eaLnBrk="1" hangingPunct="1">
              <a:buNone/>
            </a:pPr>
            <a:r>
              <a:rPr lang="pl-PL" sz="2000" b="1" dirty="0" smtClean="0">
                <a:solidFill>
                  <a:schemeClr val="tx2"/>
                </a:solidFill>
              </a:rPr>
              <a:t>w rozumieniu przepisów unijnych jest Ministerstwo Rolnictwa i Rozwoju Wsi</a:t>
            </a:r>
            <a:endParaRPr lang="pl-PL" sz="2000" b="1" dirty="0" smtClean="0"/>
          </a:p>
          <a:p>
            <a:pPr eaLnBrk="1" hangingPunct="1">
              <a:buNone/>
            </a:pPr>
            <a:r>
              <a:rPr lang="pl-PL" sz="2000" b="1" dirty="0" smtClean="0">
                <a:solidFill>
                  <a:schemeClr val="tx2"/>
                </a:solidFill>
              </a:rPr>
              <a:t>Lista Produktów Tradycyjnych - kategorie produktów: </a:t>
            </a:r>
          </a:p>
          <a:p>
            <a:pPr eaLnBrk="1" hangingPunct="1">
              <a:buNone/>
            </a:pPr>
            <a:r>
              <a:rPr lang="pl-PL" sz="2000" b="1" dirty="0" smtClean="0">
                <a:solidFill>
                  <a:schemeClr val="tx2"/>
                </a:solidFill>
              </a:rPr>
              <a:t>Sery i inne produkty mleczne;  </a:t>
            </a:r>
          </a:p>
          <a:p>
            <a:pPr eaLnBrk="1" hangingPunct="1">
              <a:buNone/>
            </a:pPr>
            <a:r>
              <a:rPr lang="pl-PL" sz="2000" b="1" dirty="0" smtClean="0">
                <a:solidFill>
                  <a:schemeClr val="tx2"/>
                </a:solidFill>
              </a:rPr>
              <a:t>Mięso świeże oraz produkty mięsne; </a:t>
            </a:r>
          </a:p>
          <a:p>
            <a:pPr eaLnBrk="1" hangingPunct="1">
              <a:buNone/>
            </a:pPr>
            <a:r>
              <a:rPr lang="pl-PL" sz="2600" b="1" u="sng" dirty="0" smtClean="0">
                <a:solidFill>
                  <a:schemeClr val="tx2"/>
                </a:solidFill>
              </a:rPr>
              <a:t>Produkty rybołówstwa, w tym ryby; </a:t>
            </a:r>
          </a:p>
          <a:p>
            <a:pPr eaLnBrk="1" hangingPunct="1">
              <a:buNone/>
            </a:pPr>
            <a:r>
              <a:rPr lang="pl-PL" sz="2000" b="1" dirty="0" smtClean="0">
                <a:solidFill>
                  <a:schemeClr val="tx2"/>
                </a:solidFill>
              </a:rPr>
              <a:t>Orzechy, nasiona, zboża, warzywa i owoce;</a:t>
            </a:r>
          </a:p>
          <a:p>
            <a:pPr>
              <a:buNone/>
            </a:pPr>
            <a:r>
              <a:rPr lang="pl-PL" sz="2000" b="1" dirty="0" smtClean="0">
                <a:solidFill>
                  <a:schemeClr val="tx2"/>
                </a:solidFill>
              </a:rPr>
              <a:t>Wyroby piekarnicze i cukiernicze; </a:t>
            </a:r>
          </a:p>
          <a:p>
            <a:pPr>
              <a:buNone/>
            </a:pPr>
            <a:r>
              <a:rPr lang="pl-PL" sz="2000" b="1" dirty="0" smtClean="0">
                <a:solidFill>
                  <a:schemeClr val="tx2"/>
                </a:solidFill>
              </a:rPr>
              <a:t>Oleje i tłuszcze (masło, margaryna, olej itp.); </a:t>
            </a:r>
          </a:p>
          <a:p>
            <a:pPr>
              <a:buNone/>
            </a:pPr>
            <a:r>
              <a:rPr lang="pl-PL" sz="2000" b="1" dirty="0" smtClean="0">
                <a:solidFill>
                  <a:schemeClr val="tx2"/>
                </a:solidFill>
              </a:rPr>
              <a:t>Miody; </a:t>
            </a:r>
          </a:p>
          <a:p>
            <a:pPr>
              <a:buNone/>
            </a:pPr>
            <a:r>
              <a:rPr lang="pl-PL" sz="2000" b="1" dirty="0" smtClean="0">
                <a:solidFill>
                  <a:schemeClr val="tx2"/>
                </a:solidFill>
              </a:rPr>
              <a:t>Gotowe dania i potrawy; </a:t>
            </a:r>
          </a:p>
          <a:p>
            <a:pPr>
              <a:buNone/>
            </a:pPr>
            <a:r>
              <a:rPr lang="pl-PL" sz="2000" b="1" dirty="0" smtClean="0">
                <a:solidFill>
                  <a:schemeClr val="tx2"/>
                </a:solidFill>
              </a:rPr>
              <a:t>Napoje (alkoholowe i bezalkoholowe); </a:t>
            </a:r>
          </a:p>
          <a:p>
            <a:pPr>
              <a:buNone/>
            </a:pPr>
            <a:r>
              <a:rPr lang="pl-PL" sz="2000" b="1" dirty="0" smtClean="0">
                <a:solidFill>
                  <a:schemeClr val="tx2"/>
                </a:solidFill>
              </a:rPr>
              <a:t>Inne produkty. </a:t>
            </a:r>
          </a:p>
          <a:p>
            <a:pPr>
              <a:buNone/>
            </a:pPr>
            <a:endParaRPr lang="pl-PL" sz="1200" i="1" dirty="0" smtClean="0"/>
          </a:p>
          <a:p>
            <a:pPr>
              <a:buNone/>
            </a:pPr>
            <a:r>
              <a:rPr lang="pl-PL" sz="1200" b="1" dirty="0" err="1" smtClean="0"/>
              <a:t>www.minrol.gov.pl</a:t>
            </a:r>
            <a:r>
              <a:rPr lang="pl-PL" sz="1200" b="1" dirty="0" smtClean="0"/>
              <a:t>/.../</a:t>
            </a:r>
            <a:r>
              <a:rPr lang="pl-PL" sz="1200" b="1" dirty="0" err="1" smtClean="0"/>
              <a:t>Produkty...tradycyjne</a:t>
            </a:r>
            <a:r>
              <a:rPr lang="pl-PL" sz="1200" b="1" dirty="0" smtClean="0"/>
              <a:t>/</a:t>
            </a:r>
            <a:r>
              <a:rPr lang="pl-PL" sz="1200" b="1" dirty="0" err="1" smtClean="0"/>
              <a:t>Lista-produktow-tradycyjn</a:t>
            </a:r>
            <a:endParaRPr lang="pl-PL" sz="1200" b="1" dirty="0" smtClean="0"/>
          </a:p>
          <a:p>
            <a:pPr>
              <a:buNone/>
            </a:pPr>
            <a:endParaRPr lang="pl-PL" sz="2000" b="1" dirty="0" smtClean="0">
              <a:solidFill>
                <a:schemeClr val="tx2"/>
              </a:solidFill>
            </a:endParaRPr>
          </a:p>
          <a:p>
            <a:pPr eaLnBrk="1" hangingPunct="1">
              <a:buNone/>
            </a:pPr>
            <a:endParaRPr lang="pl-PL" sz="2000" b="1" dirty="0" smtClean="0"/>
          </a:p>
        </p:txBody>
      </p:sp>
      <p:pic>
        <p:nvPicPr>
          <p:cNvPr id="1029" name="Picture 8" descr="http://t0.gstatic.com/images?q=tbn:ANd9GcTbo8PHXCMz6PEnXazPoMiA1E39P1c_MA0ozVDT5YDii7t6-V_Xbg"/>
          <p:cNvPicPr>
            <a:picLocks noChangeAspect="1" noChangeArrowheads="1"/>
          </p:cNvPicPr>
          <p:nvPr/>
        </p:nvPicPr>
        <p:blipFill>
          <a:blip r:embed="rId3" cstate="print"/>
          <a:srcRect/>
          <a:stretch>
            <a:fillRect/>
          </a:stretch>
        </p:blipFill>
        <p:spPr bwMode="auto">
          <a:xfrm>
            <a:off x="5292080" y="2924944"/>
            <a:ext cx="2571750" cy="2571750"/>
          </a:xfrm>
          <a:prstGeom prst="rect">
            <a:avLst/>
          </a:prstGeom>
          <a:noFill/>
          <a:ln w="9525">
            <a:noFill/>
            <a:miter lim="800000"/>
            <a:headEnd/>
            <a:tailEnd/>
          </a:ln>
        </p:spPr>
      </p:pic>
      <p:sp>
        <p:nvSpPr>
          <p:cNvPr id="1030" name="Text Box 9"/>
          <p:cNvSpPr txBox="1">
            <a:spLocks noChangeArrowheads="1"/>
          </p:cNvSpPr>
          <p:nvPr/>
        </p:nvSpPr>
        <p:spPr bwMode="auto">
          <a:xfrm>
            <a:off x="683568" y="4149080"/>
            <a:ext cx="5564832" cy="369332"/>
          </a:xfrm>
          <a:prstGeom prst="rect">
            <a:avLst/>
          </a:prstGeom>
          <a:noFill/>
          <a:ln w="9525">
            <a:noFill/>
            <a:miter lim="800000"/>
            <a:headEnd/>
            <a:tailEnd/>
          </a:ln>
        </p:spPr>
        <p:txBody>
          <a:bodyPr wrap="square">
            <a:spAutoFit/>
          </a:bodyPr>
          <a:lstStyle/>
          <a:p>
            <a:pPr>
              <a:spcBef>
                <a:spcPct val="50000"/>
              </a:spcBef>
            </a:pPr>
            <a:r>
              <a:rPr lang="pl-PL" dirty="0"/>
              <a:t>  </a:t>
            </a:r>
            <a:endParaRPr lang="pl-PL" b="1" i="1" dirty="0">
              <a:solidFill>
                <a:schemeClr val="tx2"/>
              </a:solidFill>
            </a:endParaRPr>
          </a:p>
        </p:txBody>
      </p:sp>
      <p:graphicFrame>
        <p:nvGraphicFramePr>
          <p:cNvPr id="1026" name="Object 10"/>
          <p:cNvGraphicFramePr>
            <a:graphicFrameLocks noChangeAspect="1"/>
          </p:cNvGraphicFramePr>
          <p:nvPr/>
        </p:nvGraphicFramePr>
        <p:xfrm>
          <a:off x="179512" y="0"/>
          <a:ext cx="8489826" cy="828675"/>
        </p:xfrm>
        <a:graphic>
          <a:graphicData uri="http://schemas.openxmlformats.org/presentationml/2006/ole">
            <p:oleObj spid="_x0000_s2050" name="Obraz - mapa bitowa" r:id="rId4" imgW="6458852" imgH="828791" progId="PBrush">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normAutofit fontScale="90000"/>
          </a:bodyPr>
          <a:lstStyle/>
          <a:p>
            <a:r>
              <a:rPr lang="pl-PL" sz="2000" b="1" dirty="0" smtClean="0">
                <a:solidFill>
                  <a:schemeClr val="tx2"/>
                </a:solidFill>
              </a:rPr>
              <a:t>Procedura umieszczania produktu na liście produktów tradycyjnych</a:t>
            </a:r>
            <a:r>
              <a:rPr lang="pl-PL" sz="2000" dirty="0" smtClean="0"/>
              <a:t/>
            </a:r>
            <a:br>
              <a:rPr lang="pl-PL" sz="2000" dirty="0" smtClean="0"/>
            </a:br>
            <a:endParaRPr lang="pl-PL" sz="2000" b="1" dirty="0">
              <a:solidFill>
                <a:schemeClr val="tx2"/>
              </a:solidFill>
            </a:endParaRPr>
          </a:p>
        </p:txBody>
      </p:sp>
      <p:sp>
        <p:nvSpPr>
          <p:cNvPr id="3" name="Symbol zastępczy zawartości 2"/>
          <p:cNvSpPr>
            <a:spLocks noGrp="1"/>
          </p:cNvSpPr>
          <p:nvPr>
            <p:ph idx="1"/>
          </p:nvPr>
        </p:nvSpPr>
        <p:spPr>
          <a:xfrm>
            <a:off x="457200" y="980728"/>
            <a:ext cx="8229600" cy="5145435"/>
          </a:xfrm>
        </p:spPr>
        <p:txBody>
          <a:bodyPr>
            <a:normAutofit/>
          </a:bodyPr>
          <a:lstStyle/>
          <a:p>
            <a:pPr>
              <a:buNone/>
            </a:pPr>
            <a:r>
              <a:rPr lang="pl-PL" sz="2000" b="1" dirty="0" smtClean="0">
                <a:solidFill>
                  <a:schemeClr val="tx2"/>
                </a:solidFill>
              </a:rPr>
              <a:t>1</a:t>
            </a:r>
            <a:r>
              <a:rPr lang="pl-PL" sz="2000" b="1" dirty="0" smtClean="0"/>
              <a:t>. </a:t>
            </a:r>
            <a:r>
              <a:rPr lang="pl-PL" sz="2000" b="1" dirty="0" smtClean="0">
                <a:solidFill>
                  <a:schemeClr val="tx2"/>
                </a:solidFill>
              </a:rPr>
              <a:t>Na Listę Produktów Tradycyjnych mogą być wpisane produkty rolne, środki spożywcze oraz napoje spirytusowe.</a:t>
            </a:r>
          </a:p>
          <a:p>
            <a:pPr>
              <a:buNone/>
            </a:pPr>
            <a:r>
              <a:rPr lang="pl-PL" sz="2000" b="1" dirty="0" smtClean="0">
                <a:solidFill>
                  <a:schemeClr val="tx2"/>
                </a:solidFill>
              </a:rPr>
              <a:t>2. We wniosku o wpis na Listę Produktów Tradycyjnych należy:</a:t>
            </a:r>
          </a:p>
          <a:p>
            <a:pPr lvl="0"/>
            <a:r>
              <a:rPr lang="pl-PL" sz="2000" b="1" dirty="0" smtClean="0">
                <a:solidFill>
                  <a:schemeClr val="tx2"/>
                </a:solidFill>
              </a:rPr>
              <a:t>    podać nazwę i rodzaj produktu,</a:t>
            </a:r>
          </a:p>
          <a:p>
            <a:pPr lvl="0"/>
            <a:r>
              <a:rPr lang="pl-PL" sz="2000" b="1" dirty="0" smtClean="0">
                <a:solidFill>
                  <a:schemeClr val="tx2"/>
                </a:solidFill>
              </a:rPr>
              <a:t>    sporządzić charakterystykę produktu,</a:t>
            </a:r>
          </a:p>
          <a:p>
            <a:pPr lvl="0"/>
            <a:r>
              <a:rPr lang="pl-PL" sz="2000" b="1" dirty="0" smtClean="0">
                <a:solidFill>
                  <a:schemeClr val="tx2"/>
                </a:solidFill>
              </a:rPr>
              <a:t>    wymienić surowce wykorzystywane do produkcji,</a:t>
            </a:r>
          </a:p>
          <a:p>
            <a:pPr lvl="0"/>
            <a:r>
              <a:rPr lang="pl-PL" sz="2000" b="1" dirty="0" smtClean="0">
                <a:solidFill>
                  <a:schemeClr val="tx2"/>
                </a:solidFill>
              </a:rPr>
              <a:t>    opisać metodę produkcji,</a:t>
            </a:r>
          </a:p>
          <a:p>
            <a:pPr lvl="0"/>
            <a:r>
              <a:rPr lang="pl-PL" sz="2000" b="1" dirty="0" smtClean="0">
                <a:solidFill>
                  <a:schemeClr val="tx2"/>
                </a:solidFill>
              </a:rPr>
              <a:t>    przedstawić wiarygodne informacje i dokumenty dotyczące tradycji,       pochodzenia oraz historii produktu, które pozwolą ocenić, czy jest on wytwarzany od co najmniej 25 lat</a:t>
            </a:r>
          </a:p>
          <a:p>
            <a:pPr>
              <a:buNone/>
            </a:pPr>
            <a:r>
              <a:rPr lang="pl-PL" sz="2000" b="1" dirty="0" smtClean="0">
                <a:solidFill>
                  <a:schemeClr val="tx2"/>
                </a:solidFill>
              </a:rPr>
              <a:t>3. Z wnioskiem o wpis mogą wystąpić: osoby fizyczne, osoby prawne, jednostki organizacyjne nie posiadające osobowości prawnej</a:t>
            </a:r>
          </a:p>
          <a:p>
            <a:pPr>
              <a:buNone/>
            </a:pPr>
            <a:r>
              <a:rPr lang="pl-PL" sz="2000" b="1" dirty="0" smtClean="0">
                <a:solidFill>
                  <a:schemeClr val="tx2"/>
                </a:solidFill>
              </a:rPr>
              <a:t>4. Wniosek o wpis na Listę Produktów Tradycyjnych jest składany do właściwego miejscowo marszałka województwa</a:t>
            </a:r>
          </a:p>
          <a:p>
            <a:endParaRPr lang="pl-PL" sz="2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504" y="116632"/>
            <a:ext cx="8856984" cy="648072"/>
          </a:xfrm>
        </p:spPr>
        <p:txBody>
          <a:bodyPr>
            <a:normAutofit fontScale="90000"/>
          </a:bodyPr>
          <a:lstStyle/>
          <a:p>
            <a:r>
              <a:rPr lang="pl-PL" sz="1800" dirty="0" smtClean="0">
                <a:solidFill>
                  <a:schemeClr val="tx2"/>
                </a:solidFill>
              </a:rPr>
              <a:t/>
            </a:r>
            <a:br>
              <a:rPr lang="pl-PL" sz="1800" dirty="0" smtClean="0">
                <a:solidFill>
                  <a:schemeClr val="tx2"/>
                </a:solidFill>
              </a:rPr>
            </a:br>
            <a:r>
              <a:rPr lang="pl-PL" sz="2400" b="1" dirty="0" smtClean="0">
                <a:solidFill>
                  <a:schemeClr val="tx2"/>
                </a:solidFill>
              </a:rPr>
              <a:t> Procedura umieszczania produktu na liście produktów tradycyjnych </a:t>
            </a:r>
            <a:r>
              <a:rPr lang="pl-PL" sz="2400" b="1" dirty="0" err="1" smtClean="0">
                <a:solidFill>
                  <a:schemeClr val="tx2"/>
                </a:solidFill>
              </a:rPr>
              <a:t>cd</a:t>
            </a:r>
            <a:r>
              <a:rPr lang="pl-PL" sz="2400" b="1" dirty="0" smtClean="0">
                <a:solidFill>
                  <a:schemeClr val="tx2"/>
                </a:solidFill>
              </a:rPr>
              <a:t>.</a:t>
            </a:r>
            <a:endParaRPr lang="pl-PL" sz="2200" b="1" dirty="0">
              <a:solidFill>
                <a:schemeClr val="tx2"/>
              </a:solidFill>
            </a:endParaRPr>
          </a:p>
        </p:txBody>
      </p:sp>
      <p:sp>
        <p:nvSpPr>
          <p:cNvPr id="3" name="Symbol zastępczy zawartości 2"/>
          <p:cNvSpPr>
            <a:spLocks noGrp="1"/>
          </p:cNvSpPr>
          <p:nvPr>
            <p:ph idx="1"/>
          </p:nvPr>
        </p:nvSpPr>
        <p:spPr>
          <a:xfrm>
            <a:off x="457200" y="1124744"/>
            <a:ext cx="8229600" cy="5544616"/>
          </a:xfrm>
        </p:spPr>
        <p:txBody>
          <a:bodyPr>
            <a:normAutofit/>
          </a:bodyPr>
          <a:lstStyle/>
          <a:p>
            <a:pPr>
              <a:buNone/>
            </a:pPr>
            <a:r>
              <a:rPr lang="pl-PL" sz="2000" b="1" dirty="0" smtClean="0">
                <a:solidFill>
                  <a:schemeClr val="tx2"/>
                </a:solidFill>
              </a:rPr>
              <a:t>Wymagane Dokumenty</a:t>
            </a:r>
          </a:p>
          <a:p>
            <a:pPr>
              <a:buNone/>
            </a:pPr>
            <a:r>
              <a:rPr lang="pl-PL" sz="2000" b="1" dirty="0" smtClean="0">
                <a:solidFill>
                  <a:schemeClr val="tx2"/>
                </a:solidFill>
              </a:rPr>
              <a:t>kserokopie dokumentów uwierzytelniających tradycję wytwarzania tego rodzaju produktu, w tym </a:t>
            </a:r>
            <a:r>
              <a:rPr lang="pl-PL" sz="2000" b="1" dirty="0" err="1" smtClean="0">
                <a:solidFill>
                  <a:schemeClr val="tx2"/>
                </a:solidFill>
              </a:rPr>
              <a:t>np</a:t>
            </a:r>
            <a:r>
              <a:rPr lang="pl-PL" sz="2000" b="1" dirty="0" smtClean="0">
                <a:solidFill>
                  <a:schemeClr val="tx2"/>
                </a:solidFill>
              </a:rPr>
              <a:t>:</a:t>
            </a:r>
          </a:p>
          <a:p>
            <a:pPr lvl="0"/>
            <a:r>
              <a:rPr lang="pl-PL" sz="2000" b="1" dirty="0" smtClean="0">
                <a:solidFill>
                  <a:schemeClr val="tx2"/>
                </a:solidFill>
              </a:rPr>
              <a:t>dokumenty z Muzeum Etnograficznego</a:t>
            </a:r>
          </a:p>
          <a:p>
            <a:pPr lvl="0"/>
            <a:r>
              <a:rPr lang="pl-PL" sz="2000" b="1" dirty="0" smtClean="0">
                <a:solidFill>
                  <a:schemeClr val="tx2"/>
                </a:solidFill>
              </a:rPr>
              <a:t>zapisy z ksiąg parafialnych</a:t>
            </a:r>
          </a:p>
          <a:p>
            <a:pPr lvl="0"/>
            <a:r>
              <a:rPr lang="pl-PL" sz="2000" b="1" dirty="0" smtClean="0">
                <a:solidFill>
                  <a:schemeClr val="tx2"/>
                </a:solidFill>
              </a:rPr>
              <a:t>fragmenty utworów literackich, w których zawarte są opisy wytwarzania </a:t>
            </a:r>
          </a:p>
          <a:p>
            <a:pPr lvl="0">
              <a:buNone/>
            </a:pPr>
            <a:r>
              <a:rPr lang="pl-PL" sz="2000" b="1" dirty="0" smtClean="0">
                <a:solidFill>
                  <a:schemeClr val="tx2"/>
                </a:solidFill>
              </a:rPr>
              <a:t>      i spożywania danego produktu</a:t>
            </a:r>
          </a:p>
          <a:p>
            <a:pPr lvl="0"/>
            <a:r>
              <a:rPr lang="pl-PL" sz="2000" b="1" dirty="0" smtClean="0">
                <a:solidFill>
                  <a:schemeClr val="tx2"/>
                </a:solidFill>
              </a:rPr>
              <a:t>biografie</a:t>
            </a:r>
          </a:p>
          <a:p>
            <a:pPr lvl="0"/>
            <a:r>
              <a:rPr lang="pl-PL" sz="2000" b="1" dirty="0" smtClean="0">
                <a:solidFill>
                  <a:schemeClr val="tx2"/>
                </a:solidFill>
              </a:rPr>
              <a:t>zapisy w historycznych książkach kucharskich</a:t>
            </a:r>
          </a:p>
          <a:p>
            <a:pPr lvl="0"/>
            <a:r>
              <a:rPr lang="pl-PL" sz="2000" b="1" dirty="0" smtClean="0">
                <a:solidFill>
                  <a:schemeClr val="tx2"/>
                </a:solidFill>
              </a:rPr>
              <a:t>zapis przekazu ustnego</a:t>
            </a:r>
          </a:p>
          <a:p>
            <a:pPr lvl="0"/>
            <a:r>
              <a:rPr lang="pl-PL" sz="2000" b="1" dirty="0" smtClean="0">
                <a:solidFill>
                  <a:schemeClr val="tx2"/>
                </a:solidFill>
              </a:rPr>
              <a:t>fotografie</a:t>
            </a:r>
          </a:p>
          <a:p>
            <a:pPr lvl="0"/>
            <a:r>
              <a:rPr lang="pl-PL" sz="2000" b="1" dirty="0" smtClean="0">
                <a:solidFill>
                  <a:schemeClr val="tx2"/>
                </a:solidFill>
              </a:rPr>
              <a:t>obrazy i inne materiały, które mogą posłużyć do udowodnienia że produkt jest tradycyjny</a:t>
            </a:r>
          </a:p>
          <a:p>
            <a:pPr>
              <a:buNone/>
            </a:pPr>
            <a:endParaRPr lang="pl-PL"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06090"/>
          </a:xfrm>
        </p:spPr>
        <p:txBody>
          <a:bodyPr>
            <a:normAutofit/>
          </a:bodyPr>
          <a:lstStyle/>
          <a:p>
            <a:r>
              <a:rPr lang="pl-PL" sz="2000" b="1" dirty="0" smtClean="0">
                <a:solidFill>
                  <a:schemeClr val="tx2"/>
                </a:solidFill>
              </a:rPr>
              <a:t>Procedura umieszczania produktu na liście produktów tradycyjnych </a:t>
            </a:r>
            <a:r>
              <a:rPr lang="pl-PL" sz="2000" b="1" dirty="0" err="1" smtClean="0">
                <a:solidFill>
                  <a:schemeClr val="tx2"/>
                </a:solidFill>
              </a:rPr>
              <a:t>cd</a:t>
            </a:r>
            <a:r>
              <a:rPr lang="pl-PL" sz="2000" b="1" dirty="0" smtClean="0">
                <a:solidFill>
                  <a:schemeClr val="tx2"/>
                </a:solidFill>
              </a:rPr>
              <a:t>.</a:t>
            </a:r>
            <a:endParaRPr lang="pl-PL" sz="2000" b="1" dirty="0">
              <a:solidFill>
                <a:schemeClr val="tx2"/>
              </a:solidFill>
            </a:endParaRPr>
          </a:p>
        </p:txBody>
      </p:sp>
      <p:sp>
        <p:nvSpPr>
          <p:cNvPr id="3" name="Symbol zastępczy zawartości 2"/>
          <p:cNvSpPr>
            <a:spLocks noGrp="1"/>
          </p:cNvSpPr>
          <p:nvPr>
            <p:ph idx="1"/>
          </p:nvPr>
        </p:nvSpPr>
        <p:spPr/>
        <p:txBody>
          <a:bodyPr>
            <a:normAutofit/>
          </a:bodyPr>
          <a:lstStyle/>
          <a:p>
            <a:pPr>
              <a:buNone/>
            </a:pPr>
            <a:r>
              <a:rPr lang="pl-PL" sz="2000" b="1" dirty="0" smtClean="0">
                <a:solidFill>
                  <a:schemeClr val="tx2"/>
                </a:solidFill>
              </a:rPr>
              <a:t>Czas realizacji</a:t>
            </a:r>
            <a:endParaRPr lang="pl-PL" sz="2000" dirty="0" smtClean="0">
              <a:solidFill>
                <a:schemeClr val="tx2"/>
              </a:solidFill>
            </a:endParaRPr>
          </a:p>
          <a:p>
            <a:pPr>
              <a:buNone/>
            </a:pPr>
            <a:r>
              <a:rPr lang="pl-PL" sz="2000" dirty="0" smtClean="0">
                <a:solidFill>
                  <a:schemeClr val="tx2"/>
                </a:solidFill>
              </a:rPr>
              <a:t>Do pół roku.</a:t>
            </a:r>
          </a:p>
          <a:p>
            <a:pPr>
              <a:buNone/>
            </a:pPr>
            <a:r>
              <a:rPr lang="pl-PL" sz="2000" b="1" dirty="0" smtClean="0">
                <a:solidFill>
                  <a:schemeClr val="tx2"/>
                </a:solidFill>
              </a:rPr>
              <a:t>Podstawa prawna</a:t>
            </a:r>
            <a:endParaRPr lang="pl-PL" sz="2000" dirty="0" smtClean="0">
              <a:solidFill>
                <a:schemeClr val="tx2"/>
              </a:solidFill>
            </a:endParaRPr>
          </a:p>
          <a:p>
            <a:pPr>
              <a:buNone/>
            </a:pPr>
            <a:r>
              <a:rPr lang="pl-PL" sz="2000" dirty="0" smtClean="0">
                <a:solidFill>
                  <a:schemeClr val="tx2"/>
                </a:solidFill>
              </a:rPr>
              <a:t>Ustawa z dnia 17 grudnia 2004 r. o rejestracji i ochronie nazw i oznaczeń produktów rolnych i środków spożywczych oraz o produktach tradycyjnych (Dz. U. z 2005 r. Nr 10, poz. 68 ze zm.) i zgodnie z załącznikiem do rozporządzenia Ministra Rolnictwa i Rozwoju Wsi z dnia 22 marca 2005 r. (Dz. U. z 2005 nr 58 poz. 509) </a:t>
            </a:r>
          </a:p>
          <a:p>
            <a:pPr>
              <a:buNone/>
            </a:pPr>
            <a:endParaRPr lang="pl-PL" sz="2000" b="1" dirty="0">
              <a:solidFill>
                <a:schemeClr val="tx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187624" y="764704"/>
            <a:ext cx="6408712" cy="1512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smtClean="0"/>
              <a:t>Właściwy Marszałek Województwa </a:t>
            </a:r>
          </a:p>
          <a:p>
            <a:pPr algn="ctr"/>
            <a:r>
              <a:rPr lang="pl-PL" sz="2000" b="1" dirty="0" smtClean="0"/>
              <a:t>Izba gospodarcza (</a:t>
            </a:r>
            <a:r>
              <a:rPr lang="pl-PL" sz="2000" dirty="0" smtClean="0"/>
              <a:t>zrzeszająca producentów produktów regionalnych i tradycyjnych)</a:t>
            </a:r>
          </a:p>
          <a:p>
            <a:pPr algn="ctr"/>
            <a:r>
              <a:rPr lang="pl-PL" sz="2000" dirty="0" smtClean="0">
                <a:solidFill>
                  <a:schemeClr val="bg2"/>
                </a:solidFill>
              </a:rPr>
              <a:t>w terminie 30 dni wydaje opinię</a:t>
            </a:r>
            <a:endParaRPr lang="pl-PL" sz="2000" b="1" dirty="0">
              <a:solidFill>
                <a:schemeClr val="bg2"/>
              </a:solidFill>
            </a:endParaRPr>
          </a:p>
        </p:txBody>
      </p:sp>
      <p:sp>
        <p:nvSpPr>
          <p:cNvPr id="5" name="Strzałka w dół 4"/>
          <p:cNvSpPr/>
          <p:nvPr/>
        </p:nvSpPr>
        <p:spPr>
          <a:xfrm>
            <a:off x="4211960" y="2564904"/>
            <a:ext cx="484632" cy="3335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p:cNvSpPr/>
          <p:nvPr/>
        </p:nvSpPr>
        <p:spPr>
          <a:xfrm>
            <a:off x="539552" y="2996952"/>
            <a:ext cx="7992888"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smtClean="0">
                <a:solidFill>
                  <a:schemeClr val="bg1"/>
                </a:solidFill>
              </a:rPr>
              <a:t>Minister Rolnictwa i Rozwoju Wsi</a:t>
            </a:r>
          </a:p>
          <a:p>
            <a:pPr algn="ctr"/>
            <a:r>
              <a:rPr lang="pl-PL" sz="2000" b="1" dirty="0" smtClean="0">
                <a:solidFill>
                  <a:schemeClr val="bg1"/>
                </a:solidFill>
              </a:rPr>
              <a:t>ogłasza w dzienniku urzędowym wykaz produktów tradycyjnych, które zostały wpisane na listę produktów tradycyjnych</a:t>
            </a:r>
            <a:endParaRPr lang="pl-PL" sz="2000" dirty="0">
              <a:solidFill>
                <a:schemeClr val="bg1"/>
              </a:solidFill>
            </a:endParaRPr>
          </a:p>
        </p:txBody>
      </p:sp>
      <p:sp>
        <p:nvSpPr>
          <p:cNvPr id="13" name="pole tekstowe 12"/>
          <p:cNvSpPr txBox="1"/>
          <p:nvPr/>
        </p:nvSpPr>
        <p:spPr>
          <a:xfrm>
            <a:off x="251520" y="4869160"/>
            <a:ext cx="8280920" cy="1323439"/>
          </a:xfrm>
          <a:prstGeom prst="rect">
            <a:avLst/>
          </a:prstGeom>
          <a:noFill/>
        </p:spPr>
        <p:txBody>
          <a:bodyPr wrap="square" rtlCol="0">
            <a:spAutoFit/>
          </a:bodyPr>
          <a:lstStyle/>
          <a:p>
            <a:r>
              <a:rPr lang="pl-PL" sz="2000" b="1" dirty="0" smtClean="0">
                <a:solidFill>
                  <a:schemeClr val="tx2"/>
                </a:solidFill>
              </a:rPr>
              <a:t>wniosek składany jest w formie papierowej (w wersji w wersji papierowej należy złożyć zarówno wniosek jak i załączniki) </a:t>
            </a:r>
          </a:p>
          <a:p>
            <a:r>
              <a:rPr lang="pl-PL" sz="2000" b="1" dirty="0" smtClean="0">
                <a:solidFill>
                  <a:schemeClr val="tx2"/>
                </a:solidFill>
              </a:rPr>
              <a:t>oraz w wersji elektronicznej na nośniku CD </a:t>
            </a:r>
          </a:p>
          <a:p>
            <a:r>
              <a:rPr lang="pl-PL" sz="2000" b="1" dirty="0" smtClean="0">
                <a:solidFill>
                  <a:schemeClr val="tx2"/>
                </a:solidFill>
              </a:rPr>
              <a:t>Czas realizacji wniosku pół roku</a:t>
            </a:r>
            <a:endParaRPr lang="pl-PL" sz="2000" b="1" dirty="0">
              <a:solidFill>
                <a:schemeClr val="tx2"/>
              </a:solidFill>
            </a:endParaRPr>
          </a:p>
        </p:txBody>
      </p:sp>
    </p:spTree>
    <p:extLst>
      <p:ext uri="{BB962C8B-B14F-4D97-AF65-F5344CB8AC3E}">
        <p14:creationId xmlns="" xmlns:p14="http://schemas.microsoft.com/office/powerpoint/2010/main" val="3162248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skanowanie0098.jpg"/>
          <p:cNvPicPr>
            <a:picLocks noChangeAspect="1"/>
          </p:cNvPicPr>
          <p:nvPr/>
        </p:nvPicPr>
        <p:blipFill>
          <a:blip r:embed="rId2" cstate="print"/>
          <a:stretch>
            <a:fillRect/>
          </a:stretch>
        </p:blipFill>
        <p:spPr>
          <a:xfrm>
            <a:off x="0" y="90000"/>
            <a:ext cx="4183045" cy="6768000"/>
          </a:xfrm>
          <a:prstGeom prst="rect">
            <a:avLst/>
          </a:prstGeom>
        </p:spPr>
      </p:pic>
      <p:pic>
        <p:nvPicPr>
          <p:cNvPr id="3" name="Obraz 2" descr="skanowanie0099.jpg"/>
          <p:cNvPicPr>
            <a:picLocks noChangeAspect="1"/>
          </p:cNvPicPr>
          <p:nvPr/>
        </p:nvPicPr>
        <p:blipFill>
          <a:blip r:embed="rId3" cstate="print"/>
          <a:stretch>
            <a:fillRect/>
          </a:stretch>
        </p:blipFill>
        <p:spPr>
          <a:xfrm>
            <a:off x="4862923" y="126000"/>
            <a:ext cx="4281077" cy="6732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fo_dg~rdlp_katowice~gr_krogulna~dg~rdlp_katowice~gr_krogulna~zdjecie_stawow_krogulna.jpg"/>
          <p:cNvPicPr>
            <a:picLocks noChangeAspect="1"/>
          </p:cNvPicPr>
          <p:nvPr/>
        </p:nvPicPr>
        <p:blipFill>
          <a:blip r:embed="rId2" cstate="print"/>
          <a:stretch>
            <a:fillRect/>
          </a:stretch>
        </p:blipFill>
        <p:spPr>
          <a:xfrm>
            <a:off x="2699792" y="2780928"/>
            <a:ext cx="2909012" cy="1944000"/>
          </a:xfrm>
          <a:prstGeom prst="ellipse">
            <a:avLst/>
          </a:prstGeom>
        </p:spPr>
        <p:style>
          <a:lnRef idx="1">
            <a:schemeClr val="accent1"/>
          </a:lnRef>
          <a:fillRef idx="2">
            <a:schemeClr val="accent1"/>
          </a:fillRef>
          <a:effectRef idx="1">
            <a:schemeClr val="accent1"/>
          </a:effectRef>
          <a:fontRef idx="minor">
            <a:schemeClr val="dk1"/>
          </a:fontRef>
        </p:style>
      </p:pic>
      <p:pic>
        <p:nvPicPr>
          <p:cNvPr id="4" name="Obraz 3" descr="różne ryby.jpg"/>
          <p:cNvPicPr>
            <a:picLocks noChangeAspect="1"/>
          </p:cNvPicPr>
          <p:nvPr/>
        </p:nvPicPr>
        <p:blipFill>
          <a:blip r:embed="rId3" cstate="print"/>
          <a:stretch>
            <a:fillRect/>
          </a:stretch>
        </p:blipFill>
        <p:spPr>
          <a:xfrm>
            <a:off x="2987824" y="548680"/>
            <a:ext cx="2286000" cy="1524000"/>
          </a:xfrm>
          <a:prstGeom prst="roundRect">
            <a:avLst/>
          </a:prstGeom>
        </p:spPr>
      </p:pic>
      <p:pic>
        <p:nvPicPr>
          <p:cNvPr id="5" name="Obraz 4" descr="gospodarstwo-rybackie-toporow-bosowice-42.jpeg"/>
          <p:cNvPicPr>
            <a:picLocks noChangeAspect="1"/>
          </p:cNvPicPr>
          <p:nvPr/>
        </p:nvPicPr>
        <p:blipFill>
          <a:blip r:embed="rId4" cstate="print"/>
          <a:stretch>
            <a:fillRect/>
          </a:stretch>
        </p:blipFill>
        <p:spPr>
          <a:xfrm>
            <a:off x="6012160" y="1484784"/>
            <a:ext cx="1966258" cy="1476000"/>
          </a:xfrm>
          <a:prstGeom prst="roundRect">
            <a:avLst/>
          </a:prstGeom>
        </p:spPr>
        <p:style>
          <a:lnRef idx="1">
            <a:schemeClr val="accent1"/>
          </a:lnRef>
          <a:fillRef idx="2">
            <a:schemeClr val="accent1"/>
          </a:fillRef>
          <a:effectRef idx="1">
            <a:schemeClr val="accent1"/>
          </a:effectRef>
          <a:fontRef idx="minor">
            <a:schemeClr val="dk1"/>
          </a:fontRef>
        </p:style>
      </p:pic>
      <p:pic>
        <p:nvPicPr>
          <p:cNvPr id="6" name="Obraz 5" descr="DSCN3200.JPG"/>
          <p:cNvPicPr>
            <a:picLocks noChangeAspect="1"/>
          </p:cNvPicPr>
          <p:nvPr/>
        </p:nvPicPr>
        <p:blipFill>
          <a:blip r:embed="rId5" cstate="print"/>
          <a:srcRect/>
          <a:stretch>
            <a:fillRect/>
          </a:stretch>
        </p:blipFill>
        <p:spPr bwMode="auto">
          <a:xfrm>
            <a:off x="6012160" y="4725144"/>
            <a:ext cx="1973641" cy="1476000"/>
          </a:xfrm>
          <a:prstGeom prst="roundRect">
            <a:avLst/>
          </a:prstGeom>
          <a:ln>
            <a:headEnd/>
            <a:tailEnd/>
          </a:ln>
        </p:spPr>
        <p:style>
          <a:lnRef idx="1">
            <a:schemeClr val="accent1"/>
          </a:lnRef>
          <a:fillRef idx="2">
            <a:schemeClr val="accent1"/>
          </a:fillRef>
          <a:effectRef idx="1">
            <a:schemeClr val="accent1"/>
          </a:effectRef>
          <a:fontRef idx="minor">
            <a:schemeClr val="dk1"/>
          </a:fontRef>
        </p:style>
      </p:pic>
      <p:pic>
        <p:nvPicPr>
          <p:cNvPr id="8" name="Obraz 7" descr="ryby-marynowane-szwaderki-09-ploc.jpg"/>
          <p:cNvPicPr>
            <a:picLocks noChangeAspect="1"/>
          </p:cNvPicPr>
          <p:nvPr/>
        </p:nvPicPr>
        <p:blipFill>
          <a:blip r:embed="rId6" cstate="print"/>
          <a:stretch>
            <a:fillRect/>
          </a:stretch>
        </p:blipFill>
        <p:spPr>
          <a:xfrm>
            <a:off x="1331640" y="5157192"/>
            <a:ext cx="983649" cy="1476000"/>
          </a:xfrm>
          <a:prstGeom prst="roundRect">
            <a:avLst/>
          </a:prstGeom>
        </p:spPr>
        <p:style>
          <a:lnRef idx="1">
            <a:schemeClr val="accent1"/>
          </a:lnRef>
          <a:fillRef idx="2">
            <a:schemeClr val="accent1"/>
          </a:fillRef>
          <a:effectRef idx="1">
            <a:schemeClr val="accent1"/>
          </a:effectRef>
          <a:fontRef idx="minor">
            <a:schemeClr val="dk1"/>
          </a:fontRef>
        </p:style>
      </p:pic>
      <p:pic>
        <p:nvPicPr>
          <p:cNvPr id="9" name="Obraz 8" descr="Szfaderki.jpg"/>
          <p:cNvPicPr>
            <a:picLocks noChangeAspect="1"/>
          </p:cNvPicPr>
          <p:nvPr/>
        </p:nvPicPr>
        <p:blipFill>
          <a:blip r:embed="rId7" cstate="print"/>
          <a:stretch>
            <a:fillRect/>
          </a:stretch>
        </p:blipFill>
        <p:spPr>
          <a:xfrm>
            <a:off x="107504" y="1916832"/>
            <a:ext cx="2218266" cy="1476000"/>
          </a:xfrm>
          <a:prstGeom prst="roundRect">
            <a:avLst/>
          </a:prstGeom>
        </p:spPr>
        <p:style>
          <a:lnRef idx="1">
            <a:schemeClr val="accent1"/>
          </a:lnRef>
          <a:fillRef idx="2">
            <a:schemeClr val="accent1"/>
          </a:fillRef>
          <a:effectRef idx="1">
            <a:schemeClr val="accent1"/>
          </a:effectRef>
          <a:fontRef idx="minor">
            <a:schemeClr val="dk1"/>
          </a:fontRef>
        </p:style>
      </p:pic>
      <p:cxnSp>
        <p:nvCxnSpPr>
          <p:cNvPr id="12" name="Łącznik prosty ze strzałką 11"/>
          <p:cNvCxnSpPr/>
          <p:nvPr/>
        </p:nvCxnSpPr>
        <p:spPr>
          <a:xfrm flipV="1">
            <a:off x="4139952" y="2132856"/>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p:nvPr/>
        </p:nvCxnSpPr>
        <p:spPr>
          <a:xfrm flipV="1">
            <a:off x="5076056" y="2708920"/>
            <a:ext cx="72008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Łącznik prosty ze strzałką 17"/>
          <p:cNvCxnSpPr/>
          <p:nvPr/>
        </p:nvCxnSpPr>
        <p:spPr>
          <a:xfrm>
            <a:off x="5364088" y="4365104"/>
            <a:ext cx="50405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Łącznik prosty ze strzałką 19"/>
          <p:cNvCxnSpPr/>
          <p:nvPr/>
        </p:nvCxnSpPr>
        <p:spPr>
          <a:xfrm flipV="1">
            <a:off x="1835696" y="2348880"/>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Łącznik prosty ze strzałką 21"/>
          <p:cNvCxnSpPr>
            <a:stCxn id="3" idx="1"/>
          </p:cNvCxnSpPr>
          <p:nvPr/>
        </p:nvCxnSpPr>
        <p:spPr>
          <a:xfrm flipH="1" flipV="1">
            <a:off x="2555776" y="2780928"/>
            <a:ext cx="570031" cy="2846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p:cNvCxnSpPr/>
          <p:nvPr/>
        </p:nvCxnSpPr>
        <p:spPr>
          <a:xfrm flipH="1">
            <a:off x="1691680" y="4221088"/>
            <a:ext cx="93610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1331640" y="0"/>
            <a:ext cx="6401981" cy="523220"/>
          </a:xfrm>
          <a:prstGeom prst="rect">
            <a:avLst/>
          </a:prstGeom>
          <a:noFill/>
        </p:spPr>
        <p:txBody>
          <a:bodyPr wrap="square" rtlCol="0">
            <a:spAutoFit/>
          </a:bodyPr>
          <a:lstStyle/>
          <a:p>
            <a:pPr algn="ctr"/>
            <a:r>
              <a:rPr lang="pl-PL" sz="2800" b="1" dirty="0" smtClean="0">
                <a:solidFill>
                  <a:schemeClr val="tx2"/>
                </a:solidFill>
              </a:rPr>
              <a:t>Działalność produkcyjna  gospodarstwa</a:t>
            </a:r>
            <a:endParaRPr lang="pl-PL" sz="2800" b="1" dirty="0">
              <a:solidFill>
                <a:schemeClr val="tx2"/>
              </a:solidFill>
            </a:endParaRPr>
          </a:p>
        </p:txBody>
      </p:sp>
      <p:pic>
        <p:nvPicPr>
          <p:cNvPr id="83970" name="Picture 2" descr="Wyl&amp;eogon;g pstr&amp;aogon;ga t&amp;eogon;czowego (Oncorhynchus mykiss)"/>
          <p:cNvPicPr>
            <a:picLocks noChangeAspect="1" noChangeArrowheads="1"/>
          </p:cNvPicPr>
          <p:nvPr/>
        </p:nvPicPr>
        <p:blipFill>
          <a:blip r:embed="rId8" cstate="print"/>
          <a:srcRect/>
          <a:stretch>
            <a:fillRect/>
          </a:stretch>
        </p:blipFill>
        <p:spPr bwMode="auto">
          <a:xfrm>
            <a:off x="3491880" y="5058000"/>
            <a:ext cx="1230000" cy="1800000"/>
          </a:xfrm>
          <a:prstGeom prst="roundRect">
            <a:avLst/>
          </a:prstGeom>
        </p:spPr>
        <p:style>
          <a:lnRef idx="1">
            <a:schemeClr val="accent1"/>
          </a:lnRef>
          <a:fillRef idx="2">
            <a:schemeClr val="accent1"/>
          </a:fillRef>
          <a:effectRef idx="1">
            <a:schemeClr val="accent1"/>
          </a:effectRef>
          <a:fontRef idx="minor">
            <a:schemeClr val="dk1"/>
          </a:fontRef>
        </p:style>
      </p:pic>
      <p:cxnSp>
        <p:nvCxnSpPr>
          <p:cNvPr id="19" name="Łącznik prosty ze strzałką 18"/>
          <p:cNvCxnSpPr>
            <a:stCxn id="3" idx="4"/>
          </p:cNvCxnSpPr>
          <p:nvPr/>
        </p:nvCxnSpPr>
        <p:spPr>
          <a:xfrm flipH="1">
            <a:off x="4139952" y="4724928"/>
            <a:ext cx="14346" cy="288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7" name="Symbol zastępczy zawartości 3" descr="skanowanie0125.jpg"/>
          <p:cNvPicPr>
            <a:picLocks noChangeAspect="1"/>
          </p:cNvPicPr>
          <p:nvPr/>
        </p:nvPicPr>
        <p:blipFill>
          <a:blip r:embed="rId9" cstate="print"/>
          <a:stretch>
            <a:fillRect/>
          </a:stretch>
        </p:blipFill>
        <p:spPr>
          <a:xfrm>
            <a:off x="107504" y="3645024"/>
            <a:ext cx="1494148" cy="1476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skanowanie0100.jpg"/>
          <p:cNvPicPr>
            <a:picLocks noChangeAspect="1"/>
          </p:cNvPicPr>
          <p:nvPr/>
        </p:nvPicPr>
        <p:blipFill>
          <a:blip r:embed="rId2" cstate="print"/>
          <a:stretch>
            <a:fillRect/>
          </a:stretch>
        </p:blipFill>
        <p:spPr>
          <a:xfrm>
            <a:off x="1" y="116632"/>
            <a:ext cx="4867419" cy="6804000"/>
          </a:xfrm>
          <a:prstGeom prst="rect">
            <a:avLst/>
          </a:prstGeom>
        </p:spPr>
      </p:pic>
      <p:pic>
        <p:nvPicPr>
          <p:cNvPr id="3" name="Obraz 2" descr="skanowanie0101.jpg"/>
          <p:cNvPicPr>
            <a:picLocks noChangeAspect="1"/>
          </p:cNvPicPr>
          <p:nvPr/>
        </p:nvPicPr>
        <p:blipFill>
          <a:blip r:embed="rId3" cstate="print"/>
          <a:stretch>
            <a:fillRect/>
          </a:stretch>
        </p:blipFill>
        <p:spPr>
          <a:xfrm>
            <a:off x="4197759" y="54000"/>
            <a:ext cx="4946241" cy="6804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skanowanie0102.jpg"/>
          <p:cNvPicPr>
            <a:picLocks noChangeAspect="1"/>
          </p:cNvPicPr>
          <p:nvPr/>
        </p:nvPicPr>
        <p:blipFill>
          <a:blip r:embed="rId2" cstate="print"/>
          <a:stretch>
            <a:fillRect/>
          </a:stretch>
        </p:blipFill>
        <p:spPr>
          <a:xfrm>
            <a:off x="0" y="54000"/>
            <a:ext cx="4644008" cy="6804000"/>
          </a:xfrm>
          <a:prstGeom prst="rect">
            <a:avLst/>
          </a:prstGeom>
        </p:spPr>
      </p:pic>
      <p:pic>
        <p:nvPicPr>
          <p:cNvPr id="3" name="Obraz 2" descr="skanowanie0103.jpg"/>
          <p:cNvPicPr>
            <a:picLocks noChangeAspect="1"/>
          </p:cNvPicPr>
          <p:nvPr/>
        </p:nvPicPr>
        <p:blipFill>
          <a:blip r:embed="rId3" cstate="print"/>
          <a:stretch>
            <a:fillRect/>
          </a:stretch>
        </p:blipFill>
        <p:spPr>
          <a:xfrm>
            <a:off x="4644008" y="54000"/>
            <a:ext cx="4355976" cy="6804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skanowanie0104.jpg"/>
          <p:cNvPicPr>
            <a:picLocks noChangeAspect="1"/>
          </p:cNvPicPr>
          <p:nvPr/>
        </p:nvPicPr>
        <p:blipFill>
          <a:blip r:embed="rId2" cstate="print"/>
          <a:stretch>
            <a:fillRect/>
          </a:stretch>
        </p:blipFill>
        <p:spPr>
          <a:xfrm>
            <a:off x="2123728" y="90000"/>
            <a:ext cx="4878039" cy="6768000"/>
          </a:xfrm>
          <a:prstGeom prst="rect">
            <a:avLst/>
          </a:prstGeom>
        </p:spPr>
      </p:pic>
      <p:sp>
        <p:nvSpPr>
          <p:cNvPr id="4" name="pole tekstowe 3"/>
          <p:cNvSpPr txBox="1"/>
          <p:nvPr/>
        </p:nvSpPr>
        <p:spPr>
          <a:xfrm>
            <a:off x="2195736" y="116632"/>
            <a:ext cx="2726967" cy="338554"/>
          </a:xfrm>
          <a:prstGeom prst="rect">
            <a:avLst/>
          </a:prstGeom>
          <a:noFill/>
        </p:spPr>
        <p:txBody>
          <a:bodyPr wrap="square" rtlCol="0">
            <a:spAutoFit/>
          </a:bodyPr>
          <a:lstStyle/>
          <a:p>
            <a:r>
              <a:rPr lang="pl-PL" sz="1600" b="1" dirty="0" smtClean="0"/>
              <a:t>7. Informacje dodatkowe:</a:t>
            </a:r>
            <a:endParaRPr lang="pl-PL" sz="16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728" y="620688"/>
            <a:ext cx="6115050" cy="571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pole tekstowe 1"/>
          <p:cNvSpPr txBox="1"/>
          <p:nvPr/>
        </p:nvSpPr>
        <p:spPr>
          <a:xfrm>
            <a:off x="4211960" y="692696"/>
            <a:ext cx="490712" cy="400110"/>
          </a:xfrm>
          <a:prstGeom prst="rect">
            <a:avLst/>
          </a:prstGeom>
          <a:noFill/>
        </p:spPr>
        <p:txBody>
          <a:bodyPr wrap="square" rtlCol="0">
            <a:spAutoFit/>
          </a:bodyPr>
          <a:lstStyle/>
          <a:p>
            <a:r>
              <a:rPr lang="pl-PL" sz="2000" b="1" dirty="0" smtClean="0"/>
              <a:t>17</a:t>
            </a:r>
            <a:endParaRPr lang="pl-PL" sz="2000" b="1" dirty="0"/>
          </a:p>
        </p:txBody>
      </p:sp>
      <p:sp>
        <p:nvSpPr>
          <p:cNvPr id="4" name="pole tekstowe 3"/>
          <p:cNvSpPr txBox="1"/>
          <p:nvPr/>
        </p:nvSpPr>
        <p:spPr>
          <a:xfrm>
            <a:off x="251520" y="260648"/>
            <a:ext cx="8064896" cy="461665"/>
          </a:xfrm>
          <a:prstGeom prst="rect">
            <a:avLst/>
          </a:prstGeom>
          <a:noFill/>
        </p:spPr>
        <p:txBody>
          <a:bodyPr wrap="square" rtlCol="0">
            <a:spAutoFit/>
          </a:bodyPr>
          <a:lstStyle/>
          <a:p>
            <a:pPr algn="ctr"/>
            <a:r>
              <a:rPr lang="pl-PL" sz="2400" b="1" dirty="0" smtClean="0">
                <a:solidFill>
                  <a:schemeClr val="tx2"/>
                </a:solidFill>
              </a:rPr>
              <a:t>           Rybne produkty tradycyjne w Polsce – lista </a:t>
            </a:r>
            <a:r>
              <a:rPr lang="pl-PL" sz="2400" b="1" dirty="0" err="1" smtClean="0">
                <a:solidFill>
                  <a:schemeClr val="tx2"/>
                </a:solidFill>
              </a:rPr>
              <a:t>MRiRW</a:t>
            </a:r>
            <a:endParaRPr lang="pl-PL" sz="2400" b="1" dirty="0">
              <a:solidFill>
                <a:schemeClr val="tx2"/>
              </a:solidFill>
            </a:endParaRPr>
          </a:p>
        </p:txBody>
      </p:sp>
      <p:sp>
        <p:nvSpPr>
          <p:cNvPr id="5" name="pole tekstowe 4"/>
          <p:cNvSpPr txBox="1"/>
          <p:nvPr/>
        </p:nvSpPr>
        <p:spPr>
          <a:xfrm>
            <a:off x="2915816" y="1268760"/>
            <a:ext cx="314510" cy="400110"/>
          </a:xfrm>
          <a:prstGeom prst="rect">
            <a:avLst/>
          </a:prstGeom>
          <a:noFill/>
        </p:spPr>
        <p:txBody>
          <a:bodyPr wrap="none" rtlCol="0">
            <a:spAutoFit/>
          </a:bodyPr>
          <a:lstStyle/>
          <a:p>
            <a:r>
              <a:rPr lang="pl-PL" sz="2000" b="1" dirty="0" smtClean="0"/>
              <a:t>6</a:t>
            </a:r>
            <a:endParaRPr lang="pl-PL" sz="2000" b="1" dirty="0"/>
          </a:p>
        </p:txBody>
      </p:sp>
      <p:sp>
        <p:nvSpPr>
          <p:cNvPr id="6" name="pole tekstowe 5"/>
          <p:cNvSpPr txBox="1"/>
          <p:nvPr/>
        </p:nvSpPr>
        <p:spPr>
          <a:xfrm>
            <a:off x="7236296" y="1628800"/>
            <a:ext cx="379282" cy="400110"/>
          </a:xfrm>
          <a:prstGeom prst="rect">
            <a:avLst/>
          </a:prstGeom>
          <a:noFill/>
        </p:spPr>
        <p:txBody>
          <a:bodyPr wrap="square" rtlCol="0">
            <a:spAutoFit/>
          </a:bodyPr>
          <a:lstStyle/>
          <a:p>
            <a:r>
              <a:rPr lang="pl-PL" sz="2000" b="1" dirty="0" smtClean="0"/>
              <a:t>2</a:t>
            </a:r>
            <a:endParaRPr lang="pl-PL" sz="2000" b="1" dirty="0"/>
          </a:p>
        </p:txBody>
      </p:sp>
      <p:sp>
        <p:nvSpPr>
          <p:cNvPr id="7" name="pole tekstowe 6"/>
          <p:cNvSpPr txBox="1"/>
          <p:nvPr/>
        </p:nvSpPr>
        <p:spPr>
          <a:xfrm>
            <a:off x="3563888" y="2348880"/>
            <a:ext cx="314510" cy="400110"/>
          </a:xfrm>
          <a:prstGeom prst="rect">
            <a:avLst/>
          </a:prstGeom>
          <a:noFill/>
        </p:spPr>
        <p:txBody>
          <a:bodyPr wrap="none" rtlCol="0">
            <a:spAutoFit/>
          </a:bodyPr>
          <a:lstStyle/>
          <a:p>
            <a:r>
              <a:rPr lang="pl-PL" sz="2000" b="1" dirty="0" smtClean="0"/>
              <a:t>1</a:t>
            </a:r>
            <a:endParaRPr lang="pl-PL" sz="2000" b="1" dirty="0"/>
          </a:p>
        </p:txBody>
      </p:sp>
      <p:sp>
        <p:nvSpPr>
          <p:cNvPr id="8" name="pole tekstowe 7"/>
          <p:cNvSpPr txBox="1"/>
          <p:nvPr/>
        </p:nvSpPr>
        <p:spPr>
          <a:xfrm>
            <a:off x="6156176" y="2276872"/>
            <a:ext cx="314510" cy="400110"/>
          </a:xfrm>
          <a:prstGeom prst="rect">
            <a:avLst/>
          </a:prstGeom>
          <a:noFill/>
        </p:spPr>
        <p:txBody>
          <a:bodyPr wrap="none" rtlCol="0">
            <a:spAutoFit/>
          </a:bodyPr>
          <a:lstStyle/>
          <a:p>
            <a:r>
              <a:rPr lang="pl-PL" sz="2000" b="1" dirty="0" smtClean="0"/>
              <a:t>3</a:t>
            </a:r>
            <a:endParaRPr lang="pl-PL" sz="2000" b="1" dirty="0"/>
          </a:p>
        </p:txBody>
      </p:sp>
      <p:sp>
        <p:nvSpPr>
          <p:cNvPr id="9" name="pole tekstowe 8"/>
          <p:cNvSpPr txBox="1"/>
          <p:nvPr/>
        </p:nvSpPr>
        <p:spPr>
          <a:xfrm>
            <a:off x="2699792" y="2564904"/>
            <a:ext cx="314510" cy="400110"/>
          </a:xfrm>
          <a:prstGeom prst="rect">
            <a:avLst/>
          </a:prstGeom>
          <a:noFill/>
        </p:spPr>
        <p:txBody>
          <a:bodyPr wrap="none" rtlCol="0">
            <a:spAutoFit/>
          </a:bodyPr>
          <a:lstStyle/>
          <a:p>
            <a:r>
              <a:rPr lang="pl-PL" sz="2000" b="1" dirty="0" smtClean="0"/>
              <a:t>4</a:t>
            </a:r>
            <a:endParaRPr lang="pl-PL" sz="2000" b="1" dirty="0"/>
          </a:p>
        </p:txBody>
      </p:sp>
      <p:sp>
        <p:nvSpPr>
          <p:cNvPr id="10" name="pole tekstowe 9"/>
          <p:cNvSpPr txBox="1"/>
          <p:nvPr/>
        </p:nvSpPr>
        <p:spPr>
          <a:xfrm>
            <a:off x="3203848" y="3645024"/>
            <a:ext cx="458526" cy="400110"/>
          </a:xfrm>
          <a:prstGeom prst="rect">
            <a:avLst/>
          </a:prstGeom>
          <a:noFill/>
        </p:spPr>
        <p:txBody>
          <a:bodyPr wrap="square" rtlCol="0">
            <a:spAutoFit/>
          </a:bodyPr>
          <a:lstStyle/>
          <a:p>
            <a:r>
              <a:rPr lang="pl-PL" sz="2000" b="1" dirty="0" smtClean="0"/>
              <a:t>3</a:t>
            </a:r>
            <a:endParaRPr lang="pl-PL" sz="2000" b="1" dirty="0"/>
          </a:p>
        </p:txBody>
      </p:sp>
      <p:sp>
        <p:nvSpPr>
          <p:cNvPr id="11" name="pole tekstowe 10"/>
          <p:cNvSpPr txBox="1"/>
          <p:nvPr/>
        </p:nvSpPr>
        <p:spPr>
          <a:xfrm>
            <a:off x="4283968" y="4221088"/>
            <a:ext cx="314510" cy="400110"/>
          </a:xfrm>
          <a:prstGeom prst="rect">
            <a:avLst/>
          </a:prstGeom>
          <a:noFill/>
        </p:spPr>
        <p:txBody>
          <a:bodyPr wrap="none" rtlCol="0">
            <a:spAutoFit/>
          </a:bodyPr>
          <a:lstStyle/>
          <a:p>
            <a:r>
              <a:rPr lang="pl-PL" sz="2000" b="1" dirty="0" smtClean="0"/>
              <a:t>2</a:t>
            </a:r>
            <a:endParaRPr lang="pl-PL" sz="2000" b="1" dirty="0"/>
          </a:p>
        </p:txBody>
      </p:sp>
      <p:sp>
        <p:nvSpPr>
          <p:cNvPr id="12" name="pole tekstowe 11"/>
          <p:cNvSpPr txBox="1"/>
          <p:nvPr/>
        </p:nvSpPr>
        <p:spPr>
          <a:xfrm>
            <a:off x="5004048" y="4437112"/>
            <a:ext cx="288032" cy="400110"/>
          </a:xfrm>
          <a:prstGeom prst="rect">
            <a:avLst/>
          </a:prstGeom>
          <a:noFill/>
        </p:spPr>
        <p:txBody>
          <a:bodyPr wrap="square" rtlCol="0">
            <a:spAutoFit/>
          </a:bodyPr>
          <a:lstStyle/>
          <a:p>
            <a:r>
              <a:rPr lang="pl-PL" sz="2000" b="1" dirty="0" smtClean="0"/>
              <a:t>5</a:t>
            </a:r>
            <a:endParaRPr lang="pl-PL" sz="2000" b="1" dirty="0"/>
          </a:p>
        </p:txBody>
      </p:sp>
      <p:sp>
        <p:nvSpPr>
          <p:cNvPr id="13" name="pole tekstowe 12"/>
          <p:cNvSpPr txBox="1"/>
          <p:nvPr/>
        </p:nvSpPr>
        <p:spPr>
          <a:xfrm>
            <a:off x="5580112" y="5661248"/>
            <a:ext cx="301686" cy="646331"/>
          </a:xfrm>
          <a:prstGeom prst="rect">
            <a:avLst/>
          </a:prstGeom>
          <a:noFill/>
        </p:spPr>
        <p:txBody>
          <a:bodyPr wrap="none" rtlCol="0">
            <a:spAutoFit/>
          </a:bodyPr>
          <a:lstStyle/>
          <a:p>
            <a:r>
              <a:rPr lang="pl-PL" b="1" dirty="0" smtClean="0"/>
              <a:t>8</a:t>
            </a:r>
          </a:p>
          <a:p>
            <a:endParaRPr lang="pl-PL" dirty="0"/>
          </a:p>
        </p:txBody>
      </p:sp>
      <p:sp>
        <p:nvSpPr>
          <p:cNvPr id="14" name="pole tekstowe 13"/>
          <p:cNvSpPr txBox="1"/>
          <p:nvPr/>
        </p:nvSpPr>
        <p:spPr>
          <a:xfrm>
            <a:off x="6876256" y="5013176"/>
            <a:ext cx="314510" cy="400110"/>
          </a:xfrm>
          <a:prstGeom prst="rect">
            <a:avLst/>
          </a:prstGeom>
          <a:noFill/>
        </p:spPr>
        <p:txBody>
          <a:bodyPr wrap="none" rtlCol="0">
            <a:spAutoFit/>
          </a:bodyPr>
          <a:lstStyle/>
          <a:p>
            <a:r>
              <a:rPr lang="pl-PL" sz="2000" b="1" dirty="0" smtClean="0"/>
              <a:t>2</a:t>
            </a:r>
            <a:endParaRPr lang="pl-PL" sz="2000" b="1" dirty="0"/>
          </a:p>
        </p:txBody>
      </p:sp>
      <p:sp>
        <p:nvSpPr>
          <p:cNvPr id="15" name="pole tekstowe 14"/>
          <p:cNvSpPr txBox="1"/>
          <p:nvPr/>
        </p:nvSpPr>
        <p:spPr>
          <a:xfrm>
            <a:off x="7308304" y="3645024"/>
            <a:ext cx="314510" cy="400110"/>
          </a:xfrm>
          <a:prstGeom prst="rect">
            <a:avLst/>
          </a:prstGeom>
          <a:noFill/>
        </p:spPr>
        <p:txBody>
          <a:bodyPr wrap="none" rtlCol="0">
            <a:spAutoFit/>
          </a:bodyPr>
          <a:lstStyle/>
          <a:p>
            <a:r>
              <a:rPr lang="pl-PL" sz="2000" b="1" dirty="0" smtClean="0"/>
              <a:t>4</a:t>
            </a:r>
            <a:endParaRPr lang="pl-PL" sz="2000" b="1" dirty="0"/>
          </a:p>
        </p:txBody>
      </p:sp>
      <p:sp>
        <p:nvSpPr>
          <p:cNvPr id="17" name="pole tekstowe 16"/>
          <p:cNvSpPr txBox="1"/>
          <p:nvPr/>
        </p:nvSpPr>
        <p:spPr>
          <a:xfrm>
            <a:off x="5940152" y="4149080"/>
            <a:ext cx="301686" cy="677108"/>
          </a:xfrm>
          <a:prstGeom prst="rect">
            <a:avLst/>
          </a:prstGeom>
          <a:noFill/>
        </p:spPr>
        <p:txBody>
          <a:bodyPr wrap="square" rtlCol="0">
            <a:spAutoFit/>
          </a:bodyPr>
          <a:lstStyle/>
          <a:p>
            <a:r>
              <a:rPr lang="pl-PL" sz="2000" b="1" dirty="0" smtClean="0"/>
              <a:t>6</a:t>
            </a:r>
          </a:p>
          <a:p>
            <a:endParaRPr lang="pl-PL" dirty="0"/>
          </a:p>
        </p:txBody>
      </p:sp>
      <p:sp>
        <p:nvSpPr>
          <p:cNvPr id="18" name="pole tekstowe 17"/>
          <p:cNvSpPr txBox="1"/>
          <p:nvPr/>
        </p:nvSpPr>
        <p:spPr>
          <a:xfrm>
            <a:off x="0" y="4797152"/>
            <a:ext cx="6444208" cy="1938992"/>
          </a:xfrm>
          <a:prstGeom prst="rect">
            <a:avLst/>
          </a:prstGeom>
          <a:noFill/>
        </p:spPr>
        <p:txBody>
          <a:bodyPr wrap="square" rtlCol="0">
            <a:spAutoFit/>
          </a:bodyPr>
          <a:lstStyle/>
          <a:p>
            <a:pPr lvl="0" indent="227013" fontAlgn="base">
              <a:spcBef>
                <a:spcPct val="0"/>
              </a:spcBef>
              <a:spcAft>
                <a:spcPct val="0"/>
              </a:spcAft>
            </a:pPr>
            <a:r>
              <a:rPr lang="pl-PL" b="1" dirty="0" smtClean="0">
                <a:solidFill>
                  <a:schemeClr val="tx2"/>
                </a:solidFill>
                <a:ea typeface="Calibri" pitchFamily="34" charset="0"/>
                <a:cs typeface="Times New Roman" pitchFamily="18" charset="0"/>
              </a:rPr>
              <a:t> </a:t>
            </a:r>
            <a:r>
              <a:rPr lang="pl-PL" sz="2400" b="1" dirty="0" smtClean="0">
                <a:solidFill>
                  <a:schemeClr val="tx2"/>
                </a:solidFill>
                <a:ea typeface="Calibri" pitchFamily="34" charset="0"/>
                <a:cs typeface="Times New Roman" pitchFamily="18" charset="0"/>
              </a:rPr>
              <a:t>2017 r. 1736 produkty, </a:t>
            </a:r>
          </a:p>
          <a:p>
            <a:pPr indent="227013" fontAlgn="base">
              <a:spcBef>
                <a:spcPct val="0"/>
              </a:spcBef>
              <a:spcAft>
                <a:spcPct val="0"/>
              </a:spcAft>
            </a:pPr>
            <a:r>
              <a:rPr lang="pl-PL" sz="2400" b="1" dirty="0" smtClean="0">
                <a:solidFill>
                  <a:schemeClr val="tx2"/>
                </a:solidFill>
                <a:ea typeface="Calibri" pitchFamily="34" charset="0"/>
                <a:cs typeface="Times New Roman" pitchFamily="18" charset="0"/>
              </a:rPr>
              <a:t>67 w kategorii </a:t>
            </a:r>
            <a:r>
              <a:rPr lang="pl-PL" sz="2400" b="1" dirty="0" smtClean="0">
                <a:solidFill>
                  <a:schemeClr val="tx2"/>
                </a:solidFill>
                <a:ea typeface="Caslon540PL-Roman"/>
                <a:cs typeface="Times New Roman" pitchFamily="18" charset="0"/>
              </a:rPr>
              <a:t>Produkty rybołówstwa </a:t>
            </a:r>
          </a:p>
          <a:p>
            <a:pPr indent="227013" fontAlgn="base">
              <a:spcBef>
                <a:spcPct val="0"/>
              </a:spcBef>
              <a:spcAft>
                <a:spcPct val="0"/>
              </a:spcAft>
            </a:pPr>
            <a:r>
              <a:rPr lang="pl-PL" sz="2400" b="1" dirty="0" smtClean="0">
                <a:solidFill>
                  <a:schemeClr val="tx2"/>
                </a:solidFill>
                <a:ea typeface="Caslon540PL-Roman"/>
                <a:cs typeface="Times New Roman" pitchFamily="18" charset="0"/>
              </a:rPr>
              <a:t>w tym ryby </a:t>
            </a:r>
          </a:p>
          <a:p>
            <a:pPr indent="227013" fontAlgn="base">
              <a:spcBef>
                <a:spcPct val="0"/>
              </a:spcBef>
              <a:spcAft>
                <a:spcPct val="0"/>
              </a:spcAft>
            </a:pPr>
            <a:r>
              <a:rPr lang="pl-PL" sz="2400" dirty="0" smtClean="0">
                <a:solidFill>
                  <a:schemeClr val="tx2"/>
                </a:solidFill>
                <a:ea typeface="Caslon540PL-Roman"/>
                <a:cs typeface="Times New Roman" pitchFamily="18" charset="0"/>
              </a:rPr>
              <a:t>2016 - 1</a:t>
            </a:r>
            <a:r>
              <a:rPr lang="pl-PL" sz="2400" dirty="0" smtClean="0">
                <a:solidFill>
                  <a:schemeClr val="tx2"/>
                </a:solidFill>
                <a:ea typeface="Calibri" pitchFamily="34" charset="0"/>
                <a:cs typeface="Times New Roman" pitchFamily="18" charset="0"/>
              </a:rPr>
              <a:t>620 produktów (64- rybne)</a:t>
            </a:r>
            <a:endParaRPr lang="pl-PL" dirty="0">
              <a:solidFill>
                <a:schemeClr val="tx2"/>
              </a:solidFill>
            </a:endParaRPr>
          </a:p>
          <a:p>
            <a:pPr indent="227013" fontAlgn="base">
              <a:spcBef>
                <a:spcPct val="0"/>
              </a:spcBef>
              <a:spcAft>
                <a:spcPct val="0"/>
              </a:spcAft>
            </a:pPr>
            <a:r>
              <a:rPr lang="pl-PL" sz="2400" b="1" dirty="0" smtClean="0">
                <a:solidFill>
                  <a:schemeClr val="tx2"/>
                </a:solidFill>
                <a:ea typeface="Calibri" pitchFamily="34" charset="0"/>
                <a:cs typeface="Times New Roman" pitchFamily="18" charset="0"/>
              </a:rPr>
              <a:t>Woj. Świętokrzyskie 92 produkty (6 – rybne)</a:t>
            </a:r>
          </a:p>
        </p:txBody>
      </p:sp>
      <p:sp>
        <p:nvSpPr>
          <p:cNvPr id="19" name="Prostokąt 18"/>
          <p:cNvSpPr/>
          <p:nvPr/>
        </p:nvSpPr>
        <p:spPr>
          <a:xfrm>
            <a:off x="5220072" y="3356992"/>
            <a:ext cx="294859" cy="369332"/>
          </a:xfrm>
          <a:prstGeom prst="rect">
            <a:avLst/>
          </a:prstGeom>
        </p:spPr>
        <p:txBody>
          <a:bodyPr wrap="square">
            <a:spAutoFit/>
          </a:bodyPr>
          <a:lstStyle/>
          <a:p>
            <a:r>
              <a:rPr lang="pl-PL" b="1" dirty="0" smtClean="0"/>
              <a:t>2</a:t>
            </a:r>
            <a:endParaRPr lang="pl-PL" b="1" dirty="0"/>
          </a:p>
        </p:txBody>
      </p:sp>
      <p:sp>
        <p:nvSpPr>
          <p:cNvPr id="20" name="Prostokąt 19"/>
          <p:cNvSpPr/>
          <p:nvPr/>
        </p:nvSpPr>
        <p:spPr>
          <a:xfrm>
            <a:off x="5508104" y="1052736"/>
            <a:ext cx="294859" cy="369332"/>
          </a:xfrm>
          <a:prstGeom prst="rect">
            <a:avLst/>
          </a:prstGeom>
        </p:spPr>
        <p:txBody>
          <a:bodyPr wrap="square">
            <a:spAutoFit/>
          </a:bodyPr>
          <a:lstStyle/>
          <a:p>
            <a:r>
              <a:rPr lang="pl-PL" b="1" dirty="0" smtClean="0"/>
              <a:t>1</a:t>
            </a:r>
            <a:endParaRPr lang="pl-PL" b="1" dirty="0"/>
          </a:p>
        </p:txBody>
      </p:sp>
      <p:sp>
        <p:nvSpPr>
          <p:cNvPr id="21" name="Prostokąt 20"/>
          <p:cNvSpPr/>
          <p:nvPr/>
        </p:nvSpPr>
        <p:spPr>
          <a:xfrm>
            <a:off x="4427984" y="1916832"/>
            <a:ext cx="301686" cy="369332"/>
          </a:xfrm>
          <a:prstGeom prst="rect">
            <a:avLst/>
          </a:prstGeom>
        </p:spPr>
        <p:txBody>
          <a:bodyPr wrap="none">
            <a:spAutoFit/>
          </a:bodyPr>
          <a:lstStyle/>
          <a:p>
            <a:r>
              <a:rPr lang="pl-PL" b="1" dirty="0" smtClean="0"/>
              <a:t>1</a:t>
            </a:r>
            <a:endParaRPr lang="pl-PL" b="1" dirty="0"/>
          </a:p>
        </p:txBody>
      </p:sp>
    </p:spTree>
    <p:extLst>
      <p:ext uri="{BB962C8B-B14F-4D97-AF65-F5344CB8AC3E}">
        <p14:creationId xmlns:p14="http://schemas.microsoft.com/office/powerpoint/2010/main" xmlns="" val="2936349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251520" y="692694"/>
          <a:ext cx="8712969" cy="5553038"/>
        </p:xfrm>
        <a:graphic>
          <a:graphicData uri="http://schemas.openxmlformats.org/drawingml/2006/table">
            <a:tbl>
              <a:tblPr/>
              <a:tblGrid>
                <a:gridCol w="360040"/>
                <a:gridCol w="1944216"/>
                <a:gridCol w="6408713"/>
              </a:tblGrid>
              <a:tr h="203431">
                <a:tc>
                  <a:txBody>
                    <a:bodyPr/>
                    <a:lstStyle/>
                    <a:p>
                      <a:pPr algn="ctr">
                        <a:lnSpc>
                          <a:spcPct val="115000"/>
                        </a:lnSpc>
                        <a:spcAft>
                          <a:spcPts val="0"/>
                        </a:spcAft>
                      </a:pPr>
                      <a:r>
                        <a:rPr lang="pl-PL" sz="1000" dirty="0" smtClean="0">
                          <a:latin typeface="+mn-lt"/>
                          <a:ea typeface="Calibri"/>
                          <a:cs typeface="Times New Roman"/>
                        </a:rPr>
                        <a:t>Ilość</a:t>
                      </a:r>
                      <a:endParaRPr lang="pl-PL" sz="1000" dirty="0">
                        <a:latin typeface="+mn-lt"/>
                        <a:ea typeface="Calibri"/>
                        <a:cs typeface="Times New Roman"/>
                      </a:endParaRP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000" b="1" dirty="0">
                          <a:latin typeface="+mn-lt"/>
                          <a:ea typeface="Calibri"/>
                          <a:cs typeface="Times New Roman"/>
                        </a:rPr>
                        <a:t>Województwo </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000" b="1" dirty="0">
                          <a:latin typeface="+mn-lt"/>
                          <a:ea typeface="Calibri"/>
                          <a:cs typeface="Times New Roman"/>
                        </a:rPr>
                        <a:t>Nazwa produktu</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928">
                <a:tc>
                  <a:txBody>
                    <a:bodyPr/>
                    <a:lstStyle/>
                    <a:p>
                      <a:pPr>
                        <a:lnSpc>
                          <a:spcPct val="115000"/>
                        </a:lnSpc>
                        <a:spcAft>
                          <a:spcPts val="0"/>
                        </a:spcAft>
                      </a:pPr>
                      <a:r>
                        <a:rPr lang="pl-PL" sz="1000" b="1" dirty="0">
                          <a:latin typeface="+mn-lt"/>
                          <a:ea typeface="Calibri"/>
                          <a:cs typeface="Times New Roman"/>
                        </a:rPr>
                        <a:t>3</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b="1" dirty="0">
                          <a:latin typeface="+mn-lt"/>
                          <a:ea typeface="Calibri"/>
                          <a:cs typeface="Times New Roman"/>
                        </a:rPr>
                        <a:t>Dolnośląskie</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b="1" dirty="0">
                          <a:latin typeface="+mn-lt"/>
                          <a:ea typeface="Calibri"/>
                          <a:cs typeface="Times New Roman"/>
                        </a:rPr>
                        <a:t>Karp milicki, </a:t>
                      </a:r>
                      <a:r>
                        <a:rPr lang="pl-PL" sz="1000" b="1" baseline="0" dirty="0" smtClean="0">
                          <a:latin typeface="+mn-lt"/>
                          <a:ea typeface="Calibri"/>
                          <a:cs typeface="Times New Roman"/>
                        </a:rPr>
                        <a:t> </a:t>
                      </a:r>
                      <a:r>
                        <a:rPr lang="pl-PL" sz="1000" b="1" dirty="0" smtClean="0">
                          <a:latin typeface="+mn-lt"/>
                          <a:ea typeface="Calibri"/>
                          <a:cs typeface="Times New Roman"/>
                        </a:rPr>
                        <a:t>Pstrąg </a:t>
                      </a:r>
                      <a:r>
                        <a:rPr lang="pl-PL" sz="1000" b="1" dirty="0">
                          <a:latin typeface="+mn-lt"/>
                          <a:ea typeface="Calibri"/>
                          <a:cs typeface="Times New Roman"/>
                        </a:rPr>
                        <a:t>kłodzki, </a:t>
                      </a:r>
                      <a:r>
                        <a:rPr lang="pl-PL" sz="1000" b="1" dirty="0" smtClean="0">
                          <a:latin typeface="+mn-lt"/>
                          <a:ea typeface="Calibri"/>
                          <a:cs typeface="Times New Roman"/>
                        </a:rPr>
                        <a:t>Pstrąg </a:t>
                      </a:r>
                      <a:r>
                        <a:rPr lang="pl-PL" sz="1000" b="1" dirty="0">
                          <a:latin typeface="+mn-lt"/>
                          <a:ea typeface="Calibri"/>
                          <a:cs typeface="Times New Roman"/>
                        </a:rPr>
                        <a:t>kłodzki wędzony</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431">
                <a:tc>
                  <a:txBody>
                    <a:bodyPr/>
                    <a:lstStyle/>
                    <a:p>
                      <a:pPr>
                        <a:lnSpc>
                          <a:spcPct val="115000"/>
                        </a:lnSpc>
                        <a:spcAft>
                          <a:spcPts val="0"/>
                        </a:spcAft>
                      </a:pPr>
                      <a:r>
                        <a:rPr lang="pl-PL" sz="1000" b="1" dirty="0">
                          <a:latin typeface="+mn-lt"/>
                          <a:ea typeface="Calibri"/>
                          <a:cs typeface="Times New Roman"/>
                        </a:rPr>
                        <a:t>1</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b="1" dirty="0">
                          <a:latin typeface="+mn-lt"/>
                          <a:ea typeface="Calibri"/>
                          <a:cs typeface="Times New Roman"/>
                        </a:rPr>
                        <a:t>Kujawsko pomorskie</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b="1" dirty="0">
                          <a:latin typeface="+mn-lt"/>
                          <a:ea typeface="Calibri"/>
                          <a:cs typeface="Times New Roman"/>
                        </a:rPr>
                        <a:t>Karp nakielski</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332">
                <a:tc>
                  <a:txBody>
                    <a:bodyPr/>
                    <a:lstStyle/>
                    <a:p>
                      <a:pPr>
                        <a:lnSpc>
                          <a:spcPct val="115000"/>
                        </a:lnSpc>
                        <a:spcAft>
                          <a:spcPts val="0"/>
                        </a:spcAft>
                      </a:pPr>
                      <a:r>
                        <a:rPr lang="pl-PL" sz="1000" b="1" dirty="0">
                          <a:latin typeface="+mn-lt"/>
                          <a:ea typeface="Calibri"/>
                          <a:cs typeface="Times New Roman"/>
                        </a:rPr>
                        <a:t>4</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b="1" dirty="0">
                          <a:latin typeface="+mn-lt"/>
                          <a:ea typeface="Calibri"/>
                          <a:cs typeface="Times New Roman"/>
                        </a:rPr>
                        <a:t>Lubelskie</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b="1" dirty="0">
                          <a:latin typeface="+mn-lt"/>
                          <a:ea typeface="Calibri"/>
                          <a:cs typeface="Times New Roman"/>
                        </a:rPr>
                        <a:t>Szyneczka z pustelni, Wędzone dzwonka karpia z Pustelni, </a:t>
                      </a:r>
                      <a:r>
                        <a:rPr lang="pl-PL" sz="1000" b="1" dirty="0" smtClean="0">
                          <a:latin typeface="+mn-lt"/>
                          <a:ea typeface="Calibri"/>
                          <a:cs typeface="Times New Roman"/>
                        </a:rPr>
                        <a:t>Karasie </a:t>
                      </a:r>
                      <a:r>
                        <a:rPr lang="pl-PL" sz="1000" b="1" dirty="0">
                          <a:latin typeface="+mn-lt"/>
                          <a:ea typeface="Calibri"/>
                          <a:cs typeface="Times New Roman"/>
                        </a:rPr>
                        <a:t>z </a:t>
                      </a:r>
                      <a:r>
                        <a:rPr lang="pl-PL" sz="1000" b="1" dirty="0" smtClean="0">
                          <a:latin typeface="+mn-lt"/>
                          <a:ea typeface="Calibri"/>
                          <a:cs typeface="Times New Roman"/>
                        </a:rPr>
                        <a:t>Polesia, Kotlety rybne z </a:t>
                      </a:r>
                      <a:r>
                        <a:rPr lang="pl-PL" sz="1000" b="1" dirty="0" err="1" smtClean="0">
                          <a:latin typeface="+mn-lt"/>
                          <a:ea typeface="Calibri"/>
                          <a:cs typeface="Times New Roman"/>
                        </a:rPr>
                        <a:t>Sugrów</a:t>
                      </a:r>
                      <a:endParaRPr lang="pl-PL" sz="1000" b="1" dirty="0">
                        <a:latin typeface="+mn-lt"/>
                        <a:ea typeface="Calibri"/>
                        <a:cs typeface="Times New Roman"/>
                      </a:endParaRP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431">
                <a:tc>
                  <a:txBody>
                    <a:bodyPr/>
                    <a:lstStyle/>
                    <a:p>
                      <a:pPr>
                        <a:lnSpc>
                          <a:spcPct val="115000"/>
                        </a:lnSpc>
                        <a:spcAft>
                          <a:spcPts val="0"/>
                        </a:spcAft>
                      </a:pPr>
                      <a:r>
                        <a:rPr lang="pl-PL" sz="1000" b="1" dirty="0">
                          <a:latin typeface="+mn-lt"/>
                          <a:ea typeface="Calibri"/>
                          <a:cs typeface="Times New Roman"/>
                        </a:rPr>
                        <a:t>2</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b="1" dirty="0">
                          <a:latin typeface="+mn-lt"/>
                          <a:ea typeface="Calibri"/>
                          <a:cs typeface="Times New Roman"/>
                        </a:rPr>
                        <a:t>Łódzkie</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b="1" dirty="0">
                          <a:latin typeface="+mn-lt"/>
                          <a:ea typeface="Calibri"/>
                          <a:cs typeface="Times New Roman"/>
                        </a:rPr>
                        <a:t>Karp z </a:t>
                      </a:r>
                      <a:r>
                        <a:rPr lang="pl-PL" sz="1000" b="1" dirty="0" err="1" smtClean="0">
                          <a:latin typeface="+mn-lt"/>
                          <a:ea typeface="Calibri"/>
                          <a:cs typeface="Times New Roman"/>
                        </a:rPr>
                        <a:t>Grabi,Rryby</a:t>
                      </a:r>
                      <a:r>
                        <a:rPr lang="pl-PL" sz="1000" b="1" dirty="0" smtClean="0">
                          <a:latin typeface="+mn-lt"/>
                          <a:ea typeface="Calibri"/>
                          <a:cs typeface="Times New Roman"/>
                        </a:rPr>
                        <a:t> wędzone tradycyjnie z Woli Moszczenickiej</a:t>
                      </a:r>
                      <a:endParaRPr lang="pl-PL" sz="1000" b="1" dirty="0">
                        <a:latin typeface="+mn-lt"/>
                        <a:ea typeface="Calibri"/>
                        <a:cs typeface="Times New Roman"/>
                      </a:endParaRP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928">
                <a:tc>
                  <a:txBody>
                    <a:bodyPr/>
                    <a:lstStyle/>
                    <a:p>
                      <a:pPr>
                        <a:lnSpc>
                          <a:spcPct val="115000"/>
                        </a:lnSpc>
                        <a:spcAft>
                          <a:spcPts val="0"/>
                        </a:spcAft>
                      </a:pPr>
                      <a:r>
                        <a:rPr lang="pl-PL" sz="1000" b="1" dirty="0">
                          <a:latin typeface="+mn-lt"/>
                          <a:ea typeface="Calibri"/>
                          <a:cs typeface="Times New Roman"/>
                        </a:rPr>
                        <a:t>4</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b="1" dirty="0">
                          <a:latin typeface="+mn-lt"/>
                          <a:ea typeface="Calibri"/>
                          <a:cs typeface="Times New Roman"/>
                        </a:rPr>
                        <a:t>Lubuskie</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b="1" dirty="0">
                          <a:latin typeface="+mn-lt"/>
                          <a:ea typeface="Calibri"/>
                          <a:cs typeface="Times New Roman"/>
                        </a:rPr>
                        <a:t>Mieszanka rybna w zalewie octowej, Wojnowska ryba na kwaśno, </a:t>
                      </a:r>
                      <a:r>
                        <a:rPr lang="pl-PL" sz="1000" b="1" dirty="0" smtClean="0">
                          <a:latin typeface="+mn-lt"/>
                          <a:ea typeface="Calibri"/>
                          <a:cs typeface="Times New Roman"/>
                        </a:rPr>
                        <a:t>Paprykarz </a:t>
                      </a:r>
                      <a:r>
                        <a:rPr lang="pl-PL" sz="1000" b="1" dirty="0">
                          <a:latin typeface="+mn-lt"/>
                          <a:ea typeface="Calibri"/>
                          <a:cs typeface="Times New Roman"/>
                        </a:rPr>
                        <a:t>Wojnowski, </a:t>
                      </a:r>
                      <a:r>
                        <a:rPr lang="pl-PL" sz="1000" b="1" dirty="0" smtClean="0">
                          <a:latin typeface="+mn-lt"/>
                          <a:ea typeface="Calibri"/>
                          <a:cs typeface="Times New Roman"/>
                        </a:rPr>
                        <a:t>Węgorz </a:t>
                      </a:r>
                      <a:r>
                        <a:rPr lang="pl-PL" sz="1000" b="1" dirty="0">
                          <a:latin typeface="+mn-lt"/>
                          <a:ea typeface="Calibri"/>
                          <a:cs typeface="Times New Roman"/>
                        </a:rPr>
                        <a:t>parowany po </a:t>
                      </a:r>
                      <a:r>
                        <a:rPr lang="pl-PL" sz="1000" b="1" dirty="0" err="1">
                          <a:latin typeface="+mn-lt"/>
                          <a:ea typeface="Calibri"/>
                          <a:cs typeface="Times New Roman"/>
                        </a:rPr>
                        <a:t>rybacku</a:t>
                      </a:r>
                      <a:endParaRPr lang="pl-PL" sz="1000" b="1" dirty="0">
                        <a:latin typeface="+mn-lt"/>
                        <a:ea typeface="Calibri"/>
                        <a:cs typeface="Times New Roman"/>
                      </a:endParaRP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545">
                <a:tc>
                  <a:txBody>
                    <a:bodyPr/>
                    <a:lstStyle/>
                    <a:p>
                      <a:pPr>
                        <a:lnSpc>
                          <a:spcPct val="115000"/>
                        </a:lnSpc>
                        <a:spcAft>
                          <a:spcPts val="0"/>
                        </a:spcAft>
                      </a:pPr>
                      <a:r>
                        <a:rPr lang="pl-PL" sz="1000" b="1" dirty="0">
                          <a:latin typeface="+mn-lt"/>
                          <a:ea typeface="Calibri"/>
                          <a:cs typeface="Times New Roman"/>
                        </a:rPr>
                        <a:t>8</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b="1" dirty="0">
                          <a:latin typeface="+mn-lt"/>
                          <a:ea typeface="Calibri"/>
                          <a:cs typeface="Times New Roman"/>
                        </a:rPr>
                        <a:t>Małopolskie</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b="1" dirty="0">
                          <a:latin typeface="+mn-lt"/>
                          <a:ea typeface="Calibri"/>
                          <a:cs typeface="Times New Roman"/>
                        </a:rPr>
                        <a:t>Karp zatorski, </a:t>
                      </a:r>
                      <a:r>
                        <a:rPr lang="pl-PL" sz="1000" b="1" dirty="0" smtClean="0">
                          <a:latin typeface="+mn-lt"/>
                          <a:ea typeface="Calibri"/>
                          <a:cs typeface="Times New Roman"/>
                        </a:rPr>
                        <a:t>Karp </a:t>
                      </a:r>
                      <a:r>
                        <a:rPr lang="pl-PL" sz="1000" b="1" dirty="0">
                          <a:latin typeface="+mn-lt"/>
                          <a:ea typeface="Calibri"/>
                          <a:cs typeface="Times New Roman"/>
                        </a:rPr>
                        <a:t>zatorski wędzony, </a:t>
                      </a:r>
                      <a:r>
                        <a:rPr lang="pl-PL" sz="1000" b="1" dirty="0" smtClean="0">
                          <a:latin typeface="+mn-lt"/>
                          <a:ea typeface="Calibri"/>
                          <a:cs typeface="Times New Roman"/>
                        </a:rPr>
                        <a:t>Karp </a:t>
                      </a:r>
                      <a:r>
                        <a:rPr lang="pl-PL" sz="1000" b="1" dirty="0">
                          <a:latin typeface="+mn-lt"/>
                          <a:ea typeface="Calibri"/>
                          <a:cs typeface="Times New Roman"/>
                        </a:rPr>
                        <a:t>osiecki, </a:t>
                      </a:r>
                      <a:r>
                        <a:rPr lang="pl-PL" sz="1000" b="1" dirty="0" smtClean="0">
                          <a:latin typeface="+mn-lt"/>
                          <a:ea typeface="Calibri"/>
                          <a:cs typeface="Times New Roman"/>
                        </a:rPr>
                        <a:t>Karp </a:t>
                      </a:r>
                      <a:r>
                        <a:rPr lang="pl-PL" sz="1000" b="1" dirty="0">
                          <a:latin typeface="+mn-lt"/>
                          <a:ea typeface="Calibri"/>
                          <a:cs typeface="Times New Roman"/>
                        </a:rPr>
                        <a:t>w zalewie octowej, </a:t>
                      </a:r>
                      <a:r>
                        <a:rPr lang="pl-PL" sz="1000" b="1" dirty="0" smtClean="0">
                          <a:latin typeface="+mn-lt"/>
                          <a:ea typeface="Calibri"/>
                          <a:cs typeface="Times New Roman"/>
                        </a:rPr>
                        <a:t>Pstrąg ojcowski potokowy, Pstrąg ojcowski tęczowy, Fileciki karpiowe w pomidorach, Pulpeciki z karpia w zalewie octowej</a:t>
                      </a:r>
                      <a:endParaRPr lang="pl-PL" sz="1000" b="1" dirty="0">
                        <a:latin typeface="+mn-lt"/>
                        <a:ea typeface="Calibri"/>
                        <a:cs typeface="Times New Roman"/>
                      </a:endParaRP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232">
                <a:tc>
                  <a:txBody>
                    <a:bodyPr/>
                    <a:lstStyle/>
                    <a:p>
                      <a:pPr>
                        <a:lnSpc>
                          <a:spcPct val="115000"/>
                        </a:lnSpc>
                        <a:spcAft>
                          <a:spcPts val="0"/>
                        </a:spcAft>
                      </a:pPr>
                      <a:r>
                        <a:rPr lang="pl-PL" sz="1000" b="1" dirty="0">
                          <a:latin typeface="+mn-lt"/>
                          <a:ea typeface="Calibri"/>
                          <a:cs typeface="Times New Roman"/>
                        </a:rPr>
                        <a:t>3</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b="1" dirty="0">
                          <a:latin typeface="+mn-lt"/>
                          <a:ea typeface="Calibri"/>
                          <a:cs typeface="Times New Roman"/>
                        </a:rPr>
                        <a:t>Mazowieckie</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b="1" dirty="0">
                          <a:latin typeface="+mn-lt"/>
                          <a:ea typeface="Calibri"/>
                          <a:cs typeface="Times New Roman"/>
                        </a:rPr>
                        <a:t>Pasta rybna z Radziwiłłowa, śledź w oleju z </a:t>
                      </a:r>
                      <a:r>
                        <a:rPr lang="pl-PL" sz="1000" b="1" dirty="0" smtClean="0">
                          <a:latin typeface="+mn-lt"/>
                          <a:ea typeface="Calibri"/>
                          <a:cs typeface="Times New Roman"/>
                        </a:rPr>
                        <a:t>Radziwiłłowa, </a:t>
                      </a:r>
                      <a:r>
                        <a:rPr lang="pl-PL" sz="1000" b="1" dirty="0" err="1" smtClean="0">
                          <a:latin typeface="+mn-lt"/>
                          <a:ea typeface="Calibri"/>
                          <a:cs typeface="Times New Roman"/>
                        </a:rPr>
                        <a:t>Sofor</a:t>
                      </a:r>
                      <a:r>
                        <a:rPr lang="pl-PL" sz="1000" b="1" dirty="0" smtClean="0">
                          <a:latin typeface="+mn-lt"/>
                          <a:ea typeface="Calibri"/>
                          <a:cs typeface="Times New Roman"/>
                        </a:rPr>
                        <a:t>- kurpiowska polewka rybna</a:t>
                      </a:r>
                      <a:endParaRPr lang="pl-PL" sz="1000" b="1" dirty="0">
                        <a:latin typeface="+mn-lt"/>
                        <a:ea typeface="Calibri"/>
                        <a:cs typeface="Times New Roman"/>
                      </a:endParaRP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431">
                <a:tc>
                  <a:txBody>
                    <a:bodyPr/>
                    <a:lstStyle/>
                    <a:p>
                      <a:pPr>
                        <a:lnSpc>
                          <a:spcPct val="115000"/>
                        </a:lnSpc>
                        <a:spcAft>
                          <a:spcPts val="0"/>
                        </a:spcAft>
                      </a:pPr>
                      <a:r>
                        <a:rPr lang="pl-PL" sz="1000" b="1" dirty="0">
                          <a:latin typeface="+mn-lt"/>
                          <a:ea typeface="Calibri"/>
                          <a:cs typeface="Times New Roman"/>
                        </a:rPr>
                        <a:t>2</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b="1" dirty="0">
                          <a:latin typeface="+mn-lt"/>
                          <a:ea typeface="Calibri"/>
                          <a:cs typeface="Times New Roman"/>
                        </a:rPr>
                        <a:t>Opolskie</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b="1" dirty="0">
                          <a:latin typeface="+mn-lt"/>
                          <a:ea typeface="Calibri"/>
                          <a:cs typeface="Times New Roman"/>
                        </a:rPr>
                        <a:t> </a:t>
                      </a:r>
                      <a:r>
                        <a:rPr lang="pl-PL" sz="1000" b="1" dirty="0" err="1">
                          <a:latin typeface="+mn-lt"/>
                          <a:ea typeface="Calibri"/>
                          <a:cs typeface="Times New Roman"/>
                        </a:rPr>
                        <a:t>Harynki</a:t>
                      </a:r>
                      <a:r>
                        <a:rPr lang="pl-PL" sz="1000" b="1" dirty="0">
                          <a:latin typeface="+mn-lt"/>
                          <a:ea typeface="Calibri"/>
                          <a:cs typeface="Times New Roman"/>
                        </a:rPr>
                        <a:t> w cebulowej zołzie, karp niemodliński</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160">
                <a:tc>
                  <a:txBody>
                    <a:bodyPr/>
                    <a:lstStyle/>
                    <a:p>
                      <a:pPr>
                        <a:lnSpc>
                          <a:spcPct val="115000"/>
                        </a:lnSpc>
                        <a:spcAft>
                          <a:spcPts val="0"/>
                        </a:spcAft>
                      </a:pPr>
                      <a:r>
                        <a:rPr lang="pl-PL" sz="1000" b="1" dirty="0">
                          <a:latin typeface="+mn-lt"/>
                          <a:ea typeface="Calibri"/>
                          <a:cs typeface="Times New Roman"/>
                        </a:rPr>
                        <a:t>2</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b="1" dirty="0">
                          <a:latin typeface="+mn-lt"/>
                          <a:ea typeface="Calibri"/>
                          <a:cs typeface="Times New Roman"/>
                        </a:rPr>
                        <a:t>Podkarpackie</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b="1" dirty="0">
                          <a:latin typeface="+mn-lt"/>
                          <a:ea typeface="Calibri"/>
                          <a:cs typeface="Times New Roman"/>
                        </a:rPr>
                        <a:t>Karp po </a:t>
                      </a:r>
                      <a:r>
                        <a:rPr lang="pl-PL" sz="1000" b="1" dirty="0" err="1">
                          <a:latin typeface="+mn-lt"/>
                          <a:ea typeface="Calibri"/>
                          <a:cs typeface="Times New Roman"/>
                        </a:rPr>
                        <a:t>starzawsku</a:t>
                      </a:r>
                      <a:r>
                        <a:rPr lang="pl-PL" sz="1000" b="1" dirty="0">
                          <a:latin typeface="+mn-lt"/>
                          <a:ea typeface="Calibri"/>
                          <a:cs typeface="Times New Roman"/>
                        </a:rPr>
                        <a:t>, </a:t>
                      </a:r>
                      <a:r>
                        <a:rPr lang="pl-PL" sz="1000" b="1" dirty="0" err="1">
                          <a:latin typeface="+mn-lt"/>
                          <a:ea typeface="Calibri"/>
                          <a:cs typeface="Times New Roman"/>
                        </a:rPr>
                        <a:t>Lasowiecki</a:t>
                      </a:r>
                      <a:r>
                        <a:rPr lang="pl-PL" sz="1000" b="1" dirty="0">
                          <a:latin typeface="+mn-lt"/>
                          <a:ea typeface="Calibri"/>
                          <a:cs typeface="Times New Roman"/>
                        </a:rPr>
                        <a:t> karp w </a:t>
                      </a:r>
                      <a:r>
                        <a:rPr lang="pl-PL" sz="1000" b="1" dirty="0" err="1">
                          <a:latin typeface="+mn-lt"/>
                          <a:ea typeface="Calibri"/>
                          <a:cs typeface="Times New Roman"/>
                        </a:rPr>
                        <a:t>galarecuie</a:t>
                      </a:r>
                      <a:endParaRPr lang="pl-PL" sz="1000" b="1" dirty="0">
                        <a:latin typeface="+mn-lt"/>
                        <a:ea typeface="Calibri"/>
                        <a:cs typeface="Times New Roman"/>
                      </a:endParaRP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481">
                <a:tc>
                  <a:txBody>
                    <a:bodyPr/>
                    <a:lstStyle/>
                    <a:p>
                      <a:pPr>
                        <a:lnSpc>
                          <a:spcPct val="115000"/>
                        </a:lnSpc>
                        <a:spcAft>
                          <a:spcPts val="0"/>
                        </a:spcAft>
                      </a:pPr>
                      <a:r>
                        <a:rPr lang="pl-PL" sz="1000" b="1" dirty="0">
                          <a:latin typeface="+mn-lt"/>
                          <a:ea typeface="Calibri"/>
                          <a:cs typeface="Times New Roman"/>
                        </a:rPr>
                        <a:t>2</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b="1">
                          <a:latin typeface="+mn-lt"/>
                          <a:ea typeface="Calibri"/>
                          <a:cs typeface="Times New Roman"/>
                        </a:rPr>
                        <a:t>Podlaskie</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b="1" dirty="0">
                          <a:latin typeface="+mn-lt"/>
                          <a:ea typeface="Calibri"/>
                          <a:cs typeface="Times New Roman"/>
                        </a:rPr>
                        <a:t>Sejneński szczupak faszerowany, Ryby słodkowodne wędzone metodą tradycyjną</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4670">
                <a:tc>
                  <a:txBody>
                    <a:bodyPr/>
                    <a:lstStyle/>
                    <a:p>
                      <a:pPr>
                        <a:lnSpc>
                          <a:spcPct val="115000"/>
                        </a:lnSpc>
                        <a:spcAft>
                          <a:spcPts val="0"/>
                        </a:spcAft>
                      </a:pPr>
                      <a:r>
                        <a:rPr lang="pl-PL" sz="1000" b="1" dirty="0">
                          <a:latin typeface="+mn-lt"/>
                          <a:ea typeface="Calibri"/>
                          <a:cs typeface="Times New Roman"/>
                        </a:rPr>
                        <a:t>17</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b="1" dirty="0">
                          <a:latin typeface="+mn-lt"/>
                          <a:ea typeface="Calibri"/>
                          <a:cs typeface="Times New Roman"/>
                        </a:rPr>
                        <a:t>Pomorskie</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b="1" dirty="0">
                          <a:latin typeface="+mn-lt"/>
                          <a:ea typeface="Calibri"/>
                          <a:cs typeface="Times New Roman"/>
                        </a:rPr>
                        <a:t>Klopsiki z pomuchla (dorsza) po </a:t>
                      </a:r>
                      <a:r>
                        <a:rPr lang="pl-PL" sz="1000" b="1" dirty="0" err="1">
                          <a:latin typeface="+mn-lt"/>
                          <a:ea typeface="Calibri"/>
                          <a:cs typeface="Times New Roman"/>
                        </a:rPr>
                        <a:t>kaszubsku</a:t>
                      </a:r>
                      <a:r>
                        <a:rPr lang="pl-PL" sz="1000" b="1" dirty="0">
                          <a:latin typeface="+mn-lt"/>
                          <a:ea typeface="Calibri"/>
                          <a:cs typeface="Times New Roman"/>
                        </a:rPr>
                        <a:t>, </a:t>
                      </a:r>
                      <a:r>
                        <a:rPr lang="pl-PL" sz="1000" b="1" dirty="0" smtClean="0">
                          <a:latin typeface="+mn-lt"/>
                          <a:ea typeface="Calibri"/>
                          <a:cs typeface="Times New Roman"/>
                        </a:rPr>
                        <a:t>Surowy </a:t>
                      </a:r>
                      <a:r>
                        <a:rPr lang="pl-PL" sz="1000" b="1" dirty="0">
                          <a:latin typeface="+mn-lt"/>
                          <a:ea typeface="Calibri"/>
                          <a:cs typeface="Times New Roman"/>
                        </a:rPr>
                        <a:t>łosoś bałtycki solony, ikra smażona z Kaszub, wątroba miętusa lub dorsza po </a:t>
                      </a:r>
                      <a:r>
                        <a:rPr lang="pl-PL" sz="1000" b="1" dirty="0" err="1">
                          <a:latin typeface="+mn-lt"/>
                          <a:ea typeface="Calibri"/>
                          <a:cs typeface="Times New Roman"/>
                        </a:rPr>
                        <a:t>kaszubsku</a:t>
                      </a:r>
                      <a:r>
                        <a:rPr lang="pl-PL" sz="1000" b="1" dirty="0">
                          <a:latin typeface="+mn-lt"/>
                          <a:ea typeface="Calibri"/>
                          <a:cs typeface="Times New Roman"/>
                        </a:rPr>
                        <a:t>, Śledź pomorski solony z beczki w zalewie słodko-kwaśnej, węgorz wędzony po </a:t>
                      </a:r>
                      <a:r>
                        <a:rPr lang="pl-PL" sz="1000" b="1" dirty="0" err="1">
                          <a:latin typeface="+mn-lt"/>
                          <a:ea typeface="Calibri"/>
                          <a:cs typeface="Times New Roman"/>
                        </a:rPr>
                        <a:t>kaszubsku</a:t>
                      </a:r>
                      <a:r>
                        <a:rPr lang="pl-PL" sz="1000" b="1" dirty="0">
                          <a:latin typeface="+mn-lt"/>
                          <a:ea typeface="Calibri"/>
                          <a:cs typeface="Times New Roman"/>
                        </a:rPr>
                        <a:t>,  „</a:t>
                      </a:r>
                      <a:r>
                        <a:rPr lang="pl-PL" sz="1000" b="1" dirty="0" err="1">
                          <a:latin typeface="+mn-lt"/>
                          <a:ea typeface="Calibri"/>
                          <a:cs typeface="Times New Roman"/>
                        </a:rPr>
                        <a:t>Hylyng</a:t>
                      </a:r>
                      <a:r>
                        <a:rPr lang="pl-PL" sz="1000" b="1" dirty="0">
                          <a:latin typeface="+mn-lt"/>
                          <a:ea typeface="Calibri"/>
                          <a:cs typeface="Times New Roman"/>
                        </a:rPr>
                        <a:t>” opiekany z cebulą – śledź po </a:t>
                      </a:r>
                      <a:r>
                        <a:rPr lang="pl-PL" sz="1000" b="1" dirty="0" err="1">
                          <a:latin typeface="+mn-lt"/>
                          <a:ea typeface="Calibri"/>
                          <a:cs typeface="Times New Roman"/>
                        </a:rPr>
                        <a:t>kaszubsku</a:t>
                      </a:r>
                      <a:r>
                        <a:rPr lang="pl-PL" sz="1000" b="1" dirty="0">
                          <a:latin typeface="+mn-lt"/>
                          <a:ea typeface="Calibri"/>
                          <a:cs typeface="Times New Roman"/>
                        </a:rPr>
                        <a:t>, śledzie marynowane w oleju, kotlety kaszubskie, sielawa wędzona (</a:t>
                      </a:r>
                      <a:r>
                        <a:rPr lang="pl-PL" sz="1000" b="1" dirty="0" err="1">
                          <a:latin typeface="+mn-lt"/>
                          <a:ea typeface="Calibri"/>
                          <a:cs typeface="Times New Roman"/>
                        </a:rPr>
                        <a:t>morenka</a:t>
                      </a:r>
                      <a:r>
                        <a:rPr lang="pl-PL" sz="1000" b="1" dirty="0">
                          <a:latin typeface="+mn-lt"/>
                          <a:ea typeface="Calibri"/>
                          <a:cs typeface="Times New Roman"/>
                        </a:rPr>
                        <a:t>), szczupak z jezior Raduńskich,  Klopsy rybne w zalewie octowej, Sałatka śledziowa po </a:t>
                      </a:r>
                      <a:r>
                        <a:rPr lang="pl-PL" sz="1000" b="1" dirty="0" err="1">
                          <a:latin typeface="+mn-lt"/>
                          <a:ea typeface="Calibri"/>
                          <a:cs typeface="Times New Roman"/>
                        </a:rPr>
                        <a:t>kaszubsku</a:t>
                      </a:r>
                      <a:r>
                        <a:rPr lang="pl-PL" sz="1000" b="1" dirty="0">
                          <a:latin typeface="+mn-lt"/>
                          <a:ea typeface="Calibri"/>
                          <a:cs typeface="Times New Roman"/>
                        </a:rPr>
                        <a:t>, Pasztet z dorsza (pasztet z pomuchla), Rolmopsy ze śledzia bałtyckiego w zalewie słodko-kwaśnej, Śledź bałtycki po </a:t>
                      </a:r>
                      <a:r>
                        <a:rPr lang="pl-PL" sz="1000" b="1" dirty="0" err="1" smtClean="0">
                          <a:latin typeface="+mn-lt"/>
                          <a:ea typeface="Calibri"/>
                          <a:cs typeface="Times New Roman"/>
                        </a:rPr>
                        <a:t>rybacku</a:t>
                      </a:r>
                      <a:r>
                        <a:rPr lang="pl-PL" sz="1000" b="1" dirty="0" smtClean="0">
                          <a:latin typeface="+mn-lt"/>
                          <a:ea typeface="Calibri"/>
                          <a:cs typeface="Times New Roman"/>
                        </a:rPr>
                        <a:t>, Ryba </a:t>
                      </a:r>
                      <a:r>
                        <a:rPr lang="pl-PL" sz="1000" b="1" dirty="0">
                          <a:latin typeface="+mn-lt"/>
                          <a:ea typeface="Calibri"/>
                          <a:cs typeface="Times New Roman"/>
                        </a:rPr>
                        <a:t>na kwaśno</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a:lnSpc>
                          <a:spcPct val="115000"/>
                        </a:lnSpc>
                        <a:spcAft>
                          <a:spcPts val="0"/>
                        </a:spcAft>
                      </a:pPr>
                      <a:r>
                        <a:rPr lang="pl-PL" sz="1000" b="1" dirty="0">
                          <a:latin typeface="+mn-lt"/>
                          <a:ea typeface="Calibri"/>
                          <a:cs typeface="Times New Roman"/>
                        </a:rPr>
                        <a:t>5</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b="1">
                          <a:latin typeface="+mn-lt"/>
                          <a:ea typeface="Calibri"/>
                          <a:cs typeface="Times New Roman"/>
                        </a:rPr>
                        <a:t>Śląskie</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b="1" dirty="0">
                          <a:latin typeface="+mn-lt"/>
                          <a:ea typeface="Calibri"/>
                          <a:cs typeface="Times New Roman"/>
                        </a:rPr>
                        <a:t>Złotopotocki karp smażony, Złotopotocki pstrąg z rusztu, </a:t>
                      </a:r>
                      <a:r>
                        <a:rPr lang="pl-PL" sz="1000" b="1" dirty="0" smtClean="0">
                          <a:latin typeface="+mn-lt"/>
                          <a:ea typeface="Calibri"/>
                          <a:cs typeface="Times New Roman"/>
                        </a:rPr>
                        <a:t>Karp </a:t>
                      </a:r>
                      <a:r>
                        <a:rPr lang="pl-PL" sz="1000" b="1" dirty="0" err="1">
                          <a:latin typeface="+mn-lt"/>
                          <a:ea typeface="Calibri"/>
                          <a:cs typeface="Times New Roman"/>
                        </a:rPr>
                        <a:t>gołyski</a:t>
                      </a:r>
                      <a:r>
                        <a:rPr lang="pl-PL" sz="1000" b="1" dirty="0">
                          <a:latin typeface="+mn-lt"/>
                          <a:ea typeface="Calibri"/>
                          <a:cs typeface="Times New Roman"/>
                        </a:rPr>
                        <a:t>, </a:t>
                      </a:r>
                      <a:r>
                        <a:rPr lang="pl-PL" sz="1000" b="1" dirty="0" err="1">
                          <a:latin typeface="+mn-lt"/>
                          <a:ea typeface="Calibri"/>
                          <a:cs typeface="Times New Roman"/>
                        </a:rPr>
                        <a:t>Bestwiński</a:t>
                      </a:r>
                      <a:r>
                        <a:rPr lang="pl-PL" sz="1000" b="1" dirty="0">
                          <a:latin typeface="+mn-lt"/>
                          <a:ea typeface="Calibri"/>
                          <a:cs typeface="Times New Roman"/>
                        </a:rPr>
                        <a:t> karp królewski, Pstrąg górski</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nSpc>
                          <a:spcPct val="115000"/>
                        </a:lnSpc>
                        <a:spcAft>
                          <a:spcPts val="0"/>
                        </a:spcAft>
                      </a:pPr>
                      <a:r>
                        <a:rPr lang="pl-PL" sz="1050" b="1" dirty="0">
                          <a:latin typeface="+mn-lt"/>
                          <a:ea typeface="Calibri"/>
                          <a:cs typeface="Times New Roman"/>
                        </a:rPr>
                        <a:t>6</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b="1" dirty="0">
                          <a:solidFill>
                            <a:srgbClr val="FF0000"/>
                          </a:solidFill>
                          <a:latin typeface="+mn-lt"/>
                          <a:ea typeface="Calibri"/>
                          <a:cs typeface="Times New Roman"/>
                        </a:rPr>
                        <a:t>Świętokrzyskie</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200" b="1" dirty="0">
                          <a:solidFill>
                            <a:srgbClr val="FF0000"/>
                          </a:solidFill>
                          <a:latin typeface="+mn-lt"/>
                          <a:ea typeface="Calibri"/>
                          <a:cs typeface="Times New Roman"/>
                        </a:rPr>
                        <a:t>Karp z Oksy, </a:t>
                      </a:r>
                      <a:r>
                        <a:rPr lang="pl-PL" sz="1200" b="1" dirty="0" smtClean="0">
                          <a:solidFill>
                            <a:srgbClr val="FF0000"/>
                          </a:solidFill>
                          <a:latin typeface="+mn-lt"/>
                          <a:ea typeface="Calibri"/>
                          <a:cs typeface="Times New Roman"/>
                        </a:rPr>
                        <a:t>Karp</a:t>
                      </a:r>
                      <a:r>
                        <a:rPr lang="pl-PL" sz="1200" b="1" baseline="0" dirty="0" smtClean="0">
                          <a:solidFill>
                            <a:srgbClr val="FF0000"/>
                          </a:solidFill>
                          <a:latin typeface="+mn-lt"/>
                          <a:ea typeface="Calibri"/>
                          <a:cs typeface="Times New Roman"/>
                        </a:rPr>
                        <a:t> </a:t>
                      </a:r>
                      <a:r>
                        <a:rPr lang="pl-PL" sz="1200" b="1" baseline="0" dirty="0" err="1" smtClean="0">
                          <a:solidFill>
                            <a:srgbClr val="FF0000"/>
                          </a:solidFill>
                          <a:latin typeface="+mn-lt"/>
                          <a:ea typeface="Calibri"/>
                          <a:cs typeface="Times New Roman"/>
                        </a:rPr>
                        <a:t>m</a:t>
                      </a:r>
                      <a:r>
                        <a:rPr lang="pl-PL" sz="1200" b="1" dirty="0" err="1" smtClean="0">
                          <a:solidFill>
                            <a:srgbClr val="FF0000"/>
                          </a:solidFill>
                          <a:latin typeface="+mn-lt"/>
                          <a:ea typeface="Calibri"/>
                          <a:cs typeface="Times New Roman"/>
                        </a:rPr>
                        <a:t>ałyszyński</a:t>
                      </a:r>
                      <a:r>
                        <a:rPr lang="pl-PL" sz="1200" b="1" dirty="0">
                          <a:solidFill>
                            <a:srgbClr val="FF0000"/>
                          </a:solidFill>
                          <a:latin typeface="+mn-lt"/>
                          <a:ea typeface="Calibri"/>
                          <a:cs typeface="Times New Roman"/>
                        </a:rPr>
                        <a:t>, Karp z Rudy </a:t>
                      </a:r>
                      <a:r>
                        <a:rPr lang="pl-PL" sz="1200" b="1" dirty="0" smtClean="0">
                          <a:solidFill>
                            <a:srgbClr val="FF0000"/>
                          </a:solidFill>
                          <a:latin typeface="+mn-lt"/>
                          <a:ea typeface="Calibri"/>
                          <a:cs typeface="Times New Roman"/>
                        </a:rPr>
                        <a:t>Malenieckiej</a:t>
                      </a:r>
                      <a:r>
                        <a:rPr lang="pl-PL" sz="1200" b="1" dirty="0">
                          <a:solidFill>
                            <a:srgbClr val="FF0000"/>
                          </a:solidFill>
                          <a:latin typeface="+mn-lt"/>
                          <a:ea typeface="Calibri"/>
                          <a:cs typeface="Times New Roman"/>
                        </a:rPr>
                        <a:t>, Rytwiański karp, </a:t>
                      </a:r>
                      <a:r>
                        <a:rPr lang="pl-PL" sz="1200" b="1" dirty="0" err="1">
                          <a:solidFill>
                            <a:srgbClr val="FF0000"/>
                          </a:solidFill>
                          <a:latin typeface="+mn-lt"/>
                          <a:ea typeface="Calibri"/>
                          <a:cs typeface="Times New Roman"/>
                        </a:rPr>
                        <a:t>Karp</a:t>
                      </a:r>
                      <a:r>
                        <a:rPr lang="pl-PL" sz="1200" b="1" dirty="0">
                          <a:solidFill>
                            <a:srgbClr val="FF0000"/>
                          </a:solidFill>
                          <a:latin typeface="+mn-lt"/>
                          <a:ea typeface="Calibri"/>
                          <a:cs typeface="Times New Roman"/>
                        </a:rPr>
                        <a:t> z </a:t>
                      </a:r>
                      <a:r>
                        <a:rPr lang="pl-PL" sz="1200" b="1" dirty="0" smtClean="0">
                          <a:solidFill>
                            <a:srgbClr val="FF0000"/>
                          </a:solidFill>
                          <a:latin typeface="+mn-lt"/>
                          <a:ea typeface="Calibri"/>
                          <a:cs typeface="Times New Roman"/>
                        </a:rPr>
                        <a:t>Wójczy, Rytwiański karp w galarecie</a:t>
                      </a:r>
                      <a:endParaRPr lang="pl-PL" sz="1200" b="1" dirty="0">
                        <a:solidFill>
                          <a:srgbClr val="FF0000"/>
                        </a:solidFill>
                        <a:latin typeface="+mn-lt"/>
                        <a:ea typeface="Calibri"/>
                        <a:cs typeface="Times New Roman"/>
                      </a:endParaRP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431">
                <a:tc>
                  <a:txBody>
                    <a:bodyPr/>
                    <a:lstStyle/>
                    <a:p>
                      <a:pPr>
                        <a:lnSpc>
                          <a:spcPct val="115000"/>
                        </a:lnSpc>
                        <a:spcAft>
                          <a:spcPts val="0"/>
                        </a:spcAft>
                      </a:pPr>
                      <a:r>
                        <a:rPr lang="pl-PL" sz="1000" b="1" dirty="0">
                          <a:latin typeface="+mn-lt"/>
                          <a:ea typeface="Calibri"/>
                          <a:cs typeface="Times New Roman"/>
                        </a:rPr>
                        <a:t>1</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b="1" dirty="0">
                          <a:latin typeface="+mn-lt"/>
                          <a:ea typeface="Calibri"/>
                          <a:cs typeface="Times New Roman"/>
                        </a:rPr>
                        <a:t>Warmińsko-mazurskie</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b="1" dirty="0">
                          <a:latin typeface="+mn-lt"/>
                          <a:ea typeface="Calibri"/>
                          <a:cs typeface="Times New Roman"/>
                        </a:rPr>
                        <a:t>Kawior ze szczupaka</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431">
                <a:tc>
                  <a:txBody>
                    <a:bodyPr/>
                    <a:lstStyle/>
                    <a:p>
                      <a:pPr>
                        <a:lnSpc>
                          <a:spcPct val="115000"/>
                        </a:lnSpc>
                        <a:spcAft>
                          <a:spcPts val="0"/>
                        </a:spcAft>
                      </a:pPr>
                      <a:r>
                        <a:rPr lang="pl-PL" sz="1000" b="1" dirty="0">
                          <a:latin typeface="+mn-lt"/>
                          <a:ea typeface="Calibri"/>
                          <a:cs typeface="Times New Roman"/>
                        </a:rPr>
                        <a:t>1</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b="1">
                          <a:latin typeface="+mn-lt"/>
                          <a:ea typeface="Calibri"/>
                          <a:cs typeface="Times New Roman"/>
                        </a:rPr>
                        <a:t>Wielkopolskie</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b="1" dirty="0">
                          <a:latin typeface="+mn-lt"/>
                          <a:ea typeface="Calibri"/>
                          <a:cs typeface="Times New Roman"/>
                        </a:rPr>
                        <a:t>Sielawa wędzona z Jeziora Powidzkiego</a:t>
                      </a:r>
                    </a:p>
                  </a:txBody>
                  <a:tcPr marL="39087" marR="39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431">
                <a:tc>
                  <a:txBody>
                    <a:bodyPr/>
                    <a:lstStyle/>
                    <a:p>
                      <a:pPr>
                        <a:lnSpc>
                          <a:spcPct val="115000"/>
                        </a:lnSpc>
                        <a:spcAft>
                          <a:spcPts val="0"/>
                        </a:spcAft>
                      </a:pPr>
                      <a:r>
                        <a:rPr lang="pl-PL" sz="1000" b="1" dirty="0">
                          <a:latin typeface="+mn-lt"/>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b="1" dirty="0">
                          <a:latin typeface="+mn-lt"/>
                          <a:ea typeface="Calibri"/>
                          <a:cs typeface="Times New Roman"/>
                        </a:rPr>
                        <a:t>Zachodniopomorskie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000" b="1" dirty="0">
                          <a:latin typeface="+mn-lt"/>
                          <a:ea typeface="Calibri"/>
                          <a:cs typeface="Times New Roman"/>
                        </a:rPr>
                        <a:t>Paprykarz szczeciński, Sielawa wędzona z Pojezierza Drawskiego, Sieja </a:t>
                      </a:r>
                      <a:r>
                        <a:rPr lang="pl-PL" sz="1000" b="1" dirty="0" err="1">
                          <a:latin typeface="+mn-lt"/>
                          <a:ea typeface="Calibri"/>
                          <a:cs typeface="Times New Roman"/>
                        </a:rPr>
                        <a:t>miedwieńska</a:t>
                      </a:r>
                      <a:r>
                        <a:rPr lang="pl-PL" sz="1000" b="1" dirty="0">
                          <a:latin typeface="+mn-lt"/>
                          <a:ea typeface="Calibri"/>
                          <a:cs typeface="Times New Roman"/>
                        </a:rPr>
                        <a:t> (sieja </a:t>
                      </a:r>
                      <a:r>
                        <a:rPr lang="pl-PL" sz="1000" b="1" dirty="0" err="1">
                          <a:latin typeface="+mn-lt"/>
                          <a:ea typeface="Calibri"/>
                          <a:cs typeface="Times New Roman"/>
                        </a:rPr>
                        <a:t>miedwiańska</a:t>
                      </a:r>
                      <a:r>
                        <a:rPr lang="pl-PL" sz="1000" b="1" dirty="0">
                          <a:latin typeface="+mn-lt"/>
                          <a:ea typeface="Calibri"/>
                          <a:cs typeface="Times New Roman"/>
                        </a:rPr>
                        <a:t>), </a:t>
                      </a:r>
                      <a:r>
                        <a:rPr lang="pl-PL" sz="1000" b="1" dirty="0" err="1">
                          <a:latin typeface="+mn-lt"/>
                          <a:ea typeface="Calibri"/>
                          <a:cs typeface="Times New Roman"/>
                        </a:rPr>
                        <a:t>Miedwieńskie</a:t>
                      </a:r>
                      <a:r>
                        <a:rPr lang="pl-PL" sz="1000" b="1" dirty="0">
                          <a:latin typeface="+mn-lt"/>
                          <a:ea typeface="Calibri"/>
                          <a:cs typeface="Times New Roman"/>
                        </a:rPr>
                        <a:t> (</a:t>
                      </a:r>
                      <a:r>
                        <a:rPr lang="pl-PL" sz="1000" b="1" dirty="0" err="1">
                          <a:latin typeface="+mn-lt"/>
                          <a:ea typeface="Calibri"/>
                          <a:cs typeface="Times New Roman"/>
                        </a:rPr>
                        <a:t>miedwiańskie</a:t>
                      </a:r>
                      <a:r>
                        <a:rPr lang="pl-PL" sz="1000" b="1" dirty="0">
                          <a:latin typeface="+mn-lt"/>
                          <a:ea typeface="Calibri"/>
                          <a:cs typeface="Times New Roman"/>
                        </a:rPr>
                        <a:t>) ryby wędzone, Śledzie po </a:t>
                      </a:r>
                      <a:r>
                        <a:rPr lang="pl-PL" sz="1000" b="1" dirty="0" err="1">
                          <a:latin typeface="+mn-lt"/>
                          <a:ea typeface="Calibri"/>
                          <a:cs typeface="Times New Roman"/>
                        </a:rPr>
                        <a:t>szczecińsku</a:t>
                      </a:r>
                      <a:r>
                        <a:rPr lang="pl-PL" sz="1000" b="1" dirty="0">
                          <a:latin typeface="+mn-lt"/>
                          <a:ea typeface="Calibri"/>
                          <a:cs typeface="Times New Roman"/>
                        </a:rPr>
                        <a:t>, Śledzik kołobrzeski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2465" name="Rectangle 1"/>
          <p:cNvSpPr>
            <a:spLocks noChangeArrowheads="1"/>
          </p:cNvSpPr>
          <p:nvPr/>
        </p:nvSpPr>
        <p:spPr bwMode="auto">
          <a:xfrm>
            <a:off x="1458490" y="28545"/>
            <a:ext cx="622702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2000" b="1" i="0" u="none" strike="noStrike" cap="none" normalizeH="0" baseline="0" dirty="0" smtClean="0">
                <a:ln>
                  <a:noFill/>
                </a:ln>
                <a:solidFill>
                  <a:schemeClr val="tx2"/>
                </a:solidFill>
                <a:effectLst/>
                <a:ea typeface="Calibri" pitchFamily="34" charset="0"/>
                <a:cs typeface="Times New Roman" pitchFamily="18" charset="0"/>
              </a:rPr>
              <a:t>Lista produktów tradycyjnych </a:t>
            </a:r>
            <a:r>
              <a:rPr kumimoji="0" lang="pl-PL" sz="2000" b="1" i="0" u="none" strike="noStrike" cap="none" normalizeH="0" baseline="0" dirty="0" err="1" smtClean="0">
                <a:ln>
                  <a:noFill/>
                </a:ln>
                <a:solidFill>
                  <a:schemeClr val="tx2"/>
                </a:solidFill>
                <a:effectLst/>
                <a:ea typeface="Calibri" pitchFamily="34" charset="0"/>
                <a:cs typeface="Times New Roman" pitchFamily="18" charset="0"/>
              </a:rPr>
              <a:t>MRiRW</a:t>
            </a:r>
            <a:r>
              <a:rPr kumimoji="0" lang="pl-PL" sz="2000" b="1" i="0" u="none" strike="noStrike" cap="none" normalizeH="0" baseline="0" dirty="0" smtClean="0">
                <a:ln>
                  <a:noFill/>
                </a:ln>
                <a:solidFill>
                  <a:schemeClr val="tx2"/>
                </a:solidFill>
                <a:effectLst/>
                <a:ea typeface="Calibri" pitchFamily="34" charset="0"/>
                <a:cs typeface="Times New Roman" pitchFamily="18" charset="0"/>
              </a:rPr>
              <a:t> wrzesień 2017 (63)</a:t>
            </a:r>
            <a:endParaRPr kumimoji="0" lang="pl-PL" sz="2000" b="1" i="0" u="none" strike="noStrike" cap="none" normalizeH="0" baseline="0" dirty="0" smtClean="0">
              <a:ln>
                <a:noFill/>
              </a:ln>
              <a:solidFill>
                <a:schemeClr val="tx2"/>
              </a:solidFill>
              <a:effectLst/>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251520" y="2852936"/>
            <a:ext cx="8892480" cy="3700264"/>
          </a:xfrm>
        </p:spPr>
        <p:txBody>
          <a:bodyPr>
            <a:normAutofit/>
          </a:bodyPr>
          <a:lstStyle/>
          <a:p>
            <a:pPr marL="457200" indent="-457200" eaLnBrk="1" hangingPunct="1">
              <a:lnSpc>
                <a:spcPct val="90000"/>
              </a:lnSpc>
              <a:buNone/>
            </a:pPr>
            <a:r>
              <a:rPr lang="pl-PL" sz="2000" b="1" dirty="0" smtClean="0">
                <a:solidFill>
                  <a:schemeClr val="tx2"/>
                </a:solidFill>
              </a:rPr>
              <a:t>Wygląd:</a:t>
            </a:r>
          </a:p>
          <a:p>
            <a:pPr marL="914400" lvl="1" indent="-457200" eaLnBrk="1" hangingPunct="1">
              <a:lnSpc>
                <a:spcPct val="90000"/>
              </a:lnSpc>
              <a:buNone/>
            </a:pPr>
            <a:r>
              <a:rPr lang="pl-PL" sz="2000" b="1" dirty="0" smtClean="0">
                <a:solidFill>
                  <a:schemeClr val="tx2"/>
                </a:solidFill>
              </a:rPr>
              <a:t>Karp z Rudy Malenieckiej jest rybą o prawidłowej budowie anatomicznej (głowa mała, dobre wygrzbiecenie, płetwy wyraziste). Cechuje się niewielką ilością łusek, które występują w części grzbietowej, wokół płetw bocznych i brzusznych i tylko niekiedy wzdłuż linii bocznej</a:t>
            </a:r>
          </a:p>
          <a:p>
            <a:pPr marL="457200" indent="-457200" eaLnBrk="1" hangingPunct="1">
              <a:lnSpc>
                <a:spcPct val="90000"/>
              </a:lnSpc>
              <a:buNone/>
            </a:pPr>
            <a:r>
              <a:rPr lang="pl-PL" sz="2000" b="1" dirty="0" smtClean="0">
                <a:solidFill>
                  <a:schemeClr val="tx2"/>
                </a:solidFill>
              </a:rPr>
              <a:t>Kształt:</a:t>
            </a:r>
          </a:p>
          <a:p>
            <a:pPr marL="914400" lvl="1" indent="-457200" eaLnBrk="1" hangingPunct="1">
              <a:lnSpc>
                <a:spcPct val="90000"/>
              </a:lnSpc>
              <a:buNone/>
            </a:pPr>
            <a:r>
              <a:rPr lang="pl-PL" sz="2000" b="1" dirty="0" smtClean="0">
                <a:solidFill>
                  <a:schemeClr val="tx2"/>
                </a:solidFill>
              </a:rPr>
              <a:t>Karp posiada zwartą formę, charakteryzuje się dobrym wygrzbieceniem. Na przekroju ma kształt owalny, z widoczną masą mięśniową</a:t>
            </a:r>
          </a:p>
          <a:p>
            <a:pPr marL="457200" indent="-457200" eaLnBrk="1" hangingPunct="1">
              <a:lnSpc>
                <a:spcPct val="90000"/>
              </a:lnSpc>
              <a:buNone/>
            </a:pPr>
            <a:r>
              <a:rPr lang="pl-PL" sz="2000" b="1" dirty="0" smtClean="0">
                <a:solidFill>
                  <a:schemeClr val="tx2"/>
                </a:solidFill>
              </a:rPr>
              <a:t>Wielkość:</a:t>
            </a:r>
          </a:p>
          <a:p>
            <a:pPr marL="914400" lvl="1" indent="-457200" eaLnBrk="1" hangingPunct="1">
              <a:lnSpc>
                <a:spcPct val="90000"/>
              </a:lnSpc>
              <a:buNone/>
            </a:pPr>
            <a:r>
              <a:rPr lang="pl-PL" sz="2000" b="1" dirty="0" smtClean="0">
                <a:solidFill>
                  <a:schemeClr val="tx2"/>
                </a:solidFill>
              </a:rPr>
              <a:t>Masa ciała karpia handlowego mieści się w przedziale wagowym między 1000 g a 1500 g, niekiedy więcej</a:t>
            </a:r>
          </a:p>
        </p:txBody>
      </p:sp>
      <p:sp>
        <p:nvSpPr>
          <p:cNvPr id="69635" name="Text Box 3"/>
          <p:cNvSpPr txBox="1">
            <a:spLocks noChangeArrowheads="1"/>
          </p:cNvSpPr>
          <p:nvPr/>
        </p:nvSpPr>
        <p:spPr bwMode="auto">
          <a:xfrm>
            <a:off x="2286000" y="152400"/>
            <a:ext cx="2667000" cy="457200"/>
          </a:xfrm>
          <a:prstGeom prst="rect">
            <a:avLst/>
          </a:prstGeom>
          <a:noFill/>
          <a:ln w="9525">
            <a:noFill/>
            <a:miter lim="800000"/>
            <a:headEnd/>
            <a:tailEnd/>
          </a:ln>
        </p:spPr>
        <p:txBody>
          <a:bodyPr>
            <a:spAutoFit/>
          </a:bodyPr>
          <a:lstStyle/>
          <a:p>
            <a:pPr>
              <a:spcBef>
                <a:spcPct val="50000"/>
              </a:spcBef>
            </a:pPr>
            <a:r>
              <a:rPr lang="pl-PL"/>
              <a:t>woj. świętokrzyskie</a:t>
            </a:r>
          </a:p>
        </p:txBody>
      </p:sp>
      <p:sp>
        <p:nvSpPr>
          <p:cNvPr id="69636" name="AutoShape 4"/>
          <p:cNvSpPr>
            <a:spLocks noChangeArrowheads="1"/>
          </p:cNvSpPr>
          <p:nvPr/>
        </p:nvSpPr>
        <p:spPr bwMode="auto">
          <a:xfrm>
            <a:off x="179512" y="548680"/>
            <a:ext cx="8659688" cy="720000"/>
          </a:xfrm>
          <a:prstGeom prst="flowChartInternalStorag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r>
              <a:rPr lang="pl-PL" sz="2400" b="1" dirty="0"/>
              <a:t>Karp z Rudy Malenieckiej</a:t>
            </a:r>
          </a:p>
        </p:txBody>
      </p:sp>
      <p:sp>
        <p:nvSpPr>
          <p:cNvPr id="69638" name="AutoShape 6"/>
          <p:cNvSpPr>
            <a:spLocks noChangeArrowheads="1"/>
          </p:cNvSpPr>
          <p:nvPr/>
        </p:nvSpPr>
        <p:spPr bwMode="auto">
          <a:xfrm>
            <a:off x="179512" y="1412776"/>
            <a:ext cx="2895600" cy="900000"/>
          </a:xfrm>
          <a:prstGeom prst="homePlate">
            <a:avLst>
              <a:gd name="adj" fmla="val 6785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pl-PL" sz="1800" dirty="0"/>
              <a:t>Produkt wpisany na listę </a:t>
            </a:r>
          </a:p>
          <a:p>
            <a:pPr algn="ctr"/>
            <a:r>
              <a:rPr lang="pl-PL" sz="1800" dirty="0"/>
              <a:t>produktów tradycyjnych</a:t>
            </a:r>
          </a:p>
          <a:p>
            <a:pPr algn="ctr"/>
            <a:r>
              <a:rPr lang="pl-PL" sz="1800" dirty="0"/>
              <a:t>w dniu 10.04.2009 r.</a:t>
            </a:r>
          </a:p>
        </p:txBody>
      </p:sp>
      <p:pic>
        <p:nvPicPr>
          <p:cNvPr id="69639" name="Picture 9" descr="Karp z Rudy Malenieckiej"/>
          <p:cNvPicPr>
            <a:picLocks noChangeAspect="1" noChangeArrowheads="1"/>
          </p:cNvPicPr>
          <p:nvPr/>
        </p:nvPicPr>
        <p:blipFill>
          <a:blip r:embed="rId2" cstate="print"/>
          <a:srcRect/>
          <a:stretch>
            <a:fillRect/>
          </a:stretch>
        </p:blipFill>
        <p:spPr bwMode="auto">
          <a:xfrm>
            <a:off x="6516216" y="1412776"/>
            <a:ext cx="2311666" cy="172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179512" y="2819400"/>
            <a:ext cx="8964488" cy="3849960"/>
          </a:xfrm>
        </p:spPr>
        <p:txBody>
          <a:bodyPr>
            <a:normAutofit lnSpcReduction="10000"/>
          </a:bodyPr>
          <a:lstStyle/>
          <a:p>
            <a:pPr eaLnBrk="1" hangingPunct="1">
              <a:lnSpc>
                <a:spcPct val="90000"/>
              </a:lnSpc>
              <a:buNone/>
            </a:pPr>
            <a:r>
              <a:rPr lang="pl-PL" sz="2000" b="1" dirty="0" smtClean="0">
                <a:solidFill>
                  <a:schemeClr val="tx2"/>
                </a:solidFill>
              </a:rPr>
              <a:t>Konsystencja:</a:t>
            </a:r>
          </a:p>
          <a:p>
            <a:pPr lvl="1" eaLnBrk="1" hangingPunct="1">
              <a:lnSpc>
                <a:spcPct val="90000"/>
              </a:lnSpc>
              <a:buNone/>
            </a:pPr>
            <a:r>
              <a:rPr lang="pl-PL" sz="2000" b="1" dirty="0" smtClean="0">
                <a:solidFill>
                  <a:schemeClr val="tx2"/>
                </a:solidFill>
              </a:rPr>
              <a:t>Tkanka mięśniowa jędrna i zwarta. Ryba pokryta jest naturalnym śluzem o swoistej konsystencji, przez to w dotyku jest śliska</a:t>
            </a:r>
          </a:p>
          <a:p>
            <a:pPr eaLnBrk="1" hangingPunct="1">
              <a:lnSpc>
                <a:spcPct val="90000"/>
              </a:lnSpc>
              <a:buNone/>
            </a:pPr>
            <a:r>
              <a:rPr lang="pl-PL" sz="2000" b="1" dirty="0" smtClean="0">
                <a:solidFill>
                  <a:schemeClr val="tx2"/>
                </a:solidFill>
              </a:rPr>
              <a:t>Smak i zapach:</a:t>
            </a:r>
          </a:p>
          <a:p>
            <a:pPr lvl="1" eaLnBrk="1" hangingPunct="1">
              <a:lnSpc>
                <a:spcPct val="90000"/>
              </a:lnSpc>
              <a:buNone/>
            </a:pPr>
            <a:r>
              <a:rPr lang="pl-PL" sz="2000" b="1" dirty="0" smtClean="0">
                <a:solidFill>
                  <a:schemeClr val="tx2"/>
                </a:solidFill>
              </a:rPr>
              <a:t>Po obróbce termicznej mięso jest białe i kruche, delikatne w smaku i typowe dla tego gatunku. Po właściwym „wypłukaniu” nie wyczuwa się posmaku pochodzącego z mułu czy osadów dennych</a:t>
            </a:r>
          </a:p>
          <a:p>
            <a:pPr eaLnBrk="1" hangingPunct="1">
              <a:lnSpc>
                <a:spcPct val="90000"/>
              </a:lnSpc>
              <a:buNone/>
            </a:pPr>
            <a:r>
              <a:rPr lang="pl-PL" sz="2000" b="1" dirty="0" smtClean="0">
                <a:solidFill>
                  <a:schemeClr val="tx2"/>
                </a:solidFill>
              </a:rPr>
              <a:t>Barwa (zewnętrzna i na przekroju) :</a:t>
            </a:r>
          </a:p>
          <a:p>
            <a:pPr lvl="1" eaLnBrk="1" hangingPunct="1">
              <a:lnSpc>
                <a:spcPct val="90000"/>
              </a:lnSpc>
              <a:buNone/>
            </a:pPr>
            <a:r>
              <a:rPr lang="pl-PL" sz="2000" b="1" dirty="0" smtClean="0">
                <a:solidFill>
                  <a:schemeClr val="tx2"/>
                </a:solidFill>
              </a:rPr>
              <a:t>Od oliwkowej do brunatnej i zależy od podłoża. Jasne, oliwkowe podbrzusze występuje u karpi hodowanych w wodach o dnie piaszczystym, a ciemne, brunatne – o dnie torfowym</a:t>
            </a:r>
          </a:p>
          <a:p>
            <a:pPr lvl="1">
              <a:lnSpc>
                <a:spcPct val="90000"/>
              </a:lnSpc>
              <a:buNone/>
            </a:pPr>
            <a:endParaRPr lang="pl-PL" sz="1400" b="1" dirty="0" smtClean="0"/>
          </a:p>
          <a:p>
            <a:pPr lvl="1">
              <a:lnSpc>
                <a:spcPct val="90000"/>
              </a:lnSpc>
              <a:buNone/>
            </a:pPr>
            <a:endParaRPr lang="pl-PL" sz="1400" b="1" dirty="0" smtClean="0"/>
          </a:p>
          <a:p>
            <a:pPr lvl="1">
              <a:lnSpc>
                <a:spcPct val="90000"/>
              </a:lnSpc>
              <a:buNone/>
            </a:pPr>
            <a:r>
              <a:rPr lang="pl-PL" sz="1400" b="1" dirty="0" smtClean="0"/>
              <a:t>			       </a:t>
            </a:r>
            <a:r>
              <a:rPr lang="pl-PL" sz="1400" b="1" dirty="0" err="1" smtClean="0"/>
              <a:t>www.minrol.gov.pl</a:t>
            </a:r>
            <a:r>
              <a:rPr lang="pl-PL" sz="1400" b="1" dirty="0" smtClean="0"/>
              <a:t>/.../</a:t>
            </a:r>
            <a:r>
              <a:rPr lang="pl-PL" sz="1400" b="1" dirty="0" err="1" smtClean="0"/>
              <a:t>Produkty...tradycyjne</a:t>
            </a:r>
            <a:r>
              <a:rPr lang="pl-PL" sz="1400" b="1" dirty="0" smtClean="0"/>
              <a:t>/</a:t>
            </a:r>
            <a:r>
              <a:rPr lang="pl-PL" sz="1400" b="1" dirty="0" err="1" smtClean="0"/>
              <a:t>Lista-produktow-tradycyjnych</a:t>
            </a:r>
            <a:endParaRPr lang="pl-PL" sz="1400" b="1" dirty="0" smtClean="0">
              <a:solidFill>
                <a:schemeClr val="tx2"/>
              </a:solidFill>
            </a:endParaRPr>
          </a:p>
        </p:txBody>
      </p:sp>
      <p:sp>
        <p:nvSpPr>
          <p:cNvPr id="70659" name="Text Box 3"/>
          <p:cNvSpPr txBox="1">
            <a:spLocks noChangeArrowheads="1"/>
          </p:cNvSpPr>
          <p:nvPr/>
        </p:nvSpPr>
        <p:spPr bwMode="auto">
          <a:xfrm>
            <a:off x="2286000" y="152400"/>
            <a:ext cx="2667000" cy="457200"/>
          </a:xfrm>
          <a:prstGeom prst="rect">
            <a:avLst/>
          </a:prstGeom>
          <a:noFill/>
          <a:ln w="9525">
            <a:noFill/>
            <a:miter lim="800000"/>
            <a:headEnd/>
            <a:tailEnd/>
          </a:ln>
        </p:spPr>
        <p:txBody>
          <a:bodyPr>
            <a:spAutoFit/>
          </a:bodyPr>
          <a:lstStyle/>
          <a:p>
            <a:pPr>
              <a:spcBef>
                <a:spcPct val="50000"/>
              </a:spcBef>
            </a:pPr>
            <a:r>
              <a:rPr lang="pl-PL"/>
              <a:t>woj. świętokrzyskie</a:t>
            </a:r>
          </a:p>
        </p:txBody>
      </p:sp>
      <p:sp>
        <p:nvSpPr>
          <p:cNvPr id="70660" name="AutoShape 4"/>
          <p:cNvSpPr>
            <a:spLocks noChangeArrowheads="1"/>
          </p:cNvSpPr>
          <p:nvPr/>
        </p:nvSpPr>
        <p:spPr bwMode="auto">
          <a:xfrm>
            <a:off x="251520" y="548680"/>
            <a:ext cx="8587680" cy="720000"/>
          </a:xfrm>
          <a:prstGeom prst="flowChartInternalStorag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r>
              <a:rPr lang="pl-PL" sz="2400" b="1" dirty="0"/>
              <a:t>Karp z Rudy </a:t>
            </a:r>
            <a:r>
              <a:rPr lang="pl-PL" sz="2400" b="1" dirty="0" smtClean="0"/>
              <a:t>Malenieckiej </a:t>
            </a:r>
            <a:r>
              <a:rPr lang="pl-PL" sz="2400" dirty="0" err="1" smtClean="0"/>
              <a:t>cd</a:t>
            </a:r>
            <a:r>
              <a:rPr lang="pl-PL" sz="2400" dirty="0" smtClean="0"/>
              <a:t>.</a:t>
            </a:r>
            <a:endParaRPr lang="pl-PL" sz="2400" dirty="0"/>
          </a:p>
        </p:txBody>
      </p:sp>
      <p:sp>
        <p:nvSpPr>
          <p:cNvPr id="70662" name="AutoShape 6"/>
          <p:cNvSpPr>
            <a:spLocks noChangeArrowheads="1"/>
          </p:cNvSpPr>
          <p:nvPr/>
        </p:nvSpPr>
        <p:spPr bwMode="auto">
          <a:xfrm>
            <a:off x="251520" y="1412776"/>
            <a:ext cx="2895600" cy="900000"/>
          </a:xfrm>
          <a:prstGeom prst="homePlate">
            <a:avLst>
              <a:gd name="adj" fmla="val 6785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pl-PL" sz="1800" dirty="0"/>
              <a:t>Produkt wpisany na listę </a:t>
            </a:r>
          </a:p>
          <a:p>
            <a:pPr algn="ctr"/>
            <a:r>
              <a:rPr lang="pl-PL" sz="1800" dirty="0"/>
              <a:t>produktów tradycyjnych</a:t>
            </a:r>
          </a:p>
          <a:p>
            <a:pPr algn="ctr"/>
            <a:r>
              <a:rPr lang="pl-PL" sz="1800" dirty="0"/>
              <a:t>w dniu 10.04.2009 r.</a:t>
            </a:r>
          </a:p>
        </p:txBody>
      </p:sp>
      <p:pic>
        <p:nvPicPr>
          <p:cNvPr id="70663" name="Picture 7" descr="Karp z Rudy Malenieckiej"/>
          <p:cNvPicPr>
            <a:picLocks noChangeAspect="1" noChangeArrowheads="1"/>
          </p:cNvPicPr>
          <p:nvPr/>
        </p:nvPicPr>
        <p:blipFill>
          <a:blip r:embed="rId2" cstate="print"/>
          <a:srcRect/>
          <a:stretch>
            <a:fillRect/>
          </a:stretch>
        </p:blipFill>
        <p:spPr bwMode="auto">
          <a:xfrm>
            <a:off x="6588224" y="1340768"/>
            <a:ext cx="2310757" cy="172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179512" y="2780928"/>
            <a:ext cx="8964488" cy="3696072"/>
          </a:xfrm>
        </p:spPr>
        <p:txBody>
          <a:bodyPr>
            <a:noAutofit/>
          </a:bodyPr>
          <a:lstStyle/>
          <a:p>
            <a:pPr eaLnBrk="1" hangingPunct="1">
              <a:lnSpc>
                <a:spcPct val="90000"/>
              </a:lnSpc>
              <a:buNone/>
            </a:pPr>
            <a:r>
              <a:rPr lang="pl-PL" sz="2000" b="1" dirty="0" smtClean="0">
                <a:solidFill>
                  <a:schemeClr val="tx2"/>
                </a:solidFill>
              </a:rPr>
              <a:t>Wygląd:</a:t>
            </a:r>
          </a:p>
          <a:p>
            <a:pPr lvl="1" eaLnBrk="1" hangingPunct="1">
              <a:lnSpc>
                <a:spcPct val="90000"/>
              </a:lnSpc>
              <a:buNone/>
            </a:pPr>
            <a:r>
              <a:rPr lang="pl-PL" sz="2000" b="1" dirty="0" smtClean="0">
                <a:solidFill>
                  <a:schemeClr val="tx2"/>
                </a:solidFill>
              </a:rPr>
              <a:t>Karp rytwiański charakteryzuje się kształtnym wyprofilowanym wyglądem. Duże łuski są rozmieszczone wzdłuż linii grzbietu i szczeliny skrzelowej, a kilka łusek różnej wielkości znajduje się u nasady płetwy ogonowej. Ma przekrój owalny z widoczną masą mięśniową</a:t>
            </a:r>
          </a:p>
          <a:p>
            <a:pPr eaLnBrk="1" hangingPunct="1">
              <a:lnSpc>
                <a:spcPct val="90000"/>
              </a:lnSpc>
              <a:buNone/>
            </a:pPr>
            <a:r>
              <a:rPr lang="pl-PL" sz="2000" b="1" dirty="0" smtClean="0">
                <a:solidFill>
                  <a:schemeClr val="tx2"/>
                </a:solidFill>
              </a:rPr>
              <a:t>Kształt:</a:t>
            </a:r>
          </a:p>
          <a:p>
            <a:pPr lvl="1" eaLnBrk="1" hangingPunct="1">
              <a:lnSpc>
                <a:spcPct val="90000"/>
              </a:lnSpc>
              <a:buNone/>
            </a:pPr>
            <a:r>
              <a:rPr lang="pl-PL" sz="2000" b="1" dirty="0" smtClean="0">
                <a:solidFill>
                  <a:schemeClr val="tx2"/>
                </a:solidFill>
              </a:rPr>
              <a:t>Niewielka głowa, linia grzbietu dobrze umięśniona, wyraziste płetwy, zwarta forma</a:t>
            </a:r>
          </a:p>
          <a:p>
            <a:pPr eaLnBrk="1" hangingPunct="1">
              <a:lnSpc>
                <a:spcPct val="90000"/>
              </a:lnSpc>
              <a:buNone/>
            </a:pPr>
            <a:r>
              <a:rPr lang="pl-PL" sz="2000" b="1" dirty="0" smtClean="0">
                <a:solidFill>
                  <a:schemeClr val="tx2"/>
                </a:solidFill>
              </a:rPr>
              <a:t>Wielkość:</a:t>
            </a:r>
          </a:p>
          <a:p>
            <a:pPr lvl="1" eaLnBrk="1" hangingPunct="1">
              <a:lnSpc>
                <a:spcPct val="90000"/>
              </a:lnSpc>
              <a:buNone/>
            </a:pPr>
            <a:r>
              <a:rPr lang="pl-PL" sz="2000" b="1" dirty="0" smtClean="0">
                <a:solidFill>
                  <a:schemeClr val="tx2"/>
                </a:solidFill>
              </a:rPr>
              <a:t>Optymalna masa ciała karpia wynosi od 1100 g do 1800 g</a:t>
            </a:r>
          </a:p>
          <a:p>
            <a:pPr>
              <a:lnSpc>
                <a:spcPct val="90000"/>
              </a:lnSpc>
              <a:buNone/>
            </a:pPr>
            <a:r>
              <a:rPr lang="pl-PL" sz="2000" b="1" dirty="0" smtClean="0">
                <a:solidFill>
                  <a:schemeClr val="tx2"/>
                </a:solidFill>
              </a:rPr>
              <a:t>Konsystencja:</a:t>
            </a:r>
          </a:p>
          <a:p>
            <a:pPr lvl="1">
              <a:lnSpc>
                <a:spcPct val="90000"/>
              </a:lnSpc>
              <a:buNone/>
            </a:pPr>
            <a:r>
              <a:rPr lang="pl-PL" sz="2000" b="1" dirty="0" smtClean="0">
                <a:solidFill>
                  <a:schemeClr val="tx2"/>
                </a:solidFill>
              </a:rPr>
              <a:t>Zwarta, jędrna tkanka mięśniowa.  Pokryty naturalnym śluzem</a:t>
            </a:r>
          </a:p>
          <a:p>
            <a:pPr lvl="1" eaLnBrk="1" hangingPunct="1">
              <a:lnSpc>
                <a:spcPct val="90000"/>
              </a:lnSpc>
              <a:buNone/>
            </a:pPr>
            <a:endParaRPr lang="pl-PL" sz="2000" b="1" dirty="0" smtClean="0">
              <a:solidFill>
                <a:schemeClr val="tx2"/>
              </a:solidFill>
            </a:endParaRPr>
          </a:p>
        </p:txBody>
      </p:sp>
      <p:sp>
        <p:nvSpPr>
          <p:cNvPr id="72707" name="Text Box 3"/>
          <p:cNvSpPr txBox="1">
            <a:spLocks noChangeArrowheads="1"/>
          </p:cNvSpPr>
          <p:nvPr/>
        </p:nvSpPr>
        <p:spPr bwMode="auto">
          <a:xfrm>
            <a:off x="2286000" y="152400"/>
            <a:ext cx="2667000" cy="457200"/>
          </a:xfrm>
          <a:prstGeom prst="rect">
            <a:avLst/>
          </a:prstGeom>
          <a:noFill/>
          <a:ln w="9525">
            <a:noFill/>
            <a:miter lim="800000"/>
            <a:headEnd/>
            <a:tailEnd/>
          </a:ln>
        </p:spPr>
        <p:txBody>
          <a:bodyPr>
            <a:spAutoFit/>
          </a:bodyPr>
          <a:lstStyle/>
          <a:p>
            <a:pPr>
              <a:spcBef>
                <a:spcPct val="50000"/>
              </a:spcBef>
            </a:pPr>
            <a:r>
              <a:rPr lang="pl-PL"/>
              <a:t>woj. świętokrzyskie</a:t>
            </a:r>
          </a:p>
        </p:txBody>
      </p:sp>
      <p:sp>
        <p:nvSpPr>
          <p:cNvPr id="72708" name="AutoShape 4"/>
          <p:cNvSpPr>
            <a:spLocks noChangeArrowheads="1"/>
          </p:cNvSpPr>
          <p:nvPr/>
        </p:nvSpPr>
        <p:spPr bwMode="auto">
          <a:xfrm>
            <a:off x="179512" y="548680"/>
            <a:ext cx="8640960" cy="720000"/>
          </a:xfrm>
          <a:prstGeom prst="flowChartInternalStorag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r>
              <a:rPr lang="pl-PL" sz="2400" b="1" dirty="0"/>
              <a:t>Rytwiański karp</a:t>
            </a:r>
          </a:p>
        </p:txBody>
      </p:sp>
      <p:sp>
        <p:nvSpPr>
          <p:cNvPr id="72710" name="AutoShape 6"/>
          <p:cNvSpPr>
            <a:spLocks noChangeArrowheads="1"/>
          </p:cNvSpPr>
          <p:nvPr/>
        </p:nvSpPr>
        <p:spPr bwMode="auto">
          <a:xfrm>
            <a:off x="251520" y="1340768"/>
            <a:ext cx="2895600" cy="900000"/>
          </a:xfrm>
          <a:prstGeom prst="homePlate">
            <a:avLst>
              <a:gd name="adj" fmla="val 6785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pl-PL" sz="1800" dirty="0"/>
              <a:t>Produkt wpisany na listę </a:t>
            </a:r>
          </a:p>
          <a:p>
            <a:pPr algn="ctr"/>
            <a:r>
              <a:rPr lang="pl-PL" sz="1800" dirty="0"/>
              <a:t>produktów tradycyjnych</a:t>
            </a:r>
          </a:p>
          <a:p>
            <a:pPr algn="ctr"/>
            <a:r>
              <a:rPr lang="pl-PL" sz="1800" dirty="0"/>
              <a:t>w dniu 07.09.2010 r.</a:t>
            </a:r>
          </a:p>
        </p:txBody>
      </p:sp>
      <p:pic>
        <p:nvPicPr>
          <p:cNvPr id="72711" name="Picture 9" descr="Rytwia&amp;nacute;ski karp"/>
          <p:cNvPicPr>
            <a:picLocks noChangeAspect="1" noChangeArrowheads="1"/>
          </p:cNvPicPr>
          <p:nvPr/>
        </p:nvPicPr>
        <p:blipFill>
          <a:blip r:embed="rId2" cstate="print"/>
          <a:srcRect/>
          <a:stretch>
            <a:fillRect/>
          </a:stretch>
        </p:blipFill>
        <p:spPr bwMode="auto">
          <a:xfrm>
            <a:off x="6588224" y="1412776"/>
            <a:ext cx="2296603" cy="172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251520" y="2708920"/>
            <a:ext cx="8892480" cy="3768080"/>
          </a:xfrm>
        </p:spPr>
        <p:txBody>
          <a:bodyPr>
            <a:normAutofit fontScale="92500" lnSpcReduction="20000"/>
          </a:bodyPr>
          <a:lstStyle/>
          <a:p>
            <a:pPr eaLnBrk="1" hangingPunct="1">
              <a:lnSpc>
                <a:spcPct val="90000"/>
              </a:lnSpc>
              <a:buNone/>
            </a:pPr>
            <a:r>
              <a:rPr lang="pl-PL" sz="2000" b="1" dirty="0" smtClean="0">
                <a:solidFill>
                  <a:schemeClr val="tx2"/>
                </a:solidFill>
              </a:rPr>
              <a:t>Smak i zapach:</a:t>
            </a:r>
          </a:p>
          <a:p>
            <a:pPr lvl="1" eaLnBrk="1" hangingPunct="1">
              <a:lnSpc>
                <a:spcPct val="90000"/>
              </a:lnSpc>
              <a:buNone/>
            </a:pPr>
            <a:r>
              <a:rPr lang="pl-PL" sz="2000" b="1" dirty="0" smtClean="0">
                <a:solidFill>
                  <a:schemeClr val="tx2"/>
                </a:solidFill>
              </a:rPr>
              <a:t>Wykwintny smak, zaś zapach charakterystyczny dla ryb słodkowodnych. Dzięki właściwemu wypłukaniu zupełnie pozbawiony posmaku mułu oraz innych nieprzyjemnych zapachów pochodzących z dna stawu.</a:t>
            </a:r>
          </a:p>
          <a:p>
            <a:pPr eaLnBrk="1" hangingPunct="1">
              <a:lnSpc>
                <a:spcPct val="90000"/>
              </a:lnSpc>
              <a:buNone/>
            </a:pPr>
            <a:r>
              <a:rPr lang="pl-PL" sz="2000" b="1" dirty="0" smtClean="0">
                <a:solidFill>
                  <a:schemeClr val="tx2"/>
                </a:solidFill>
              </a:rPr>
              <a:t>Barwa (zewnętrzna i na przekroju) :</a:t>
            </a:r>
          </a:p>
          <a:p>
            <a:pPr lvl="1" eaLnBrk="1" hangingPunct="1">
              <a:lnSpc>
                <a:spcPct val="90000"/>
              </a:lnSpc>
              <a:buNone/>
            </a:pPr>
            <a:r>
              <a:rPr lang="pl-PL" sz="2000" b="1" dirty="0" smtClean="0">
                <a:solidFill>
                  <a:schemeClr val="tx2"/>
                </a:solidFill>
              </a:rPr>
              <a:t>Grzbiet zielono-niebieski, a podbrzusze oliwkowo-żółtawe</a:t>
            </a:r>
          </a:p>
          <a:p>
            <a:pPr lvl="1" eaLnBrk="1" hangingPunct="1">
              <a:lnSpc>
                <a:spcPct val="90000"/>
              </a:lnSpc>
              <a:buNone/>
            </a:pPr>
            <a:r>
              <a:rPr lang="pl-PL" sz="2000" b="1" dirty="0" smtClean="0">
                <a:solidFill>
                  <a:schemeClr val="tx2"/>
                </a:solidFill>
              </a:rPr>
              <a:t>Tradycja:</a:t>
            </a:r>
          </a:p>
          <a:p>
            <a:pPr lvl="1">
              <a:lnSpc>
                <a:spcPct val="90000"/>
              </a:lnSpc>
              <a:buNone/>
            </a:pPr>
            <a:r>
              <a:rPr lang="pl-PL" sz="2200" dirty="0" smtClean="0">
                <a:solidFill>
                  <a:schemeClr val="tx2"/>
                </a:solidFill>
              </a:rPr>
              <a:t>… Najbardziej charakterystyczną cechą środowiska przyrodniczego w dolinie rzeki Czarnej jest obecność licznych rozległych stawów hodowlanych Rytwiany, rozlokowanych pośród olbrzymiego kompleksu leśnego. Historia Rytwian odnotowana jest w XIII wieku. Znajduje się tu pokamedulski klasztor znany jako Erem lub Pustelnia Złotego Lasu. Według tradycji w niewielkiej odległości od klasztoru był staw, w którym zakonnicy hodowali ryby na własne potrzeby…...</a:t>
            </a:r>
          </a:p>
          <a:p>
            <a:pPr lvl="1">
              <a:lnSpc>
                <a:spcPct val="90000"/>
              </a:lnSpc>
              <a:buNone/>
            </a:pPr>
            <a:r>
              <a:rPr lang="pl-PL" sz="1600" dirty="0" smtClean="0"/>
              <a:t>                            </a:t>
            </a:r>
          </a:p>
          <a:p>
            <a:pPr lvl="1">
              <a:lnSpc>
                <a:spcPct val="90000"/>
              </a:lnSpc>
              <a:buNone/>
            </a:pPr>
            <a:r>
              <a:rPr lang="pl-PL" sz="1600" dirty="0" smtClean="0"/>
              <a:t>                                      </a:t>
            </a:r>
            <a:r>
              <a:rPr lang="pl-PL" sz="1500" dirty="0" err="1" smtClean="0"/>
              <a:t>www.minrol.gov.pl</a:t>
            </a:r>
            <a:r>
              <a:rPr lang="pl-PL" sz="1500" dirty="0" smtClean="0"/>
              <a:t>/.../</a:t>
            </a:r>
            <a:r>
              <a:rPr lang="pl-PL" sz="1500" dirty="0" err="1" smtClean="0"/>
              <a:t>Produkty...tradycyjne</a:t>
            </a:r>
            <a:r>
              <a:rPr lang="pl-PL" sz="1500" dirty="0" smtClean="0"/>
              <a:t>/</a:t>
            </a:r>
            <a:r>
              <a:rPr lang="pl-PL" sz="1500" dirty="0" err="1" smtClean="0"/>
              <a:t>Lista-produktow-tradycyjnych</a:t>
            </a:r>
            <a:endParaRPr lang="pl-PL" sz="1500" dirty="0" smtClean="0">
              <a:solidFill>
                <a:schemeClr val="tx2"/>
              </a:solidFill>
            </a:endParaRPr>
          </a:p>
        </p:txBody>
      </p:sp>
      <p:sp>
        <p:nvSpPr>
          <p:cNvPr id="73731" name="Text Box 3"/>
          <p:cNvSpPr txBox="1">
            <a:spLocks noChangeArrowheads="1"/>
          </p:cNvSpPr>
          <p:nvPr/>
        </p:nvSpPr>
        <p:spPr bwMode="auto">
          <a:xfrm>
            <a:off x="2286000" y="152400"/>
            <a:ext cx="2667000" cy="457200"/>
          </a:xfrm>
          <a:prstGeom prst="rect">
            <a:avLst/>
          </a:prstGeom>
          <a:noFill/>
          <a:ln w="9525">
            <a:noFill/>
            <a:miter lim="800000"/>
            <a:headEnd/>
            <a:tailEnd/>
          </a:ln>
        </p:spPr>
        <p:txBody>
          <a:bodyPr>
            <a:spAutoFit/>
          </a:bodyPr>
          <a:lstStyle/>
          <a:p>
            <a:pPr>
              <a:spcBef>
                <a:spcPct val="50000"/>
              </a:spcBef>
            </a:pPr>
            <a:r>
              <a:rPr lang="pl-PL"/>
              <a:t>woj. świętokrzyskie</a:t>
            </a:r>
          </a:p>
        </p:txBody>
      </p:sp>
      <p:sp>
        <p:nvSpPr>
          <p:cNvPr id="73732" name="AutoShape 4"/>
          <p:cNvSpPr>
            <a:spLocks noChangeArrowheads="1"/>
          </p:cNvSpPr>
          <p:nvPr/>
        </p:nvSpPr>
        <p:spPr bwMode="auto">
          <a:xfrm>
            <a:off x="179512" y="548680"/>
            <a:ext cx="8659688" cy="720000"/>
          </a:xfrm>
          <a:prstGeom prst="flowChartInternalStorag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r>
              <a:rPr lang="pl-PL" sz="2400" b="1" dirty="0"/>
              <a:t>Rytwiański </a:t>
            </a:r>
            <a:r>
              <a:rPr lang="pl-PL" sz="2400" b="1" dirty="0" smtClean="0"/>
              <a:t>karp  </a:t>
            </a:r>
            <a:r>
              <a:rPr lang="pl-PL" sz="2400" dirty="0" err="1" smtClean="0"/>
              <a:t>cd</a:t>
            </a:r>
            <a:r>
              <a:rPr lang="pl-PL" sz="2400" dirty="0" smtClean="0"/>
              <a:t>.</a:t>
            </a:r>
            <a:endParaRPr lang="pl-PL" sz="2400" dirty="0"/>
          </a:p>
        </p:txBody>
      </p:sp>
      <p:sp>
        <p:nvSpPr>
          <p:cNvPr id="73734" name="AutoShape 6"/>
          <p:cNvSpPr>
            <a:spLocks noChangeArrowheads="1"/>
          </p:cNvSpPr>
          <p:nvPr/>
        </p:nvSpPr>
        <p:spPr bwMode="auto">
          <a:xfrm>
            <a:off x="251520" y="1412776"/>
            <a:ext cx="2895600" cy="900000"/>
          </a:xfrm>
          <a:prstGeom prst="homePlate">
            <a:avLst>
              <a:gd name="adj" fmla="val 6785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pl-PL" sz="1800" dirty="0"/>
              <a:t>Produkt wpisany na listę </a:t>
            </a:r>
          </a:p>
          <a:p>
            <a:pPr algn="ctr"/>
            <a:r>
              <a:rPr lang="pl-PL" sz="1800" dirty="0"/>
              <a:t>produktów tradycyjnych</a:t>
            </a:r>
          </a:p>
          <a:p>
            <a:pPr algn="ctr"/>
            <a:r>
              <a:rPr lang="pl-PL" sz="1800" dirty="0"/>
              <a:t>w dniu 07.09.2010 r.</a:t>
            </a:r>
          </a:p>
        </p:txBody>
      </p:sp>
      <p:pic>
        <p:nvPicPr>
          <p:cNvPr id="73735" name="Picture 7" descr="Rytwia&amp;nacute;ski karp"/>
          <p:cNvPicPr>
            <a:picLocks noChangeAspect="1" noChangeArrowheads="1"/>
          </p:cNvPicPr>
          <p:nvPr/>
        </p:nvPicPr>
        <p:blipFill>
          <a:blip r:embed="rId2" cstate="print"/>
          <a:srcRect/>
          <a:stretch>
            <a:fillRect/>
          </a:stretch>
        </p:blipFill>
        <p:spPr bwMode="auto">
          <a:xfrm>
            <a:off x="6804248" y="1340768"/>
            <a:ext cx="2057373" cy="15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179512" y="2348880"/>
            <a:ext cx="8964488" cy="4320480"/>
          </a:xfrm>
        </p:spPr>
        <p:txBody>
          <a:bodyPr>
            <a:normAutofit fontScale="55000" lnSpcReduction="20000"/>
          </a:bodyPr>
          <a:lstStyle/>
          <a:p>
            <a:pPr eaLnBrk="1" hangingPunct="1">
              <a:buNone/>
            </a:pPr>
            <a:r>
              <a:rPr lang="pl-PL" b="1" dirty="0" smtClean="0">
                <a:solidFill>
                  <a:schemeClr val="tx2"/>
                </a:solidFill>
              </a:rPr>
              <a:t>Wygląd:</a:t>
            </a:r>
          </a:p>
          <a:p>
            <a:pPr lvl="1">
              <a:buNone/>
            </a:pPr>
            <a:r>
              <a:rPr lang="pl-PL" sz="3200" b="1" dirty="0" smtClean="0">
                <a:solidFill>
                  <a:schemeClr val="tx2"/>
                </a:solidFill>
              </a:rPr>
              <a:t>Karp w całości zanurzony w galarecie z warzywami, suszonymi śliwkami i rodzynkami, udekorowany plastrami cytryny i zieloną pietruszką</a:t>
            </a:r>
          </a:p>
          <a:p>
            <a:pPr eaLnBrk="1" hangingPunct="1">
              <a:buNone/>
            </a:pPr>
            <a:r>
              <a:rPr lang="pl-PL" b="1" dirty="0" smtClean="0">
                <a:solidFill>
                  <a:schemeClr val="tx2"/>
                </a:solidFill>
              </a:rPr>
              <a:t>Kształt:</a:t>
            </a:r>
          </a:p>
          <a:p>
            <a:pPr>
              <a:buNone/>
            </a:pPr>
            <a:r>
              <a:rPr lang="pl-PL" b="1" dirty="0" smtClean="0">
                <a:solidFill>
                  <a:schemeClr val="tx2"/>
                </a:solidFill>
              </a:rPr>
              <a:t>Niewielka głowa, linia grzbietu dobrze umięśniona, zwarta forma. Karp pokrojony w dzwonka, ułożony tak, aby nie stracił pierwotnego wyglądu</a:t>
            </a:r>
          </a:p>
          <a:p>
            <a:pPr>
              <a:buNone/>
            </a:pPr>
            <a:r>
              <a:rPr lang="pl-PL" b="1" dirty="0" smtClean="0">
                <a:solidFill>
                  <a:schemeClr val="tx2"/>
                </a:solidFill>
              </a:rPr>
              <a:t>Rozmiar:</a:t>
            </a:r>
          </a:p>
          <a:p>
            <a:pPr>
              <a:buNone/>
            </a:pPr>
            <a:r>
              <a:rPr lang="pl-PL" b="1" dirty="0" smtClean="0">
                <a:solidFill>
                  <a:schemeClr val="tx2"/>
                </a:solidFill>
              </a:rPr>
              <a:t>Wyrób gotowy o wadze około 1500 g</a:t>
            </a:r>
          </a:p>
          <a:p>
            <a:pPr eaLnBrk="1" hangingPunct="1">
              <a:buNone/>
            </a:pPr>
            <a:r>
              <a:rPr lang="pl-PL" b="1" dirty="0" smtClean="0">
                <a:solidFill>
                  <a:schemeClr val="tx2"/>
                </a:solidFill>
              </a:rPr>
              <a:t>Barwa:</a:t>
            </a:r>
          </a:p>
          <a:p>
            <a:pPr>
              <a:buNone/>
            </a:pPr>
            <a:r>
              <a:rPr lang="pl-PL" b="1" dirty="0" smtClean="0">
                <a:solidFill>
                  <a:schemeClr val="tx2"/>
                </a:solidFill>
              </a:rPr>
              <a:t>Grzbiet zielono-niebieski, podbrzusze oliwkowo-żółte lekko zmienione procesem termicznym</a:t>
            </a:r>
          </a:p>
          <a:p>
            <a:pPr>
              <a:buNone/>
            </a:pPr>
            <a:r>
              <a:rPr lang="pl-PL" b="1" dirty="0" smtClean="0">
                <a:solidFill>
                  <a:schemeClr val="tx2"/>
                </a:solidFill>
              </a:rPr>
              <a:t>Konsystencja:  </a:t>
            </a:r>
          </a:p>
          <a:p>
            <a:pPr>
              <a:buNone/>
            </a:pPr>
            <a:r>
              <a:rPr lang="pl-PL" b="1" dirty="0" smtClean="0">
                <a:solidFill>
                  <a:schemeClr val="tx2"/>
                </a:solidFill>
              </a:rPr>
              <a:t>Zwarta, jędrna tkanka mięśniowa ryby</a:t>
            </a:r>
          </a:p>
          <a:p>
            <a:pPr>
              <a:buNone/>
            </a:pPr>
            <a:r>
              <a:rPr lang="pl-PL" b="1" dirty="0" smtClean="0">
                <a:solidFill>
                  <a:schemeClr val="tx2"/>
                </a:solidFill>
              </a:rPr>
              <a:t>Smak:  </a:t>
            </a:r>
          </a:p>
          <a:p>
            <a:pPr>
              <a:buNone/>
            </a:pPr>
            <a:r>
              <a:rPr lang="pl-PL" b="1" dirty="0" smtClean="0">
                <a:solidFill>
                  <a:schemeClr val="tx2"/>
                </a:solidFill>
              </a:rPr>
              <a:t>Delikatny smak ryby oraz poszczególnych warzyw o charakterystycznym zapachu dla ryb słodkowodnych</a:t>
            </a:r>
          </a:p>
          <a:p>
            <a:pPr>
              <a:buNone/>
            </a:pPr>
            <a:endParaRPr lang="pl-PL" sz="2300" dirty="0" smtClean="0">
              <a:solidFill>
                <a:schemeClr val="tx2"/>
              </a:solidFill>
            </a:endParaRPr>
          </a:p>
          <a:p>
            <a:pPr lvl="1" eaLnBrk="1" hangingPunct="1">
              <a:buNone/>
            </a:pPr>
            <a:endParaRPr lang="pl-PL" sz="2000" b="1" dirty="0" smtClean="0">
              <a:solidFill>
                <a:schemeClr val="tx2"/>
              </a:solidFill>
            </a:endParaRPr>
          </a:p>
        </p:txBody>
      </p:sp>
      <p:sp>
        <p:nvSpPr>
          <p:cNvPr id="76803" name="Text Box 3"/>
          <p:cNvSpPr txBox="1">
            <a:spLocks noChangeArrowheads="1"/>
          </p:cNvSpPr>
          <p:nvPr/>
        </p:nvSpPr>
        <p:spPr bwMode="auto">
          <a:xfrm>
            <a:off x="2286000" y="152400"/>
            <a:ext cx="3429000" cy="369332"/>
          </a:xfrm>
          <a:prstGeom prst="rect">
            <a:avLst/>
          </a:prstGeom>
          <a:noFill/>
          <a:ln w="9525">
            <a:noFill/>
            <a:miter lim="800000"/>
            <a:headEnd/>
            <a:tailEnd/>
          </a:ln>
        </p:spPr>
        <p:txBody>
          <a:bodyPr>
            <a:spAutoFit/>
          </a:bodyPr>
          <a:lstStyle/>
          <a:p>
            <a:pPr>
              <a:spcBef>
                <a:spcPct val="50000"/>
              </a:spcBef>
            </a:pPr>
            <a:r>
              <a:rPr lang="pl-PL" dirty="0"/>
              <a:t>woj. </a:t>
            </a:r>
            <a:r>
              <a:rPr lang="pl-PL" dirty="0" smtClean="0"/>
              <a:t>świętokrzyskie </a:t>
            </a:r>
            <a:endParaRPr lang="pl-PL" dirty="0"/>
          </a:p>
        </p:txBody>
      </p:sp>
      <p:sp>
        <p:nvSpPr>
          <p:cNvPr id="76804" name="AutoShape 4"/>
          <p:cNvSpPr>
            <a:spLocks noChangeArrowheads="1"/>
          </p:cNvSpPr>
          <p:nvPr/>
        </p:nvSpPr>
        <p:spPr bwMode="auto">
          <a:xfrm>
            <a:off x="251520" y="548680"/>
            <a:ext cx="8587680" cy="576064"/>
          </a:xfrm>
          <a:prstGeom prst="flowChartInternalStorag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r>
              <a:rPr lang="pl-PL" sz="2400" b="1" dirty="0" smtClean="0"/>
              <a:t>Rytwiański karp w galarecie </a:t>
            </a:r>
            <a:endParaRPr lang="pl-PL" sz="2400" b="1" dirty="0"/>
          </a:p>
        </p:txBody>
      </p:sp>
      <p:sp>
        <p:nvSpPr>
          <p:cNvPr id="76806" name="AutoShape 6"/>
          <p:cNvSpPr>
            <a:spLocks noChangeArrowheads="1"/>
          </p:cNvSpPr>
          <p:nvPr/>
        </p:nvSpPr>
        <p:spPr bwMode="auto">
          <a:xfrm>
            <a:off x="251520" y="1268760"/>
            <a:ext cx="2895600" cy="900000"/>
          </a:xfrm>
          <a:prstGeom prst="homePlate">
            <a:avLst>
              <a:gd name="adj" fmla="val 6785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pl-PL" sz="1800" dirty="0"/>
              <a:t>Produkt wpisany na listę </a:t>
            </a:r>
          </a:p>
          <a:p>
            <a:pPr algn="ctr"/>
            <a:r>
              <a:rPr lang="pl-PL" sz="1800" dirty="0"/>
              <a:t>produktów tradycyjnych</a:t>
            </a:r>
          </a:p>
          <a:p>
            <a:pPr algn="ctr"/>
            <a:r>
              <a:rPr lang="pl-PL" sz="1800" dirty="0"/>
              <a:t>w dniu </a:t>
            </a:r>
            <a:r>
              <a:rPr lang="pl-PL" sz="1800" dirty="0" smtClean="0"/>
              <a:t>19.01.2016 </a:t>
            </a:r>
            <a:r>
              <a:rPr lang="pl-PL" sz="1800" dirty="0"/>
              <a:t>r.</a:t>
            </a:r>
          </a:p>
        </p:txBody>
      </p:sp>
      <p:pic>
        <p:nvPicPr>
          <p:cNvPr id="46082" name="Picture 2" descr="Rytwia&amp;nacute;ski karp w galarecie"/>
          <p:cNvPicPr>
            <a:picLocks noChangeAspect="1" noChangeArrowheads="1"/>
          </p:cNvPicPr>
          <p:nvPr/>
        </p:nvPicPr>
        <p:blipFill>
          <a:blip r:embed="rId2" cstate="print"/>
          <a:srcRect/>
          <a:stretch>
            <a:fillRect/>
          </a:stretch>
        </p:blipFill>
        <p:spPr bwMode="auto">
          <a:xfrm>
            <a:off x="6732241" y="1196752"/>
            <a:ext cx="1970528" cy="1440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ytuł 1"/>
          <p:cNvSpPr>
            <a:spLocks noGrp="1"/>
          </p:cNvSpPr>
          <p:nvPr>
            <p:ph type="title"/>
          </p:nvPr>
        </p:nvSpPr>
        <p:spPr>
          <a:xfrm>
            <a:off x="250825" y="274639"/>
            <a:ext cx="8642350" cy="562073"/>
          </a:xfrm>
        </p:spPr>
        <p:txBody>
          <a:bodyPr>
            <a:normAutofit fontScale="90000"/>
          </a:bodyPr>
          <a:lstStyle/>
          <a:p>
            <a:pPr marL="457200" indent="-457200"/>
            <a:r>
              <a:rPr lang="pl-PL" sz="2400" b="1" dirty="0" smtClean="0"/>
              <a:t/>
            </a:r>
            <a:br>
              <a:rPr lang="pl-PL" sz="2400" b="1" dirty="0" smtClean="0"/>
            </a:br>
            <a:r>
              <a:rPr lang="pl-PL" sz="2400" b="1" dirty="0" smtClean="0"/>
              <a:t/>
            </a:r>
            <a:br>
              <a:rPr lang="pl-PL" sz="2400" b="1" dirty="0" smtClean="0"/>
            </a:br>
            <a:r>
              <a:rPr lang="pl-PL" sz="2400" b="1" dirty="0" smtClean="0"/>
              <a:t/>
            </a:r>
            <a:br>
              <a:rPr lang="pl-PL" sz="2400" b="1" dirty="0" smtClean="0"/>
            </a:br>
            <a:r>
              <a:rPr lang="pl-PL" sz="2400" b="1" dirty="0" smtClean="0"/>
              <a:t/>
            </a:r>
            <a:br>
              <a:rPr lang="pl-PL" sz="2400" b="1" dirty="0" smtClean="0"/>
            </a:br>
            <a:r>
              <a:rPr lang="pl-PL" sz="2400" b="1" dirty="0" smtClean="0"/>
              <a:t/>
            </a:r>
            <a:br>
              <a:rPr lang="pl-PL" sz="2400" b="1" dirty="0" smtClean="0"/>
            </a:br>
            <a:r>
              <a:rPr lang="pl-PL" sz="3100" b="1" dirty="0" smtClean="0">
                <a:solidFill>
                  <a:schemeClr val="tx2"/>
                </a:solidFill>
              </a:rPr>
              <a:t>Ryby – pożywienie o wielowiekowych tradycjach</a:t>
            </a:r>
            <a:br>
              <a:rPr lang="pl-PL" sz="3100" b="1" dirty="0" smtClean="0">
                <a:solidFill>
                  <a:schemeClr val="tx2"/>
                </a:solidFill>
              </a:rPr>
            </a:br>
            <a:r>
              <a:rPr lang="pl-PL" sz="3100" dirty="0" smtClean="0">
                <a:solidFill>
                  <a:schemeClr val="tx2"/>
                </a:solidFill>
              </a:rPr>
              <a:t/>
            </a:r>
            <a:br>
              <a:rPr lang="pl-PL" sz="3100" dirty="0" smtClean="0">
                <a:solidFill>
                  <a:schemeClr val="tx2"/>
                </a:solidFill>
              </a:rPr>
            </a:br>
            <a:r>
              <a:rPr lang="pl-PL" sz="3100" b="1" dirty="0" smtClean="0">
                <a:solidFill>
                  <a:schemeClr val="accent1"/>
                </a:solidFill>
              </a:rPr>
              <a:t/>
            </a:r>
            <a:br>
              <a:rPr lang="pl-PL" sz="3100" b="1" dirty="0" smtClean="0">
                <a:solidFill>
                  <a:schemeClr val="accent1"/>
                </a:solidFill>
              </a:rPr>
            </a:br>
            <a:r>
              <a:rPr lang="pl-PL" sz="2400" b="1" dirty="0" smtClean="0">
                <a:solidFill>
                  <a:schemeClr val="accent1"/>
                </a:solidFill>
              </a:rPr>
              <a:t/>
            </a:r>
            <a:br>
              <a:rPr lang="pl-PL" sz="2400" b="1" dirty="0" smtClean="0">
                <a:solidFill>
                  <a:schemeClr val="accent1"/>
                </a:solidFill>
              </a:rPr>
            </a:br>
            <a:r>
              <a:rPr lang="pl-PL" sz="2400" b="1" dirty="0" smtClean="0">
                <a:solidFill>
                  <a:schemeClr val="accent1"/>
                </a:solidFill>
              </a:rPr>
              <a:t/>
            </a:r>
            <a:br>
              <a:rPr lang="pl-PL" sz="2400" b="1" dirty="0" smtClean="0">
                <a:solidFill>
                  <a:schemeClr val="accent1"/>
                </a:solidFill>
              </a:rPr>
            </a:br>
            <a:r>
              <a:rPr lang="pl-PL" sz="2400" dirty="0" smtClean="0"/>
              <a:t/>
            </a:r>
            <a:br>
              <a:rPr lang="pl-PL" sz="2400" dirty="0" smtClean="0"/>
            </a:br>
            <a:endParaRPr lang="pl-PL" sz="2400" b="1" dirty="0" smtClean="0"/>
          </a:p>
        </p:txBody>
      </p:sp>
      <p:sp>
        <p:nvSpPr>
          <p:cNvPr id="18435" name="Symbol zastępczy zawartości 2"/>
          <p:cNvSpPr>
            <a:spLocks noGrp="1"/>
          </p:cNvSpPr>
          <p:nvPr>
            <p:ph idx="1"/>
          </p:nvPr>
        </p:nvSpPr>
        <p:spPr>
          <a:xfrm>
            <a:off x="251520" y="908720"/>
            <a:ext cx="8784976" cy="5832648"/>
          </a:xfrm>
        </p:spPr>
        <p:txBody>
          <a:bodyPr/>
          <a:lstStyle/>
          <a:p>
            <a:pPr marL="457200" indent="-457200">
              <a:buNone/>
            </a:pPr>
            <a:r>
              <a:rPr lang="pl-PL" sz="2000" b="1" dirty="0" smtClean="0">
                <a:solidFill>
                  <a:schemeClr val="tx2"/>
                </a:solidFill>
              </a:rPr>
              <a:t>Najstarsza książka kucharska </a:t>
            </a:r>
          </a:p>
          <a:p>
            <a:pPr marL="457200" indent="-457200">
              <a:buNone/>
            </a:pPr>
            <a:r>
              <a:rPr lang="pl-PL" sz="2000" b="1" dirty="0" smtClean="0">
                <a:solidFill>
                  <a:schemeClr val="tx2"/>
                </a:solidFill>
              </a:rPr>
              <a:t>– „</a:t>
            </a:r>
            <a:r>
              <a:rPr lang="pl-PL" sz="2000" b="1" i="1" dirty="0" err="1" smtClean="0">
                <a:solidFill>
                  <a:schemeClr val="tx2"/>
                </a:solidFill>
              </a:rPr>
              <a:t>Compendium</a:t>
            </a:r>
            <a:r>
              <a:rPr lang="pl-PL" sz="2000" b="1" i="1" dirty="0" smtClean="0">
                <a:solidFill>
                  <a:schemeClr val="tx2"/>
                </a:solidFill>
              </a:rPr>
              <a:t> </a:t>
            </a:r>
            <a:r>
              <a:rPr lang="pl-PL" sz="2000" b="1" i="1" dirty="0" err="1" smtClean="0">
                <a:solidFill>
                  <a:schemeClr val="tx2"/>
                </a:solidFill>
              </a:rPr>
              <a:t>ferculorum</a:t>
            </a:r>
            <a:r>
              <a:rPr lang="pl-PL" sz="2000" b="1" i="1" dirty="0" smtClean="0">
                <a:solidFill>
                  <a:schemeClr val="tx2"/>
                </a:solidFill>
              </a:rPr>
              <a:t> albo zebranie potraw” </a:t>
            </a:r>
          </a:p>
          <a:p>
            <a:pPr marL="457200" indent="-457200">
              <a:buNone/>
            </a:pPr>
            <a:r>
              <a:rPr lang="pl-PL" sz="2000" b="1" dirty="0" smtClean="0">
                <a:solidFill>
                  <a:schemeClr val="tx2"/>
                </a:solidFill>
              </a:rPr>
              <a:t>Stanisław Czerniecki Kraków 1682</a:t>
            </a:r>
          </a:p>
          <a:p>
            <a:pPr>
              <a:buNone/>
            </a:pPr>
            <a:r>
              <a:rPr lang="pl-PL" sz="2000" b="1" dirty="0" smtClean="0">
                <a:solidFill>
                  <a:schemeClr val="tx2"/>
                </a:solidFill>
              </a:rPr>
              <a:t>przepisy na 100 potraw mięsnych, 100 rybnych, 100 mlecznych, </a:t>
            </a:r>
            <a:endParaRPr lang="pl-PL" sz="2000" dirty="0" smtClean="0"/>
          </a:p>
          <a:p>
            <a:pPr>
              <a:buNone/>
            </a:pPr>
            <a:r>
              <a:rPr lang="pl-PL" sz="2000" b="1" dirty="0" smtClean="0">
                <a:solidFill>
                  <a:schemeClr val="tx2"/>
                </a:solidFill>
              </a:rPr>
              <a:t>pasztetów, tortów i ciast </a:t>
            </a:r>
          </a:p>
          <a:p>
            <a:pPr>
              <a:buNone/>
            </a:pPr>
            <a:endParaRPr lang="pl-PL" sz="2000" b="1" dirty="0" smtClean="0">
              <a:solidFill>
                <a:schemeClr val="tx2"/>
              </a:solidFill>
            </a:endParaRPr>
          </a:p>
          <a:p>
            <a:pPr>
              <a:buFont typeface="Arial" charset="0"/>
              <a:buNone/>
            </a:pPr>
            <a:r>
              <a:rPr lang="pl-PL" sz="2000" b="1" dirty="0" smtClean="0">
                <a:solidFill>
                  <a:schemeClr val="tx2"/>
                </a:solidFill>
              </a:rPr>
              <a:t>Ryby morskie głównie suszone i  solone</a:t>
            </a:r>
          </a:p>
          <a:p>
            <a:pPr>
              <a:buFont typeface="Arial" charset="0"/>
              <a:buNone/>
            </a:pPr>
            <a:r>
              <a:rPr lang="pl-PL" sz="2000" b="1" dirty="0" smtClean="0">
                <a:solidFill>
                  <a:schemeClr val="tx2"/>
                </a:solidFill>
              </a:rPr>
              <a:t>Ryby gotowano z różnymi przyprawami i sosami</a:t>
            </a:r>
          </a:p>
          <a:p>
            <a:pPr>
              <a:buFont typeface="Arial" charset="0"/>
              <a:buNone/>
            </a:pPr>
            <a:r>
              <a:rPr lang="pl-PL" sz="2000" b="1" dirty="0" smtClean="0">
                <a:solidFill>
                  <a:schemeClr val="tx2"/>
                </a:solidFill>
              </a:rPr>
              <a:t>Ryby macerowane w sosie piernikowym  - „ryby po </a:t>
            </a:r>
            <a:r>
              <a:rPr lang="pl-PL" sz="2000" b="1" dirty="0" err="1" smtClean="0">
                <a:solidFill>
                  <a:schemeClr val="tx2"/>
                </a:solidFill>
              </a:rPr>
              <a:t>toruńsku</a:t>
            </a:r>
            <a:r>
              <a:rPr lang="pl-PL" sz="2000" b="1" dirty="0" smtClean="0">
                <a:solidFill>
                  <a:schemeClr val="tx2"/>
                </a:solidFill>
              </a:rPr>
              <a:t>” </a:t>
            </a:r>
          </a:p>
          <a:p>
            <a:pPr>
              <a:buFont typeface="Arial" charset="0"/>
              <a:buNone/>
            </a:pPr>
            <a:r>
              <a:rPr lang="pl-PL" sz="2000" b="1" dirty="0" smtClean="0">
                <a:solidFill>
                  <a:schemeClr val="tx2"/>
                </a:solidFill>
              </a:rPr>
              <a:t>Ryby  „na żółto” w sosie szafranowym</a:t>
            </a:r>
          </a:p>
          <a:p>
            <a:pPr>
              <a:buFont typeface="Arial" charset="0"/>
              <a:buNone/>
            </a:pPr>
            <a:r>
              <a:rPr lang="pl-PL" sz="2000" b="1" dirty="0" smtClean="0">
                <a:solidFill>
                  <a:schemeClr val="tx2"/>
                </a:solidFill>
              </a:rPr>
              <a:t>Ryby  „na szaro” w cebuli</a:t>
            </a:r>
          </a:p>
          <a:p>
            <a:pPr>
              <a:buFont typeface="Arial" charset="0"/>
              <a:buNone/>
            </a:pPr>
            <a:r>
              <a:rPr lang="pl-PL" sz="2000" b="1" dirty="0" smtClean="0">
                <a:solidFill>
                  <a:schemeClr val="tx2"/>
                </a:solidFill>
              </a:rPr>
              <a:t>Ryby  „na  czarno” w suszonych śliwkach i soku wiśniowym</a:t>
            </a:r>
          </a:p>
          <a:p>
            <a:pPr>
              <a:buFont typeface="Arial" charset="0"/>
              <a:buNone/>
            </a:pPr>
            <a:r>
              <a:rPr lang="pl-PL" sz="2000" b="1" dirty="0" smtClean="0">
                <a:solidFill>
                  <a:schemeClr val="tx2"/>
                </a:solidFill>
              </a:rPr>
              <a:t>Karpie , szczupaki  „na niebiesko” – ryby w łuskach zalane octem</a:t>
            </a:r>
          </a:p>
          <a:p>
            <a:pPr marL="457200" indent="-457200">
              <a:buNone/>
            </a:pPr>
            <a:endParaRPr lang="pl-PL" sz="2000" b="1" dirty="0" smtClean="0">
              <a:solidFill>
                <a:schemeClr val="tx2"/>
              </a:solidFill>
            </a:endParaRPr>
          </a:p>
          <a:p>
            <a:pPr>
              <a:buFont typeface="Arial" charset="0"/>
              <a:buNone/>
            </a:pPr>
            <a:endParaRPr lang="pl-PL" sz="2000" b="1" dirty="0" smtClean="0">
              <a:solidFill>
                <a:schemeClr val="accent1"/>
              </a:solidFill>
            </a:endParaRPr>
          </a:p>
          <a:p>
            <a:pPr algn="ctr" eaLnBrk="1" hangingPunct="1">
              <a:buFont typeface="Wingdings 2" pitchFamily="18" charset="2"/>
              <a:buNone/>
            </a:pPr>
            <a:endParaRPr lang="pl-PL" sz="2400" b="1" dirty="0" smtClean="0">
              <a:solidFill>
                <a:srgbClr val="00B0F0"/>
              </a:solidFill>
            </a:endParaRPr>
          </a:p>
        </p:txBody>
      </p:sp>
      <p:pic>
        <p:nvPicPr>
          <p:cNvPr id="5" name="Obraz 4" descr="compendium2.jpg"/>
          <p:cNvPicPr>
            <a:picLocks noChangeAspect="1"/>
          </p:cNvPicPr>
          <p:nvPr/>
        </p:nvPicPr>
        <p:blipFill>
          <a:blip r:embed="rId2" cstate="print"/>
          <a:stretch>
            <a:fillRect/>
          </a:stretch>
        </p:blipFill>
        <p:spPr>
          <a:xfrm>
            <a:off x="7283700" y="4050000"/>
            <a:ext cx="1860300" cy="2808000"/>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179512" y="2348880"/>
            <a:ext cx="8964488" cy="4320480"/>
          </a:xfrm>
        </p:spPr>
        <p:txBody>
          <a:bodyPr>
            <a:normAutofit fontScale="70000" lnSpcReduction="20000"/>
          </a:bodyPr>
          <a:lstStyle/>
          <a:p>
            <a:pPr eaLnBrk="1" hangingPunct="1">
              <a:buNone/>
            </a:pPr>
            <a:r>
              <a:rPr lang="pl-PL" sz="2600" b="1" dirty="0" smtClean="0">
                <a:solidFill>
                  <a:schemeClr val="tx2"/>
                </a:solidFill>
              </a:rPr>
              <a:t>Tradycja:</a:t>
            </a:r>
          </a:p>
          <a:p>
            <a:pPr>
              <a:buNone/>
            </a:pPr>
            <a:r>
              <a:rPr lang="pl-PL" sz="2300" dirty="0" smtClean="0">
                <a:solidFill>
                  <a:schemeClr val="tx2"/>
                </a:solidFill>
              </a:rPr>
              <a:t>…</a:t>
            </a:r>
            <a:r>
              <a:rPr lang="pl-PL" sz="2400" dirty="0" smtClean="0">
                <a:solidFill>
                  <a:schemeClr val="tx2"/>
                </a:solidFill>
              </a:rPr>
              <a:t>…. </a:t>
            </a:r>
            <a:r>
              <a:rPr lang="pl-PL" sz="2400" b="1" dirty="0" smtClean="0">
                <a:solidFill>
                  <a:schemeClr val="tx2"/>
                </a:solidFill>
              </a:rPr>
              <a:t>Dzięki rozwiniętej hodowli karpia, na terenie gminy powstawały na jego bazie przeróżne potrawy przygotowywane przez gospodynie, a ich przepisy rozpowszechniane były przez Koła Gospodyń Wiejskich czy Stowarzyszenia. Obecnie popularną na tych terenach potrawą jest karp rytwiański w galarecie. Podstawowym surowcem do przygotowania potrawy jest mięso karpia. Bardzo ważnym elementem potrawy jest pochodzenie karpia ze stawów rytwiańskich. Przygotowanie rytwiańskiego karpia w galarecie rozpoczyna się od dokładnego oczyszczenia i umycia ryby. Następnie karp jest lekko solony i nacierany przeprawami. Tak przygotowany powinien pozostać w chłodnym miejscu do dnia następnego. Suszone śliwki oraz rodzynki są moczone w ciepłej wodzie, zaś warzywa takie jak cebula (zalewana gorącą wodą), marchew, seler, pietruszka dokładnie czyszczone. Do wody z cebulą oraz przyprawami dodawane są warzywa i wszystko razem gotowane na wolnym ogniu. Następnie do tego wywaru dodawany jest karp pokrojony w dzwonka i gotowany przez około 20 minut. Na koniec warzywa wraz z odpowiednio ułożonym karpiem zalewane są specjalnie przygotowaną galaretą. „Przepis na rytwiańskiego karpia w galarecie jest pielęgnowany i przekazywany w rodzinach z pokolenia na pokolenie. Jest wiele gospodyń, które tę potrawę przygotowują po dziś dzień. Gości ona nie tylko na niedzielnych stołach, ale także na przyjęciach weselnych, chrzcinach, komuniach, czyli wszystkich ważniejszych uroczystościach” (Wywiad przeprowadzony z mieszkańcami gminy Rytwiany).</a:t>
            </a:r>
            <a:endParaRPr lang="pl-PL" sz="2300" b="1" dirty="0" smtClean="0">
              <a:solidFill>
                <a:schemeClr val="tx2"/>
              </a:solidFill>
            </a:endParaRPr>
          </a:p>
          <a:p>
            <a:pPr lvl="1" eaLnBrk="1" hangingPunct="1">
              <a:buNone/>
            </a:pPr>
            <a:endParaRPr lang="pl-PL" sz="2000" b="1" dirty="0" smtClean="0">
              <a:solidFill>
                <a:schemeClr val="tx2"/>
              </a:solidFill>
            </a:endParaRPr>
          </a:p>
        </p:txBody>
      </p:sp>
      <p:sp>
        <p:nvSpPr>
          <p:cNvPr id="76803" name="Text Box 3"/>
          <p:cNvSpPr txBox="1">
            <a:spLocks noChangeArrowheads="1"/>
          </p:cNvSpPr>
          <p:nvPr/>
        </p:nvSpPr>
        <p:spPr bwMode="auto">
          <a:xfrm>
            <a:off x="2286000" y="152400"/>
            <a:ext cx="3429000" cy="369332"/>
          </a:xfrm>
          <a:prstGeom prst="rect">
            <a:avLst/>
          </a:prstGeom>
          <a:noFill/>
          <a:ln w="9525">
            <a:noFill/>
            <a:miter lim="800000"/>
            <a:headEnd/>
            <a:tailEnd/>
          </a:ln>
        </p:spPr>
        <p:txBody>
          <a:bodyPr>
            <a:spAutoFit/>
          </a:bodyPr>
          <a:lstStyle/>
          <a:p>
            <a:pPr>
              <a:spcBef>
                <a:spcPct val="50000"/>
              </a:spcBef>
            </a:pPr>
            <a:r>
              <a:rPr lang="pl-PL" dirty="0"/>
              <a:t>woj. </a:t>
            </a:r>
            <a:r>
              <a:rPr lang="pl-PL" dirty="0" smtClean="0"/>
              <a:t>świętokrzyskie </a:t>
            </a:r>
            <a:endParaRPr lang="pl-PL" dirty="0"/>
          </a:p>
        </p:txBody>
      </p:sp>
      <p:sp>
        <p:nvSpPr>
          <p:cNvPr id="76804" name="AutoShape 4"/>
          <p:cNvSpPr>
            <a:spLocks noChangeArrowheads="1"/>
          </p:cNvSpPr>
          <p:nvPr/>
        </p:nvSpPr>
        <p:spPr bwMode="auto">
          <a:xfrm>
            <a:off x="251520" y="548680"/>
            <a:ext cx="8587680" cy="720000"/>
          </a:xfrm>
          <a:prstGeom prst="flowChartInternalStorag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r>
              <a:rPr lang="pl-PL" sz="2400" b="1" dirty="0" smtClean="0"/>
              <a:t>Rytwiański karp w galarecie </a:t>
            </a:r>
            <a:endParaRPr lang="pl-PL" sz="2400" b="1" dirty="0"/>
          </a:p>
        </p:txBody>
      </p:sp>
      <p:sp>
        <p:nvSpPr>
          <p:cNvPr id="76806" name="AutoShape 6"/>
          <p:cNvSpPr>
            <a:spLocks noChangeArrowheads="1"/>
          </p:cNvSpPr>
          <p:nvPr/>
        </p:nvSpPr>
        <p:spPr bwMode="auto">
          <a:xfrm>
            <a:off x="251520" y="1412776"/>
            <a:ext cx="2895600" cy="900000"/>
          </a:xfrm>
          <a:prstGeom prst="homePlate">
            <a:avLst>
              <a:gd name="adj" fmla="val 6785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pl-PL" sz="1800" dirty="0"/>
              <a:t>Produkt wpisany na listę </a:t>
            </a:r>
          </a:p>
          <a:p>
            <a:pPr algn="ctr"/>
            <a:r>
              <a:rPr lang="pl-PL" sz="1800" dirty="0"/>
              <a:t>produktów tradycyjnych</a:t>
            </a:r>
          </a:p>
          <a:p>
            <a:pPr algn="ctr"/>
            <a:r>
              <a:rPr lang="pl-PL" sz="1800" dirty="0"/>
              <a:t>w dniu </a:t>
            </a:r>
            <a:r>
              <a:rPr lang="pl-PL" sz="1800" dirty="0" smtClean="0"/>
              <a:t>19.01.2016 </a:t>
            </a:r>
            <a:r>
              <a:rPr lang="pl-PL" sz="1800" dirty="0"/>
              <a:t>r.</a:t>
            </a:r>
          </a:p>
        </p:txBody>
      </p:sp>
      <p:pic>
        <p:nvPicPr>
          <p:cNvPr id="46082" name="Picture 2" descr="Rytwia&amp;nacute;ski karp w galarecie"/>
          <p:cNvPicPr>
            <a:picLocks noChangeAspect="1" noChangeArrowheads="1"/>
          </p:cNvPicPr>
          <p:nvPr/>
        </p:nvPicPr>
        <p:blipFill>
          <a:blip r:embed="rId2" cstate="print"/>
          <a:srcRect/>
          <a:stretch>
            <a:fillRect/>
          </a:stretch>
        </p:blipFill>
        <p:spPr bwMode="auto">
          <a:xfrm>
            <a:off x="7020272" y="1268760"/>
            <a:ext cx="1773476" cy="1296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251520" y="2708920"/>
            <a:ext cx="8740080" cy="4377680"/>
          </a:xfrm>
        </p:spPr>
        <p:txBody>
          <a:bodyPr>
            <a:normAutofit/>
          </a:bodyPr>
          <a:lstStyle/>
          <a:p>
            <a:pPr eaLnBrk="1" hangingPunct="1">
              <a:lnSpc>
                <a:spcPct val="90000"/>
              </a:lnSpc>
              <a:buNone/>
            </a:pPr>
            <a:r>
              <a:rPr lang="pl-PL" sz="2000" b="1" dirty="0" smtClean="0">
                <a:solidFill>
                  <a:schemeClr val="tx2"/>
                </a:solidFill>
              </a:rPr>
              <a:t>Wygląd:</a:t>
            </a:r>
          </a:p>
          <a:p>
            <a:pPr lvl="1" eaLnBrk="1" hangingPunct="1">
              <a:lnSpc>
                <a:spcPct val="90000"/>
              </a:lnSpc>
              <a:buNone/>
            </a:pPr>
            <a:r>
              <a:rPr lang="pl-PL" sz="2000" b="1" dirty="0" smtClean="0">
                <a:solidFill>
                  <a:schemeClr val="tx2"/>
                </a:solidFill>
              </a:rPr>
              <a:t>Wygląd przypomina szynkę wytwarzaną z mięs zwierząt stałocieplnych, na przekroju widoczne są zarysy zwiniętych filetów z karpia</a:t>
            </a:r>
          </a:p>
          <a:p>
            <a:pPr eaLnBrk="1" hangingPunct="1">
              <a:lnSpc>
                <a:spcPct val="90000"/>
              </a:lnSpc>
              <a:buNone/>
            </a:pPr>
            <a:r>
              <a:rPr lang="pl-PL" sz="2000" b="1" dirty="0" smtClean="0">
                <a:solidFill>
                  <a:schemeClr val="tx2"/>
                </a:solidFill>
              </a:rPr>
              <a:t>Kształt:</a:t>
            </a:r>
          </a:p>
          <a:p>
            <a:pPr lvl="1" eaLnBrk="1" hangingPunct="1">
              <a:lnSpc>
                <a:spcPct val="90000"/>
              </a:lnSpc>
              <a:buNone/>
            </a:pPr>
            <a:r>
              <a:rPr lang="pl-PL" sz="2000" b="1" dirty="0" smtClean="0">
                <a:solidFill>
                  <a:schemeClr val="tx2"/>
                </a:solidFill>
              </a:rPr>
              <a:t>Kształt zewnętrzny bliski jest kuli o nieregularnej, nieco pofałdowanej powierzchni ze względu na użycie siatki do uformowania szyneczki. Na przekroju szyneczka ma kształt okrągły lub lekko owalny.</a:t>
            </a:r>
          </a:p>
          <a:p>
            <a:pPr eaLnBrk="1" hangingPunct="1">
              <a:lnSpc>
                <a:spcPct val="90000"/>
              </a:lnSpc>
              <a:buNone/>
            </a:pPr>
            <a:r>
              <a:rPr lang="pl-PL" sz="2000" b="1" dirty="0" smtClean="0">
                <a:solidFill>
                  <a:schemeClr val="tx2"/>
                </a:solidFill>
              </a:rPr>
              <a:t>Wielkość:</a:t>
            </a:r>
          </a:p>
          <a:p>
            <a:pPr lvl="1" eaLnBrk="1" hangingPunct="1">
              <a:lnSpc>
                <a:spcPct val="90000"/>
              </a:lnSpc>
              <a:buNone/>
            </a:pPr>
            <a:r>
              <a:rPr lang="pl-PL" sz="2000" b="1" dirty="0" smtClean="0">
                <a:solidFill>
                  <a:schemeClr val="tx2"/>
                </a:solidFill>
              </a:rPr>
              <a:t>Długość 10-15 cm, przekrój o średnicy ok. 10 cm, waga ok. 300-400 </a:t>
            </a:r>
          </a:p>
        </p:txBody>
      </p:sp>
      <p:sp>
        <p:nvSpPr>
          <p:cNvPr id="19459" name="Text Box 3"/>
          <p:cNvSpPr txBox="1">
            <a:spLocks noChangeArrowheads="1"/>
          </p:cNvSpPr>
          <p:nvPr/>
        </p:nvSpPr>
        <p:spPr bwMode="auto">
          <a:xfrm>
            <a:off x="2286000" y="152400"/>
            <a:ext cx="2514600" cy="457200"/>
          </a:xfrm>
          <a:prstGeom prst="rect">
            <a:avLst/>
          </a:prstGeom>
          <a:noFill/>
          <a:ln w="9525">
            <a:noFill/>
            <a:miter lim="800000"/>
            <a:headEnd/>
            <a:tailEnd/>
          </a:ln>
        </p:spPr>
        <p:txBody>
          <a:bodyPr>
            <a:spAutoFit/>
          </a:bodyPr>
          <a:lstStyle/>
          <a:p>
            <a:pPr>
              <a:spcBef>
                <a:spcPct val="50000"/>
              </a:spcBef>
            </a:pPr>
            <a:r>
              <a:rPr lang="pl-PL"/>
              <a:t>woj. lubelskie </a:t>
            </a:r>
          </a:p>
        </p:txBody>
      </p:sp>
      <p:sp>
        <p:nvSpPr>
          <p:cNvPr id="19460" name="AutoShape 4"/>
          <p:cNvSpPr>
            <a:spLocks noChangeArrowheads="1"/>
          </p:cNvSpPr>
          <p:nvPr/>
        </p:nvSpPr>
        <p:spPr bwMode="auto">
          <a:xfrm>
            <a:off x="179512" y="620688"/>
            <a:ext cx="8659688" cy="720000"/>
          </a:xfrm>
          <a:prstGeom prst="flowChartInternalStorag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r>
              <a:rPr lang="pl-PL" sz="2400" b="1" dirty="0"/>
              <a:t>Szyneczka z karpia z Pustelni </a:t>
            </a:r>
          </a:p>
        </p:txBody>
      </p:sp>
      <p:sp>
        <p:nvSpPr>
          <p:cNvPr id="19462" name="AutoShape 7"/>
          <p:cNvSpPr>
            <a:spLocks noChangeArrowheads="1"/>
          </p:cNvSpPr>
          <p:nvPr/>
        </p:nvSpPr>
        <p:spPr bwMode="auto">
          <a:xfrm>
            <a:off x="251520" y="1484784"/>
            <a:ext cx="2895600" cy="900000"/>
          </a:xfrm>
          <a:prstGeom prst="homePlate">
            <a:avLst>
              <a:gd name="adj" fmla="val 6785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pl-PL" sz="1800" dirty="0"/>
              <a:t>Produkt wpisany na listę </a:t>
            </a:r>
          </a:p>
          <a:p>
            <a:pPr algn="ctr"/>
            <a:r>
              <a:rPr lang="pl-PL" sz="1800" dirty="0"/>
              <a:t>produktów tradycyjnych</a:t>
            </a:r>
          </a:p>
          <a:p>
            <a:pPr algn="ctr"/>
            <a:r>
              <a:rPr lang="pl-PL" sz="1800" dirty="0"/>
              <a:t>w dniu 09.09.2009 r.</a:t>
            </a:r>
          </a:p>
        </p:txBody>
      </p:sp>
      <p:pic>
        <p:nvPicPr>
          <p:cNvPr id="19463" name="Picture 9" descr="Szyneczka z karpia z Pustelni"/>
          <p:cNvPicPr>
            <a:picLocks noChangeAspect="1" noChangeArrowheads="1"/>
          </p:cNvPicPr>
          <p:nvPr/>
        </p:nvPicPr>
        <p:blipFill>
          <a:blip r:embed="rId2" cstate="print"/>
          <a:srcRect/>
          <a:stretch>
            <a:fillRect/>
          </a:stretch>
        </p:blipFill>
        <p:spPr bwMode="auto">
          <a:xfrm>
            <a:off x="6300192" y="1412776"/>
            <a:ext cx="2548146" cy="1728000"/>
          </a:xfrm>
          <a:prstGeom prst="rect">
            <a:avLst/>
          </a:prstGeom>
          <a:noFill/>
          <a:ln w="9525">
            <a:noFill/>
            <a:miter lim="800000"/>
            <a:headEnd/>
            <a:tailEnd/>
          </a:ln>
        </p:spPr>
      </p:pic>
      <p:sp>
        <p:nvSpPr>
          <p:cNvPr id="8" name="Prostokąt 7"/>
          <p:cNvSpPr/>
          <p:nvPr/>
        </p:nvSpPr>
        <p:spPr>
          <a:xfrm>
            <a:off x="1547664" y="6309320"/>
            <a:ext cx="6552728" cy="307777"/>
          </a:xfrm>
          <a:prstGeom prst="rect">
            <a:avLst/>
          </a:prstGeom>
        </p:spPr>
        <p:txBody>
          <a:bodyPr wrap="square">
            <a:spAutoFit/>
          </a:bodyPr>
          <a:lstStyle/>
          <a:p>
            <a:r>
              <a:rPr lang="pl-PL" sz="1400" b="1" dirty="0" err="1" smtClean="0"/>
              <a:t>www.minrol.gov.pl</a:t>
            </a:r>
            <a:r>
              <a:rPr lang="pl-PL" sz="1400" b="1" dirty="0" smtClean="0"/>
              <a:t>/.../</a:t>
            </a:r>
            <a:r>
              <a:rPr lang="pl-PL" sz="1400" b="1" dirty="0" err="1" smtClean="0"/>
              <a:t>Produkty...tradycyjne</a:t>
            </a:r>
            <a:r>
              <a:rPr lang="pl-PL" sz="1400" b="1" dirty="0" smtClean="0"/>
              <a:t>/</a:t>
            </a:r>
            <a:r>
              <a:rPr lang="pl-PL" sz="1400" b="1" dirty="0" err="1" smtClean="0"/>
              <a:t>Lista-produktow-tradycyjnych</a:t>
            </a:r>
            <a:endParaRPr lang="pl-PL" sz="1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Szyneczka z karpia z Pustelni"/>
          <p:cNvPicPr>
            <a:picLocks noChangeAspect="1" noChangeArrowheads="1"/>
          </p:cNvPicPr>
          <p:nvPr/>
        </p:nvPicPr>
        <p:blipFill>
          <a:blip r:embed="rId2" cstate="print"/>
          <a:srcRect/>
          <a:stretch>
            <a:fillRect/>
          </a:stretch>
        </p:blipFill>
        <p:spPr bwMode="auto">
          <a:xfrm>
            <a:off x="6228184" y="1340768"/>
            <a:ext cx="2548146" cy="1843416"/>
          </a:xfrm>
          <a:prstGeom prst="rect">
            <a:avLst/>
          </a:prstGeom>
          <a:noFill/>
          <a:ln w="9525">
            <a:noFill/>
            <a:miter lim="800000"/>
            <a:headEnd/>
            <a:tailEnd/>
          </a:ln>
        </p:spPr>
      </p:pic>
      <p:sp>
        <p:nvSpPr>
          <p:cNvPr id="20483" name="Rectangle 2"/>
          <p:cNvSpPr>
            <a:spLocks noGrp="1" noChangeArrowheads="1"/>
          </p:cNvSpPr>
          <p:nvPr>
            <p:ph type="body" idx="1"/>
          </p:nvPr>
        </p:nvSpPr>
        <p:spPr>
          <a:xfrm>
            <a:off x="251520" y="2743200"/>
            <a:ext cx="8740080" cy="4114800"/>
          </a:xfrm>
        </p:spPr>
        <p:txBody>
          <a:bodyPr>
            <a:normAutofit/>
          </a:bodyPr>
          <a:lstStyle/>
          <a:p>
            <a:pPr eaLnBrk="1" hangingPunct="1">
              <a:lnSpc>
                <a:spcPct val="90000"/>
              </a:lnSpc>
              <a:buNone/>
            </a:pPr>
            <a:r>
              <a:rPr lang="pl-PL" sz="2000" b="1" dirty="0" smtClean="0">
                <a:solidFill>
                  <a:schemeClr val="tx2"/>
                </a:solidFill>
              </a:rPr>
              <a:t>Konsystencja:</a:t>
            </a:r>
          </a:p>
          <a:p>
            <a:pPr lvl="1" eaLnBrk="1" hangingPunct="1">
              <a:lnSpc>
                <a:spcPct val="90000"/>
              </a:lnSpc>
              <a:buNone/>
            </a:pPr>
            <a:r>
              <a:rPr lang="pl-PL" sz="2000" b="1" dirty="0" smtClean="0">
                <a:solidFill>
                  <a:schemeClr val="tx2"/>
                </a:solidFill>
              </a:rPr>
              <a:t>Konsystencja szyneczki jest zwarta, można ją kroić tak, jak wędlinę</a:t>
            </a:r>
          </a:p>
          <a:p>
            <a:pPr eaLnBrk="1" hangingPunct="1">
              <a:lnSpc>
                <a:spcPct val="90000"/>
              </a:lnSpc>
              <a:buNone/>
            </a:pPr>
            <a:r>
              <a:rPr lang="pl-PL" sz="2000" b="1" dirty="0" smtClean="0">
                <a:solidFill>
                  <a:schemeClr val="tx2"/>
                </a:solidFill>
              </a:rPr>
              <a:t>Smak i zapach:</a:t>
            </a:r>
          </a:p>
          <a:p>
            <a:pPr lvl="1" eaLnBrk="1" hangingPunct="1">
              <a:lnSpc>
                <a:spcPct val="90000"/>
              </a:lnSpc>
              <a:buNone/>
            </a:pPr>
            <a:r>
              <a:rPr lang="pl-PL" sz="2000" b="1" dirty="0" smtClean="0">
                <a:solidFill>
                  <a:schemeClr val="tx2"/>
                </a:solidFill>
              </a:rPr>
              <a:t>Smak charakterystyczny dla wędzonych ryb (karpia), zapach dymu wędzarniczego (spalanie drewna drzew liściastych, głównie olcha).</a:t>
            </a:r>
          </a:p>
          <a:p>
            <a:pPr eaLnBrk="1" hangingPunct="1">
              <a:lnSpc>
                <a:spcPct val="90000"/>
              </a:lnSpc>
              <a:buNone/>
            </a:pPr>
            <a:r>
              <a:rPr lang="pl-PL" sz="2000" b="1" dirty="0" smtClean="0">
                <a:solidFill>
                  <a:schemeClr val="tx2"/>
                </a:solidFill>
              </a:rPr>
              <a:t>Barwa (zewnętrzna i na przekroju):</a:t>
            </a:r>
          </a:p>
          <a:p>
            <a:pPr lvl="1" eaLnBrk="1" hangingPunct="1">
              <a:lnSpc>
                <a:spcPct val="90000"/>
              </a:lnSpc>
              <a:buNone/>
            </a:pPr>
            <a:r>
              <a:rPr lang="pl-PL" sz="2000" b="1" dirty="0" smtClean="0">
                <a:solidFill>
                  <a:schemeClr val="tx2"/>
                </a:solidFill>
              </a:rPr>
              <a:t>Barwa zewnętrzna – charakterystyczna dla produktów wędzonych, brązowa o zróżnicowanych odcieniach. Barwa wewnętrzna – dominuje barwa biała oraz lekko różowa (naturalne zabarwienie filetów z karpia) oraz brąz (naturalna barwa skóry karpia)</a:t>
            </a:r>
          </a:p>
        </p:txBody>
      </p:sp>
      <p:sp>
        <p:nvSpPr>
          <p:cNvPr id="20484" name="Text Box 3"/>
          <p:cNvSpPr txBox="1">
            <a:spLocks noChangeArrowheads="1"/>
          </p:cNvSpPr>
          <p:nvPr/>
        </p:nvSpPr>
        <p:spPr bwMode="auto">
          <a:xfrm>
            <a:off x="2286000" y="152400"/>
            <a:ext cx="2514600" cy="457200"/>
          </a:xfrm>
          <a:prstGeom prst="rect">
            <a:avLst/>
          </a:prstGeom>
          <a:noFill/>
          <a:ln w="9525">
            <a:noFill/>
            <a:miter lim="800000"/>
            <a:headEnd/>
            <a:tailEnd/>
          </a:ln>
        </p:spPr>
        <p:txBody>
          <a:bodyPr>
            <a:spAutoFit/>
          </a:bodyPr>
          <a:lstStyle/>
          <a:p>
            <a:pPr>
              <a:spcBef>
                <a:spcPct val="50000"/>
              </a:spcBef>
            </a:pPr>
            <a:r>
              <a:rPr lang="pl-PL"/>
              <a:t>woj. lubelskie </a:t>
            </a:r>
          </a:p>
        </p:txBody>
      </p:sp>
      <p:sp>
        <p:nvSpPr>
          <p:cNvPr id="20485" name="AutoShape 4"/>
          <p:cNvSpPr>
            <a:spLocks noChangeArrowheads="1"/>
          </p:cNvSpPr>
          <p:nvPr/>
        </p:nvSpPr>
        <p:spPr bwMode="auto">
          <a:xfrm>
            <a:off x="251520" y="548680"/>
            <a:ext cx="8587680" cy="720000"/>
          </a:xfrm>
          <a:prstGeom prst="flowChartInternalStorag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r>
              <a:rPr lang="pl-PL" sz="2400" b="1" dirty="0"/>
              <a:t>Szyneczka z karpia z Pustelni </a:t>
            </a:r>
            <a:r>
              <a:rPr lang="pl-PL" sz="2400" dirty="0" err="1" smtClean="0"/>
              <a:t>cd</a:t>
            </a:r>
            <a:r>
              <a:rPr lang="pl-PL" sz="2400" dirty="0" smtClean="0"/>
              <a:t>.</a:t>
            </a:r>
            <a:endParaRPr lang="pl-PL" sz="2400" dirty="0"/>
          </a:p>
        </p:txBody>
      </p:sp>
      <p:sp>
        <p:nvSpPr>
          <p:cNvPr id="20487" name="AutoShape 6"/>
          <p:cNvSpPr>
            <a:spLocks noChangeArrowheads="1"/>
          </p:cNvSpPr>
          <p:nvPr/>
        </p:nvSpPr>
        <p:spPr bwMode="auto">
          <a:xfrm>
            <a:off x="251520" y="1412776"/>
            <a:ext cx="2895600" cy="900000"/>
          </a:xfrm>
          <a:prstGeom prst="homePlate">
            <a:avLst>
              <a:gd name="adj" fmla="val 6785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pl-PL" sz="1800" dirty="0"/>
              <a:t>Produkt wpisany na listę </a:t>
            </a:r>
          </a:p>
          <a:p>
            <a:pPr algn="ctr"/>
            <a:r>
              <a:rPr lang="pl-PL" sz="1800" dirty="0"/>
              <a:t>produktów tradycyjnych</a:t>
            </a:r>
          </a:p>
          <a:p>
            <a:pPr algn="ctr"/>
            <a:r>
              <a:rPr lang="pl-PL" sz="1800" dirty="0"/>
              <a:t>w dniu 09.09.2009 r.</a:t>
            </a:r>
          </a:p>
        </p:txBody>
      </p:sp>
      <p:sp>
        <p:nvSpPr>
          <p:cNvPr id="8" name="Prostokąt 7"/>
          <p:cNvSpPr/>
          <p:nvPr/>
        </p:nvSpPr>
        <p:spPr>
          <a:xfrm>
            <a:off x="1907704" y="6381328"/>
            <a:ext cx="6120680" cy="307777"/>
          </a:xfrm>
          <a:prstGeom prst="rect">
            <a:avLst/>
          </a:prstGeom>
        </p:spPr>
        <p:txBody>
          <a:bodyPr wrap="square">
            <a:spAutoFit/>
          </a:bodyPr>
          <a:lstStyle/>
          <a:p>
            <a:r>
              <a:rPr lang="pl-PL" sz="1400" b="1" dirty="0" smtClean="0"/>
              <a:t>         </a:t>
            </a:r>
            <a:r>
              <a:rPr lang="pl-PL" sz="1400" b="1" dirty="0" err="1" smtClean="0"/>
              <a:t>www.minrol.gov.pl</a:t>
            </a:r>
            <a:r>
              <a:rPr lang="pl-PL" sz="1400" b="1" dirty="0" smtClean="0"/>
              <a:t>/.../</a:t>
            </a:r>
            <a:r>
              <a:rPr lang="pl-PL" sz="1400" b="1" dirty="0" err="1" smtClean="0"/>
              <a:t>Produkty...tradycyjne</a:t>
            </a:r>
            <a:r>
              <a:rPr lang="pl-PL" sz="1400" b="1" dirty="0" smtClean="0"/>
              <a:t>/</a:t>
            </a:r>
            <a:r>
              <a:rPr lang="pl-PL" sz="1400" b="1" dirty="0" err="1" smtClean="0"/>
              <a:t>Lista-produktow-tradycyjnych</a:t>
            </a:r>
            <a:endParaRPr lang="pl-PL" sz="1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395536" y="2971800"/>
            <a:ext cx="8748464" cy="4114800"/>
          </a:xfrm>
        </p:spPr>
        <p:txBody>
          <a:bodyPr>
            <a:normAutofit/>
          </a:bodyPr>
          <a:lstStyle/>
          <a:p>
            <a:pPr eaLnBrk="1" hangingPunct="1">
              <a:buNone/>
            </a:pPr>
            <a:r>
              <a:rPr lang="pl-PL" sz="2000" b="1" dirty="0" smtClean="0">
                <a:solidFill>
                  <a:schemeClr val="tx2"/>
                </a:solidFill>
              </a:rPr>
              <a:t>Wygląd:</a:t>
            </a:r>
          </a:p>
          <a:p>
            <a:pPr lvl="1" eaLnBrk="1" hangingPunct="1">
              <a:buNone/>
            </a:pPr>
            <a:r>
              <a:rPr lang="pl-PL" sz="2000" b="1" dirty="0" smtClean="0">
                <a:solidFill>
                  <a:schemeClr val="tx2"/>
                </a:solidFill>
              </a:rPr>
              <a:t>Ryba wędzona ze skórą oraz układem kostnym.</a:t>
            </a:r>
          </a:p>
          <a:p>
            <a:pPr eaLnBrk="1" hangingPunct="1">
              <a:buNone/>
            </a:pPr>
            <a:r>
              <a:rPr lang="pl-PL" sz="2000" b="1" dirty="0" smtClean="0">
                <a:solidFill>
                  <a:schemeClr val="tx2"/>
                </a:solidFill>
              </a:rPr>
              <a:t>Kształt:</a:t>
            </a:r>
          </a:p>
          <a:p>
            <a:pPr lvl="1" eaLnBrk="1" hangingPunct="1">
              <a:buNone/>
            </a:pPr>
            <a:r>
              <a:rPr lang="pl-PL" sz="2000" b="1" dirty="0" smtClean="0">
                <a:solidFill>
                  <a:schemeClr val="tx2"/>
                </a:solidFill>
              </a:rPr>
              <a:t>Dzwonka, połowy dzwonka lub ogon ryby w całości.</a:t>
            </a:r>
          </a:p>
          <a:p>
            <a:pPr eaLnBrk="1" hangingPunct="1">
              <a:buNone/>
            </a:pPr>
            <a:r>
              <a:rPr lang="pl-PL" sz="2000" b="1" dirty="0" smtClean="0">
                <a:solidFill>
                  <a:schemeClr val="tx2"/>
                </a:solidFill>
              </a:rPr>
              <a:t>Wielkość:</a:t>
            </a:r>
          </a:p>
          <a:p>
            <a:pPr lvl="1" eaLnBrk="1" hangingPunct="1">
              <a:buNone/>
            </a:pPr>
            <a:r>
              <a:rPr lang="pl-PL" sz="2000" b="1" dirty="0" smtClean="0">
                <a:solidFill>
                  <a:schemeClr val="tx2"/>
                </a:solidFill>
              </a:rPr>
              <a:t>Wielkość gotowego produktu uzależniona jest od wielkości ryby o maksymalnej szerokości dzwonka, </a:t>
            </a:r>
            <a:r>
              <a:rPr lang="pl-PL" sz="2000" b="1" dirty="0" err="1" smtClean="0">
                <a:solidFill>
                  <a:schemeClr val="tx2"/>
                </a:solidFill>
              </a:rPr>
              <a:t>półdzwonka</a:t>
            </a:r>
            <a:r>
              <a:rPr lang="pl-PL" sz="2000" b="1" dirty="0" smtClean="0">
                <a:solidFill>
                  <a:schemeClr val="tx2"/>
                </a:solidFill>
              </a:rPr>
              <a:t> 5 cm i ogona 7 cm</a:t>
            </a:r>
          </a:p>
          <a:p>
            <a:pPr>
              <a:buNone/>
            </a:pPr>
            <a:r>
              <a:rPr lang="pl-PL" sz="2400" b="1" dirty="0" smtClean="0">
                <a:solidFill>
                  <a:schemeClr val="tx2"/>
                </a:solidFill>
              </a:rPr>
              <a:t>Konsystencja:</a:t>
            </a:r>
          </a:p>
          <a:p>
            <a:pPr lvl="1">
              <a:buNone/>
            </a:pPr>
            <a:r>
              <a:rPr lang="pl-PL" sz="2000" b="1" dirty="0" smtClean="0">
                <a:solidFill>
                  <a:schemeClr val="tx2"/>
                </a:solidFill>
              </a:rPr>
              <a:t>Miękka, powierzchnia pokryta tłuszczem </a:t>
            </a:r>
          </a:p>
          <a:p>
            <a:pPr lvl="1">
              <a:buNone/>
            </a:pPr>
            <a:r>
              <a:rPr lang="pl-PL" sz="2000" b="1" dirty="0" smtClean="0">
                <a:solidFill>
                  <a:schemeClr val="tx2"/>
                </a:solidFill>
              </a:rPr>
              <a:t>   			  </a:t>
            </a:r>
            <a:r>
              <a:rPr lang="pl-PL" sz="1400" b="1" dirty="0" err="1" smtClean="0"/>
              <a:t>www.minrol.gov.pl</a:t>
            </a:r>
            <a:r>
              <a:rPr lang="pl-PL" sz="1400" b="1" dirty="0" smtClean="0"/>
              <a:t>/.../</a:t>
            </a:r>
            <a:r>
              <a:rPr lang="pl-PL" sz="1400" b="1" dirty="0" err="1" smtClean="0"/>
              <a:t>Produkty...tradycyjne</a:t>
            </a:r>
            <a:r>
              <a:rPr lang="pl-PL" sz="1400" b="1" dirty="0" smtClean="0"/>
              <a:t>/</a:t>
            </a:r>
            <a:r>
              <a:rPr lang="pl-PL" sz="1400" b="1" dirty="0" err="1" smtClean="0"/>
              <a:t>Lista-produktow-tradycyjnych</a:t>
            </a:r>
            <a:endParaRPr lang="pl-PL" sz="1400" dirty="0" smtClean="0"/>
          </a:p>
          <a:p>
            <a:pPr lvl="1">
              <a:buNone/>
            </a:pPr>
            <a:endParaRPr lang="pl-PL" sz="2000" b="1" dirty="0" smtClean="0">
              <a:solidFill>
                <a:schemeClr val="tx2"/>
              </a:solidFill>
            </a:endParaRPr>
          </a:p>
          <a:p>
            <a:pPr lvl="1" eaLnBrk="1" hangingPunct="1">
              <a:buNone/>
            </a:pPr>
            <a:endParaRPr lang="pl-PL" sz="2000" b="1" dirty="0" smtClean="0">
              <a:solidFill>
                <a:schemeClr val="tx2"/>
              </a:solidFill>
            </a:endParaRPr>
          </a:p>
        </p:txBody>
      </p:sp>
      <p:sp>
        <p:nvSpPr>
          <p:cNvPr id="28675" name="Text Box 3"/>
          <p:cNvSpPr txBox="1">
            <a:spLocks noChangeArrowheads="1"/>
          </p:cNvSpPr>
          <p:nvPr/>
        </p:nvSpPr>
        <p:spPr bwMode="auto">
          <a:xfrm>
            <a:off x="2286000" y="152400"/>
            <a:ext cx="2514600" cy="457200"/>
          </a:xfrm>
          <a:prstGeom prst="rect">
            <a:avLst/>
          </a:prstGeom>
          <a:noFill/>
          <a:ln w="9525">
            <a:noFill/>
            <a:miter lim="800000"/>
            <a:headEnd/>
            <a:tailEnd/>
          </a:ln>
        </p:spPr>
        <p:txBody>
          <a:bodyPr>
            <a:spAutoFit/>
          </a:bodyPr>
          <a:lstStyle/>
          <a:p>
            <a:pPr>
              <a:spcBef>
                <a:spcPct val="50000"/>
              </a:spcBef>
            </a:pPr>
            <a:r>
              <a:rPr lang="pl-PL"/>
              <a:t>woj. małopolskie </a:t>
            </a:r>
          </a:p>
        </p:txBody>
      </p:sp>
      <p:sp>
        <p:nvSpPr>
          <p:cNvPr id="28676" name="AutoShape 4"/>
          <p:cNvSpPr>
            <a:spLocks noChangeArrowheads="1"/>
          </p:cNvSpPr>
          <p:nvPr/>
        </p:nvSpPr>
        <p:spPr bwMode="auto">
          <a:xfrm>
            <a:off x="251520" y="620688"/>
            <a:ext cx="8712968" cy="720000"/>
          </a:xfrm>
          <a:prstGeom prst="flowChartInternalStorag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r>
              <a:rPr lang="pl-PL" sz="2400" b="1" dirty="0"/>
              <a:t>Karp zatorski wędzony </a:t>
            </a:r>
          </a:p>
        </p:txBody>
      </p:sp>
      <p:sp>
        <p:nvSpPr>
          <p:cNvPr id="28678" name="AutoShape 6"/>
          <p:cNvSpPr>
            <a:spLocks noChangeArrowheads="1"/>
          </p:cNvSpPr>
          <p:nvPr/>
        </p:nvSpPr>
        <p:spPr bwMode="auto">
          <a:xfrm>
            <a:off x="251520" y="1556792"/>
            <a:ext cx="2895600" cy="900000"/>
          </a:xfrm>
          <a:prstGeom prst="homePlate">
            <a:avLst>
              <a:gd name="adj" fmla="val 6785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pl-PL" sz="1800" dirty="0"/>
              <a:t>Produkt wpisany na listę </a:t>
            </a:r>
          </a:p>
          <a:p>
            <a:pPr algn="ctr"/>
            <a:r>
              <a:rPr lang="pl-PL" sz="1800" dirty="0"/>
              <a:t>produktów tradycyjnych</a:t>
            </a:r>
          </a:p>
          <a:p>
            <a:pPr algn="ctr"/>
            <a:r>
              <a:rPr lang="pl-PL" sz="1800" dirty="0"/>
              <a:t>w dniu 25.08.2011 r.</a:t>
            </a:r>
          </a:p>
        </p:txBody>
      </p:sp>
      <p:pic>
        <p:nvPicPr>
          <p:cNvPr id="28679" name="Picture 9" descr="Karp zatorski w&amp;eogon;dzony"/>
          <p:cNvPicPr>
            <a:picLocks noChangeAspect="1" noChangeArrowheads="1"/>
          </p:cNvPicPr>
          <p:nvPr/>
        </p:nvPicPr>
        <p:blipFill>
          <a:blip r:embed="rId2" cstate="print"/>
          <a:srcRect/>
          <a:stretch>
            <a:fillRect/>
          </a:stretch>
        </p:blipFill>
        <p:spPr bwMode="auto">
          <a:xfrm>
            <a:off x="6300192" y="1484784"/>
            <a:ext cx="2548146" cy="172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179512" y="2780928"/>
            <a:ext cx="8964488" cy="4305672"/>
          </a:xfrm>
        </p:spPr>
        <p:txBody>
          <a:bodyPr>
            <a:normAutofit/>
          </a:bodyPr>
          <a:lstStyle/>
          <a:p>
            <a:pPr eaLnBrk="1" hangingPunct="1">
              <a:buNone/>
            </a:pPr>
            <a:r>
              <a:rPr lang="pl-PL" sz="2000" b="1" dirty="0" smtClean="0">
                <a:solidFill>
                  <a:schemeClr val="tx2"/>
                </a:solidFill>
              </a:rPr>
              <a:t>Smak i zapach:</a:t>
            </a:r>
          </a:p>
          <a:p>
            <a:pPr lvl="1" eaLnBrk="1" hangingPunct="1">
              <a:buNone/>
            </a:pPr>
            <a:r>
              <a:rPr lang="pl-PL" sz="2000" b="1" dirty="0" smtClean="0">
                <a:solidFill>
                  <a:schemeClr val="tx2"/>
                </a:solidFill>
              </a:rPr>
              <a:t>Smak i zapach uzależniony od wielkości ryby z wyczuwalnymi użytymi przyprawami i zapachem zastosowanego drewna do wędzenia.</a:t>
            </a:r>
          </a:p>
          <a:p>
            <a:pPr eaLnBrk="1" hangingPunct="1">
              <a:buNone/>
            </a:pPr>
            <a:r>
              <a:rPr lang="pl-PL" sz="2000" b="1" dirty="0" smtClean="0">
                <a:solidFill>
                  <a:schemeClr val="tx2"/>
                </a:solidFill>
              </a:rPr>
              <a:t>Barwa (zewnętrzna i na przekroju) :</a:t>
            </a:r>
          </a:p>
          <a:p>
            <a:pPr lvl="1" eaLnBrk="1" hangingPunct="1">
              <a:buNone/>
            </a:pPr>
            <a:r>
              <a:rPr lang="pl-PL" sz="2000" b="1" dirty="0" smtClean="0">
                <a:solidFill>
                  <a:schemeClr val="tx2"/>
                </a:solidFill>
              </a:rPr>
              <a:t>Zewnętrzna strona </a:t>
            </a:r>
            <a:r>
              <a:rPr lang="pl-PL" sz="2000" b="1" dirty="0" err="1" smtClean="0">
                <a:solidFill>
                  <a:schemeClr val="tx2"/>
                </a:solidFill>
              </a:rPr>
              <a:t>żółto-brązowo-złocista</a:t>
            </a:r>
            <a:r>
              <a:rPr lang="pl-PL" sz="2000" b="1" dirty="0" smtClean="0">
                <a:solidFill>
                  <a:schemeClr val="tx2"/>
                </a:solidFill>
              </a:rPr>
              <a:t>, wewnątrz ryba koloru </a:t>
            </a:r>
            <a:r>
              <a:rPr lang="pl-PL" sz="2000" b="1" dirty="0" err="1" smtClean="0">
                <a:solidFill>
                  <a:schemeClr val="tx2"/>
                </a:solidFill>
              </a:rPr>
              <a:t>biało-kremowo-różowego</a:t>
            </a:r>
            <a:r>
              <a:rPr lang="pl-PL" sz="2000" b="1" dirty="0" smtClean="0">
                <a:solidFill>
                  <a:schemeClr val="tx2"/>
                </a:solidFill>
              </a:rPr>
              <a:t>. Barwa uzależniona jest od wielkości ryby oraz użytego do wędzenia drewna</a:t>
            </a:r>
          </a:p>
          <a:p>
            <a:pPr lvl="1" eaLnBrk="1" hangingPunct="1">
              <a:buNone/>
            </a:pPr>
            <a:r>
              <a:rPr lang="pl-PL" sz="2000" b="1" dirty="0" smtClean="0">
                <a:solidFill>
                  <a:schemeClr val="tx2"/>
                </a:solidFill>
              </a:rPr>
              <a:t>Tradycja:</a:t>
            </a:r>
          </a:p>
          <a:p>
            <a:pPr lvl="1" eaLnBrk="1" hangingPunct="1">
              <a:buNone/>
            </a:pPr>
            <a:r>
              <a:rPr lang="pl-PL" sz="1800" dirty="0" smtClean="0">
                <a:solidFill>
                  <a:schemeClr val="tx2"/>
                </a:solidFill>
              </a:rPr>
              <a:t>Tradycja hodowli karpia na terenie Doliny Karpia sięga okresu średniowiecza. Początki rybactwa i hodowli karpia na tym terenie sięgają czasów panowania Bolesława Krzywoustego, który przekazał ziemię zatorską swojemu synowi, Władysławowi.</a:t>
            </a:r>
            <a:endParaRPr lang="pl-PL" sz="1800" b="1" dirty="0" smtClean="0">
              <a:solidFill>
                <a:schemeClr val="tx2"/>
              </a:solidFill>
            </a:endParaRPr>
          </a:p>
        </p:txBody>
      </p:sp>
      <p:sp>
        <p:nvSpPr>
          <p:cNvPr id="29699" name="Text Box 3"/>
          <p:cNvSpPr txBox="1">
            <a:spLocks noChangeArrowheads="1"/>
          </p:cNvSpPr>
          <p:nvPr/>
        </p:nvSpPr>
        <p:spPr bwMode="auto">
          <a:xfrm>
            <a:off x="2286000" y="152400"/>
            <a:ext cx="2514600" cy="457200"/>
          </a:xfrm>
          <a:prstGeom prst="rect">
            <a:avLst/>
          </a:prstGeom>
          <a:noFill/>
          <a:ln w="9525">
            <a:noFill/>
            <a:miter lim="800000"/>
            <a:headEnd/>
            <a:tailEnd/>
          </a:ln>
        </p:spPr>
        <p:txBody>
          <a:bodyPr>
            <a:spAutoFit/>
          </a:bodyPr>
          <a:lstStyle/>
          <a:p>
            <a:pPr>
              <a:spcBef>
                <a:spcPct val="50000"/>
              </a:spcBef>
            </a:pPr>
            <a:r>
              <a:rPr lang="pl-PL"/>
              <a:t>woj. małopolskie </a:t>
            </a:r>
          </a:p>
        </p:txBody>
      </p:sp>
      <p:sp>
        <p:nvSpPr>
          <p:cNvPr id="29700" name="AutoShape 4"/>
          <p:cNvSpPr>
            <a:spLocks noChangeArrowheads="1"/>
          </p:cNvSpPr>
          <p:nvPr/>
        </p:nvSpPr>
        <p:spPr bwMode="auto">
          <a:xfrm>
            <a:off x="251520" y="548680"/>
            <a:ext cx="8587680" cy="720000"/>
          </a:xfrm>
          <a:prstGeom prst="flowChartInternalStorag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a:r>
              <a:rPr lang="pl-PL" sz="2400" b="1" dirty="0"/>
              <a:t>Karp zatorski </a:t>
            </a:r>
            <a:r>
              <a:rPr lang="pl-PL" sz="2400" b="1" dirty="0" smtClean="0"/>
              <a:t>wędzony </a:t>
            </a:r>
            <a:r>
              <a:rPr lang="pl-PL" sz="2400" dirty="0" err="1" smtClean="0"/>
              <a:t>cd</a:t>
            </a:r>
            <a:r>
              <a:rPr lang="pl-PL" sz="2400" dirty="0" smtClean="0"/>
              <a:t>. </a:t>
            </a:r>
            <a:endParaRPr lang="pl-PL" sz="2400" dirty="0"/>
          </a:p>
        </p:txBody>
      </p:sp>
      <p:sp>
        <p:nvSpPr>
          <p:cNvPr id="29702" name="AutoShape 6"/>
          <p:cNvSpPr>
            <a:spLocks noChangeArrowheads="1"/>
          </p:cNvSpPr>
          <p:nvPr/>
        </p:nvSpPr>
        <p:spPr bwMode="auto">
          <a:xfrm>
            <a:off x="251520" y="1412776"/>
            <a:ext cx="2895600" cy="900000"/>
          </a:xfrm>
          <a:prstGeom prst="homePlate">
            <a:avLst>
              <a:gd name="adj" fmla="val 6785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pl-PL" sz="1800" dirty="0"/>
              <a:t>Produkt wpisany na listę </a:t>
            </a:r>
          </a:p>
          <a:p>
            <a:pPr algn="ctr"/>
            <a:r>
              <a:rPr lang="pl-PL" sz="1800" dirty="0"/>
              <a:t>produktów tradycyjnych</a:t>
            </a:r>
          </a:p>
          <a:p>
            <a:pPr algn="ctr"/>
            <a:r>
              <a:rPr lang="pl-PL" sz="1800" dirty="0"/>
              <a:t>w dniu 25.08.2011 r.</a:t>
            </a:r>
          </a:p>
        </p:txBody>
      </p:sp>
      <p:pic>
        <p:nvPicPr>
          <p:cNvPr id="29703" name="Picture 7" descr="Karp zatorski w&amp;eogon;dzony"/>
          <p:cNvPicPr>
            <a:picLocks noChangeAspect="1" noChangeArrowheads="1"/>
          </p:cNvPicPr>
          <p:nvPr/>
        </p:nvPicPr>
        <p:blipFill>
          <a:blip r:embed="rId2" cstate="print"/>
          <a:srcRect/>
          <a:stretch>
            <a:fillRect/>
          </a:stretch>
        </p:blipFill>
        <p:spPr bwMode="auto">
          <a:xfrm>
            <a:off x="6300192" y="1340768"/>
            <a:ext cx="2548146" cy="1728000"/>
          </a:xfrm>
          <a:prstGeom prst="rect">
            <a:avLst/>
          </a:prstGeom>
          <a:noFill/>
          <a:ln w="9525">
            <a:noFill/>
            <a:miter lim="800000"/>
            <a:headEnd/>
            <a:tailEnd/>
          </a:ln>
        </p:spPr>
      </p:pic>
      <p:sp>
        <p:nvSpPr>
          <p:cNvPr id="8" name="Prostokąt 7"/>
          <p:cNvSpPr/>
          <p:nvPr/>
        </p:nvSpPr>
        <p:spPr>
          <a:xfrm>
            <a:off x="1475656" y="6550223"/>
            <a:ext cx="6552728" cy="307777"/>
          </a:xfrm>
          <a:prstGeom prst="rect">
            <a:avLst/>
          </a:prstGeom>
        </p:spPr>
        <p:txBody>
          <a:bodyPr wrap="square">
            <a:spAutoFit/>
          </a:bodyPr>
          <a:lstStyle/>
          <a:p>
            <a:pPr lvl="1">
              <a:buNone/>
            </a:pPr>
            <a:r>
              <a:rPr lang="pl-PL" sz="1400" b="1" dirty="0" smtClean="0"/>
              <a:t>         </a:t>
            </a:r>
            <a:r>
              <a:rPr lang="pl-PL" sz="1400" b="1" dirty="0" err="1" smtClean="0"/>
              <a:t>www.minrol.gov.pl</a:t>
            </a:r>
            <a:r>
              <a:rPr lang="pl-PL" sz="1400" b="1" dirty="0" smtClean="0"/>
              <a:t>/.../</a:t>
            </a:r>
            <a:r>
              <a:rPr lang="pl-PL" sz="1400" b="1" dirty="0" err="1" smtClean="0"/>
              <a:t>Produkty...tradycyjne</a:t>
            </a:r>
            <a:r>
              <a:rPr lang="pl-PL" sz="1400" b="1" dirty="0" smtClean="0"/>
              <a:t>/</a:t>
            </a:r>
            <a:r>
              <a:rPr lang="pl-PL" sz="1400" b="1" dirty="0" err="1" smtClean="0"/>
              <a:t>Lista-produktow-tradycyjnych</a:t>
            </a:r>
            <a:endParaRPr lang="pl-PL" sz="14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634082"/>
          </a:xfrm>
        </p:spPr>
        <p:txBody>
          <a:bodyPr>
            <a:normAutofit/>
          </a:bodyPr>
          <a:lstStyle/>
          <a:p>
            <a:r>
              <a:rPr lang="pl-PL" sz="2000" b="1" dirty="0" smtClean="0">
                <a:solidFill>
                  <a:schemeClr val="tx2"/>
                </a:solidFill>
              </a:rPr>
              <a:t>Regulacje prawne</a:t>
            </a:r>
            <a:endParaRPr lang="pl-PL" sz="2000" b="1" dirty="0">
              <a:solidFill>
                <a:schemeClr val="tx2"/>
              </a:solidFill>
            </a:endParaRPr>
          </a:p>
        </p:txBody>
      </p:sp>
      <p:sp>
        <p:nvSpPr>
          <p:cNvPr id="3" name="Symbol zastępczy zawartości 2"/>
          <p:cNvSpPr>
            <a:spLocks noGrp="1"/>
          </p:cNvSpPr>
          <p:nvPr>
            <p:ph idx="1"/>
          </p:nvPr>
        </p:nvSpPr>
        <p:spPr>
          <a:xfrm>
            <a:off x="251520" y="1052736"/>
            <a:ext cx="8640960" cy="5544616"/>
          </a:xfrm>
        </p:spPr>
        <p:txBody>
          <a:bodyPr>
            <a:normAutofit/>
          </a:bodyPr>
          <a:lstStyle/>
          <a:p>
            <a:pPr>
              <a:buNone/>
            </a:pPr>
            <a:r>
              <a:rPr lang="pl-PL" sz="2000" dirty="0" smtClean="0">
                <a:solidFill>
                  <a:schemeClr val="tx2"/>
                </a:solidFill>
              </a:rPr>
              <a:t>Problematykę produktów tradycyjnych oraz znanego pochodzenia reguluje</a:t>
            </a:r>
          </a:p>
          <a:p>
            <a:pPr>
              <a:buNone/>
            </a:pPr>
            <a:r>
              <a:rPr lang="pl-PL" sz="2000" dirty="0" smtClean="0">
                <a:solidFill>
                  <a:schemeClr val="tx2"/>
                </a:solidFill>
              </a:rPr>
              <a:t>na poziomie Unii Europejskiej </a:t>
            </a:r>
            <a:r>
              <a:rPr lang="pl-PL" sz="2000" b="1" dirty="0" smtClean="0">
                <a:solidFill>
                  <a:schemeClr val="tx2"/>
                </a:solidFill>
              </a:rPr>
              <a:t>Rozporządzenie Parlamentu Europejskiego</a:t>
            </a:r>
          </a:p>
          <a:p>
            <a:pPr>
              <a:buNone/>
            </a:pPr>
            <a:r>
              <a:rPr lang="pl-PL" sz="2000" b="1" dirty="0" smtClean="0">
                <a:solidFill>
                  <a:schemeClr val="tx2"/>
                </a:solidFill>
              </a:rPr>
              <a:t>i Rady (UE) 1151/2012 z dnia 21 listopada 2012 r. w sprawie systemów</a:t>
            </a:r>
          </a:p>
          <a:p>
            <a:pPr>
              <a:buNone/>
            </a:pPr>
            <a:r>
              <a:rPr lang="pl-PL" sz="2000" b="1" dirty="0" smtClean="0">
                <a:solidFill>
                  <a:schemeClr val="tx2"/>
                </a:solidFill>
              </a:rPr>
              <a:t>jakości produktów rolnych i środków spożywczych</a:t>
            </a:r>
          </a:p>
          <a:p>
            <a:pPr>
              <a:buNone/>
            </a:pPr>
            <a:endParaRPr lang="pl-PL" sz="2000" b="1" dirty="0" smtClean="0">
              <a:solidFill>
                <a:schemeClr val="tx2"/>
              </a:solidFill>
            </a:endParaRPr>
          </a:p>
          <a:p>
            <a:pPr>
              <a:buNone/>
            </a:pPr>
            <a:endParaRPr lang="pl-PL" sz="2000" dirty="0">
              <a:solidFill>
                <a:schemeClr val="tx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274638"/>
            <a:ext cx="8435280" cy="706090"/>
          </a:xfrm>
        </p:spPr>
        <p:txBody>
          <a:bodyPr>
            <a:noAutofit/>
          </a:bodyPr>
          <a:lstStyle/>
          <a:p>
            <a:r>
              <a:rPr lang="pl-PL" sz="2000" b="1" dirty="0" smtClean="0">
                <a:solidFill>
                  <a:schemeClr val="tx2"/>
                </a:solidFill>
              </a:rPr>
              <a:t/>
            </a:r>
            <a:br>
              <a:rPr lang="pl-PL" sz="2000" b="1" dirty="0" smtClean="0">
                <a:solidFill>
                  <a:schemeClr val="tx2"/>
                </a:solidFill>
              </a:rPr>
            </a:br>
            <a:r>
              <a:rPr lang="pl-PL" sz="2000" b="1" dirty="0" smtClean="0">
                <a:solidFill>
                  <a:schemeClr val="tx2"/>
                </a:solidFill>
              </a:rPr>
              <a:t/>
            </a:r>
            <a:br>
              <a:rPr lang="pl-PL" sz="2000" b="1" dirty="0" smtClean="0">
                <a:solidFill>
                  <a:schemeClr val="tx2"/>
                </a:solidFill>
              </a:rPr>
            </a:br>
            <a:r>
              <a:rPr lang="pl-PL" sz="2800" b="1" dirty="0" smtClean="0">
                <a:solidFill>
                  <a:schemeClr val="tx2"/>
                </a:solidFill>
              </a:rPr>
              <a:t>Produkty tradycyjne oraz znanego pochodzenia </a:t>
            </a:r>
            <a:r>
              <a:rPr lang="pl-PL" sz="2000" b="1" dirty="0" smtClean="0">
                <a:solidFill>
                  <a:schemeClr val="tx2"/>
                </a:solidFill>
              </a:rPr>
              <a:t/>
            </a:r>
            <a:br>
              <a:rPr lang="pl-PL" sz="2000" b="1" dirty="0" smtClean="0">
                <a:solidFill>
                  <a:schemeClr val="tx2"/>
                </a:solidFill>
              </a:rPr>
            </a:br>
            <a:r>
              <a:rPr lang="pl-PL" sz="2000" b="1" dirty="0" smtClean="0">
                <a:solidFill>
                  <a:schemeClr val="tx2"/>
                </a:solidFill>
              </a:rPr>
              <a:t/>
            </a:r>
            <a:br>
              <a:rPr lang="pl-PL" sz="2000" b="1" dirty="0" smtClean="0">
                <a:solidFill>
                  <a:schemeClr val="tx2"/>
                </a:solidFill>
              </a:rPr>
            </a:br>
            <a:r>
              <a:rPr lang="pl-PL" sz="2000" dirty="0" smtClean="0">
                <a:solidFill>
                  <a:schemeClr val="tx2"/>
                </a:solidFill>
              </a:rPr>
              <a:t/>
            </a:r>
            <a:br>
              <a:rPr lang="pl-PL" sz="2000" dirty="0" smtClean="0">
                <a:solidFill>
                  <a:schemeClr val="tx2"/>
                </a:solidFill>
              </a:rPr>
            </a:br>
            <a:endParaRPr lang="pl-PL" sz="2000" dirty="0">
              <a:solidFill>
                <a:schemeClr val="tx2"/>
              </a:solidFill>
            </a:endParaRPr>
          </a:p>
        </p:txBody>
      </p:sp>
      <p:sp>
        <p:nvSpPr>
          <p:cNvPr id="3" name="Symbol zastępczy zawartości 2"/>
          <p:cNvSpPr>
            <a:spLocks noGrp="1"/>
          </p:cNvSpPr>
          <p:nvPr>
            <p:ph idx="1"/>
          </p:nvPr>
        </p:nvSpPr>
        <p:spPr>
          <a:xfrm>
            <a:off x="107504" y="1124744"/>
            <a:ext cx="8579296" cy="5544616"/>
          </a:xfrm>
        </p:spPr>
        <p:txBody>
          <a:bodyPr>
            <a:normAutofit/>
          </a:bodyPr>
          <a:lstStyle/>
          <a:p>
            <a:pPr>
              <a:buNone/>
            </a:pPr>
            <a:r>
              <a:rPr lang="pl-PL" sz="2000" b="1" dirty="0" smtClean="0">
                <a:solidFill>
                  <a:schemeClr val="tx2"/>
                </a:solidFill>
              </a:rPr>
              <a:t>Chroniona Nazwa Pochodzenia</a:t>
            </a:r>
          </a:p>
          <a:p>
            <a:pPr>
              <a:buNone/>
            </a:pPr>
            <a:r>
              <a:rPr lang="pl-PL" sz="2000" dirty="0" smtClean="0">
                <a:solidFill>
                  <a:schemeClr val="tx2"/>
                </a:solidFill>
              </a:rPr>
              <a:t>produkt, którego wszystkie surowce pochodzą </a:t>
            </a:r>
          </a:p>
          <a:p>
            <a:pPr>
              <a:buNone/>
            </a:pPr>
            <a:r>
              <a:rPr lang="pl-PL" sz="2000" dirty="0" smtClean="0">
                <a:solidFill>
                  <a:schemeClr val="tx2"/>
                </a:solidFill>
              </a:rPr>
              <a:t>z określonego obszaru i wszystkie fazy wytwarzania </a:t>
            </a:r>
          </a:p>
          <a:p>
            <a:pPr>
              <a:buNone/>
            </a:pPr>
            <a:r>
              <a:rPr lang="pl-PL" sz="2000" dirty="0" smtClean="0">
                <a:solidFill>
                  <a:schemeClr val="tx2"/>
                </a:solidFill>
              </a:rPr>
              <a:t>mają miejsce na tym obszarze</a:t>
            </a:r>
          </a:p>
          <a:p>
            <a:pPr>
              <a:buNone/>
            </a:pPr>
            <a:r>
              <a:rPr lang="pl-PL" sz="2000" b="1" dirty="0" smtClean="0">
                <a:solidFill>
                  <a:schemeClr val="tx2"/>
                </a:solidFill>
              </a:rPr>
              <a:t>	</a:t>
            </a:r>
            <a:r>
              <a:rPr lang="pl-PL" sz="2000" dirty="0" smtClean="0">
                <a:solidFill>
                  <a:schemeClr val="tx2"/>
                </a:solidFill>
              </a:rPr>
              <a:t>(Świętokrzyskie- Wiśnia nadwiślańska</a:t>
            </a:r>
            <a:r>
              <a:rPr lang="pl-PL" sz="2000" b="1" dirty="0" smtClean="0">
                <a:solidFill>
                  <a:schemeClr val="tx2"/>
                </a:solidFill>
              </a:rPr>
              <a:t>)					</a:t>
            </a:r>
            <a:endParaRPr lang="pl-PL" sz="2000" dirty="0" smtClean="0">
              <a:solidFill>
                <a:schemeClr val="tx2"/>
              </a:solidFill>
            </a:endParaRPr>
          </a:p>
          <a:p>
            <a:pPr>
              <a:buNone/>
            </a:pPr>
            <a:r>
              <a:rPr lang="pl-PL" sz="2000" b="1" dirty="0" smtClean="0">
                <a:solidFill>
                  <a:schemeClr val="tx2"/>
                </a:solidFill>
              </a:rPr>
              <a:t>Chronione Oznaczenie Geograficzne</a:t>
            </a:r>
          </a:p>
          <a:p>
            <a:pPr>
              <a:buNone/>
            </a:pPr>
            <a:r>
              <a:rPr lang="pl-PL" sz="2000" dirty="0" smtClean="0">
                <a:solidFill>
                  <a:schemeClr val="tx2"/>
                </a:solidFill>
              </a:rPr>
              <a:t>produkt, którego co najmniej jedna faza wytwarzania</a:t>
            </a:r>
          </a:p>
          <a:p>
            <a:pPr>
              <a:buNone/>
            </a:pPr>
            <a:r>
              <a:rPr lang="pl-PL" sz="2000" dirty="0" smtClean="0">
                <a:solidFill>
                  <a:schemeClr val="tx2"/>
                </a:solidFill>
              </a:rPr>
              <a:t>odbywa się na danym terenie</a:t>
            </a:r>
            <a:endParaRPr lang="pl-PL" sz="2000" b="1" dirty="0" smtClean="0"/>
          </a:p>
          <a:p>
            <a:pPr>
              <a:buNone/>
            </a:pPr>
            <a:r>
              <a:rPr lang="pl-PL" sz="2000" dirty="0" smtClean="0">
                <a:solidFill>
                  <a:schemeClr val="tx2"/>
                </a:solidFill>
              </a:rPr>
              <a:t>(Świętokrzyskie – Fasola korczyńska, Śliwka szydłowska)</a:t>
            </a:r>
            <a:endParaRPr lang="pl-PL" sz="2000" b="1" dirty="0" smtClean="0">
              <a:solidFill>
                <a:schemeClr val="tx2"/>
              </a:solidFill>
            </a:endParaRPr>
          </a:p>
          <a:p>
            <a:pPr>
              <a:buNone/>
            </a:pPr>
            <a:r>
              <a:rPr lang="pl-PL" sz="2000" b="1" dirty="0" smtClean="0">
                <a:solidFill>
                  <a:schemeClr val="tx2"/>
                </a:solidFill>
              </a:rPr>
              <a:t>Gwarantowana Tradycyjna Specjalność</a:t>
            </a:r>
          </a:p>
          <a:p>
            <a:pPr>
              <a:buNone/>
            </a:pPr>
            <a:r>
              <a:rPr lang="pl-PL" sz="2000" dirty="0" smtClean="0">
                <a:solidFill>
                  <a:schemeClr val="tx2"/>
                </a:solidFill>
              </a:rPr>
              <a:t>Produkty tradycyjne (30 lat) </a:t>
            </a:r>
            <a:r>
              <a:rPr lang="pl-PL" sz="2000" dirty="0" smtClean="0"/>
              <a:t>- </a:t>
            </a:r>
            <a:r>
              <a:rPr lang="pl-PL" sz="2000" dirty="0" smtClean="0">
                <a:solidFill>
                  <a:schemeClr val="tx2"/>
                </a:solidFill>
              </a:rPr>
              <a:t>produkty, których jakość wynika </a:t>
            </a:r>
          </a:p>
          <a:p>
            <a:pPr>
              <a:buNone/>
            </a:pPr>
            <a:r>
              <a:rPr lang="pl-PL" sz="2000" dirty="0" smtClean="0">
                <a:solidFill>
                  <a:schemeClr val="tx2"/>
                </a:solidFill>
              </a:rPr>
              <a:t>ze specjalnego składu i sposobu wytwarzania</a:t>
            </a:r>
          </a:p>
          <a:p>
            <a:pPr>
              <a:buNone/>
            </a:pPr>
            <a:endParaRPr lang="pl-PL" sz="2000" b="1" dirty="0" smtClean="0">
              <a:solidFill>
                <a:schemeClr val="tx2"/>
              </a:solidFill>
            </a:endParaRPr>
          </a:p>
          <a:p>
            <a:pPr>
              <a:buNone/>
            </a:pPr>
            <a:r>
              <a:rPr lang="pl-PL" sz="2000" b="1" dirty="0" smtClean="0">
                <a:solidFill>
                  <a:schemeClr val="tx2"/>
                </a:solidFill>
              </a:rPr>
              <a:t>Rozporządzenie Parlamentu Europejskiego i Rady </a:t>
            </a:r>
          </a:p>
          <a:p>
            <a:pPr>
              <a:buNone/>
            </a:pPr>
            <a:r>
              <a:rPr lang="pl-PL" sz="2000" b="1" dirty="0" smtClean="0">
                <a:solidFill>
                  <a:schemeClr val="tx2"/>
                </a:solidFill>
              </a:rPr>
              <a:t>(UE) 1151/2012 z dnia 21 listopada 2012 r. </a:t>
            </a:r>
            <a:endParaRPr lang="pl-PL" sz="2000" b="1" dirty="0"/>
          </a:p>
        </p:txBody>
      </p:sp>
      <p:pic>
        <p:nvPicPr>
          <p:cNvPr id="5" name="Picture 4"/>
          <p:cNvPicPr>
            <a:picLocks noChangeAspect="1" noChangeArrowheads="1"/>
          </p:cNvPicPr>
          <p:nvPr/>
        </p:nvPicPr>
        <p:blipFill>
          <a:blip r:embed="rId3" cstate="print"/>
          <a:srcRect/>
          <a:stretch>
            <a:fillRect/>
          </a:stretch>
        </p:blipFill>
        <p:spPr bwMode="auto">
          <a:xfrm>
            <a:off x="6732240" y="1196752"/>
            <a:ext cx="1440000" cy="1440000"/>
          </a:xfrm>
          <a:prstGeom prst="rect">
            <a:avLst/>
          </a:prstGeom>
          <a:noFill/>
          <a:ln w="9525">
            <a:noFill/>
            <a:miter lim="800000"/>
            <a:headEnd/>
            <a:tailEnd/>
          </a:ln>
        </p:spPr>
      </p:pic>
      <p:pic>
        <p:nvPicPr>
          <p:cNvPr id="6" name="Picture 6"/>
          <p:cNvPicPr>
            <a:picLocks noChangeAspect="1" noChangeArrowheads="1"/>
          </p:cNvPicPr>
          <p:nvPr/>
        </p:nvPicPr>
        <p:blipFill>
          <a:blip r:embed="rId4" cstate="print"/>
          <a:srcRect/>
          <a:stretch>
            <a:fillRect/>
          </a:stretch>
        </p:blipFill>
        <p:spPr bwMode="auto">
          <a:xfrm>
            <a:off x="6660232" y="3284984"/>
            <a:ext cx="1440000" cy="1440000"/>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6660232" y="5085184"/>
            <a:ext cx="1440000" cy="14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78098"/>
          </a:xfrm>
        </p:spPr>
        <p:txBody>
          <a:bodyPr>
            <a:normAutofit/>
          </a:bodyPr>
          <a:lstStyle/>
          <a:p>
            <a:r>
              <a:rPr lang="pl-PL" sz="2000" b="1" dirty="0" smtClean="0">
                <a:solidFill>
                  <a:schemeClr val="tx2"/>
                </a:solidFill>
              </a:rPr>
              <a:t>Kategorie produktów w unijnym systemie jakości żywnoś</a:t>
            </a:r>
            <a:r>
              <a:rPr lang="pl-PL" sz="2000" b="1" dirty="0" smtClean="0">
                <a:solidFill>
                  <a:schemeClr val="accent1"/>
                </a:solidFill>
              </a:rPr>
              <a:t>ci</a:t>
            </a:r>
            <a:endParaRPr lang="pl-PL" sz="2000" b="1" dirty="0">
              <a:solidFill>
                <a:schemeClr val="accent1"/>
              </a:solidFill>
            </a:endParaRPr>
          </a:p>
        </p:txBody>
      </p:sp>
      <p:sp>
        <p:nvSpPr>
          <p:cNvPr id="3" name="Symbol zastępczy zawartości 2"/>
          <p:cNvSpPr>
            <a:spLocks noGrp="1"/>
          </p:cNvSpPr>
          <p:nvPr>
            <p:ph idx="1"/>
          </p:nvPr>
        </p:nvSpPr>
        <p:spPr>
          <a:xfrm>
            <a:off x="457200" y="1124744"/>
            <a:ext cx="8229600" cy="5001419"/>
          </a:xfrm>
        </p:spPr>
        <p:txBody>
          <a:bodyPr>
            <a:normAutofit/>
          </a:bodyPr>
          <a:lstStyle/>
          <a:p>
            <a:pPr>
              <a:buFont typeface="Wingdings" pitchFamily="2" charset="2"/>
              <a:buChar char="Ø"/>
            </a:pPr>
            <a:r>
              <a:rPr lang="pl-PL" sz="2000" b="1" dirty="0" smtClean="0">
                <a:solidFill>
                  <a:schemeClr val="tx2"/>
                </a:solidFill>
              </a:rPr>
              <a:t>produkty tradycyjne,</a:t>
            </a:r>
          </a:p>
          <a:p>
            <a:pPr>
              <a:buFont typeface="Wingdings" pitchFamily="2" charset="2"/>
              <a:buChar char="Ø"/>
            </a:pPr>
            <a:r>
              <a:rPr lang="pl-PL" sz="2000" b="1" dirty="0" smtClean="0">
                <a:solidFill>
                  <a:schemeClr val="tx2"/>
                </a:solidFill>
              </a:rPr>
              <a:t>produkty regionalne znanego pochodzenia</a:t>
            </a:r>
          </a:p>
          <a:p>
            <a:pPr>
              <a:buFont typeface="Wingdings" pitchFamily="2" charset="2"/>
              <a:buChar char="Ø"/>
            </a:pPr>
            <a:endParaRPr lang="pl-PL" sz="2000" b="1" dirty="0" smtClean="0">
              <a:solidFill>
                <a:schemeClr val="tx2"/>
              </a:solidFill>
            </a:endParaRPr>
          </a:p>
          <a:p>
            <a:pPr>
              <a:buNone/>
            </a:pPr>
            <a:r>
              <a:rPr lang="pl-PL" sz="2000" b="1" dirty="0" smtClean="0">
                <a:solidFill>
                  <a:schemeClr val="tx2"/>
                </a:solidFill>
              </a:rPr>
              <a:t>Produktom tradycyjnym przyznawany jest znak Gwarantowanej Tradycyjnej</a:t>
            </a:r>
          </a:p>
          <a:p>
            <a:pPr>
              <a:buNone/>
            </a:pPr>
            <a:r>
              <a:rPr lang="pl-PL" sz="2000" b="1" dirty="0" smtClean="0">
                <a:solidFill>
                  <a:schemeClr val="tx2"/>
                </a:solidFill>
              </a:rPr>
              <a:t>Specjalności (GTS), </a:t>
            </a:r>
          </a:p>
          <a:p>
            <a:pPr>
              <a:buNone/>
            </a:pPr>
            <a:r>
              <a:rPr lang="pl-PL" sz="2000" b="1" dirty="0" smtClean="0">
                <a:solidFill>
                  <a:schemeClr val="tx2"/>
                </a:solidFill>
              </a:rPr>
              <a:t>produktom regionalnym, czyli produktom znanego pochodzenia, znak Chronionej Nazwy Pochodzenia (</a:t>
            </a:r>
            <a:r>
              <a:rPr lang="pl-PL" sz="2000" b="1" dirty="0" err="1" smtClean="0">
                <a:solidFill>
                  <a:schemeClr val="tx2"/>
                </a:solidFill>
              </a:rPr>
              <a:t>ChNP</a:t>
            </a:r>
            <a:r>
              <a:rPr lang="pl-PL" sz="2000" b="1" dirty="0" smtClean="0">
                <a:solidFill>
                  <a:schemeClr val="tx2"/>
                </a:solidFill>
              </a:rPr>
              <a:t>)</a:t>
            </a:r>
          </a:p>
          <a:p>
            <a:pPr>
              <a:buNone/>
            </a:pPr>
            <a:r>
              <a:rPr lang="pl-PL" sz="2000" b="1" dirty="0" smtClean="0">
                <a:solidFill>
                  <a:schemeClr val="tx2"/>
                </a:solidFill>
              </a:rPr>
              <a:t>      Chronionego Oznaczenia Geograficznego (</a:t>
            </a:r>
            <a:r>
              <a:rPr lang="pl-PL" sz="2000" b="1" dirty="0" err="1" smtClean="0">
                <a:solidFill>
                  <a:schemeClr val="tx2"/>
                </a:solidFill>
              </a:rPr>
              <a:t>ChOG</a:t>
            </a:r>
            <a:r>
              <a:rPr lang="pl-PL" sz="2000" b="1" dirty="0" smtClean="0">
                <a:solidFill>
                  <a:schemeClr val="tx2"/>
                </a:solidFill>
              </a:rPr>
              <a:t>)</a:t>
            </a:r>
          </a:p>
          <a:p>
            <a:pPr>
              <a:buNone/>
            </a:pPr>
            <a:r>
              <a:rPr lang="pl-PL" sz="2000" b="1" dirty="0" smtClean="0">
                <a:solidFill>
                  <a:schemeClr val="tx2"/>
                </a:solidFill>
              </a:rPr>
              <a:t> Produkty polskie zgłaszane są do rejestracji w Komisji Europejskiej na podstawie ustawy z dnia 17 grudnia 2004 r. o rejestracji i ochronie nazw i oznaczeń produktów rolnych i środków spożywczych oraz o produktach tradycyjnych</a:t>
            </a:r>
          </a:p>
          <a:p>
            <a:pPr>
              <a:buNone/>
            </a:pPr>
            <a:r>
              <a:rPr lang="pl-PL" sz="2000" b="1" smtClean="0">
                <a:solidFill>
                  <a:schemeClr val="tx2"/>
                </a:solidFill>
              </a:rPr>
              <a:t>38 produktów</a:t>
            </a:r>
            <a:endParaRPr lang="pl-PL" sz="2000" b="1" dirty="0">
              <a:solidFill>
                <a:schemeClr val="tx2"/>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skanowanie0046.jpg"/>
          <p:cNvPicPr>
            <a:picLocks noChangeAspect="1"/>
          </p:cNvPicPr>
          <p:nvPr/>
        </p:nvPicPr>
        <p:blipFill>
          <a:blip r:embed="rId2" cstate="print"/>
          <a:stretch>
            <a:fillRect/>
          </a:stretch>
        </p:blipFill>
        <p:spPr>
          <a:xfrm>
            <a:off x="1619672" y="502920"/>
            <a:ext cx="5760640" cy="6238448"/>
          </a:xfrm>
          <a:prstGeom prst="rect">
            <a:avLst/>
          </a:prstGeom>
        </p:spPr>
      </p:pic>
      <p:sp>
        <p:nvSpPr>
          <p:cNvPr id="3" name="pole tekstowe 2"/>
          <p:cNvSpPr txBox="1"/>
          <p:nvPr/>
        </p:nvSpPr>
        <p:spPr>
          <a:xfrm>
            <a:off x="1259632" y="188640"/>
            <a:ext cx="6189580" cy="369332"/>
          </a:xfrm>
          <a:prstGeom prst="rect">
            <a:avLst/>
          </a:prstGeom>
          <a:noFill/>
        </p:spPr>
        <p:txBody>
          <a:bodyPr wrap="none" rtlCol="0">
            <a:spAutoFit/>
          </a:bodyPr>
          <a:lstStyle/>
          <a:p>
            <a:r>
              <a:rPr lang="pl-PL" b="1" dirty="0" smtClean="0">
                <a:solidFill>
                  <a:schemeClr val="tx2"/>
                </a:solidFill>
              </a:rPr>
              <a:t>Lista polskich produktów zarejestrowanych i zgłoszonych do UE</a:t>
            </a:r>
            <a:endParaRPr lang="pl-PL" dirty="0">
              <a:solidFill>
                <a:schemeClr val="tx2"/>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skanowanie0047.jpg"/>
          <p:cNvPicPr>
            <a:picLocks noChangeAspect="1"/>
          </p:cNvPicPr>
          <p:nvPr/>
        </p:nvPicPr>
        <p:blipFill>
          <a:blip r:embed="rId2" cstate="print"/>
          <a:stretch>
            <a:fillRect/>
          </a:stretch>
        </p:blipFill>
        <p:spPr>
          <a:xfrm>
            <a:off x="1691680" y="836712"/>
            <a:ext cx="6127909" cy="5688000"/>
          </a:xfrm>
          <a:prstGeom prst="rect">
            <a:avLst/>
          </a:prstGeom>
        </p:spPr>
      </p:pic>
      <p:sp>
        <p:nvSpPr>
          <p:cNvPr id="3" name="pole tekstowe 2"/>
          <p:cNvSpPr txBox="1"/>
          <p:nvPr/>
        </p:nvSpPr>
        <p:spPr>
          <a:xfrm>
            <a:off x="683568" y="332656"/>
            <a:ext cx="7920880" cy="646331"/>
          </a:xfrm>
          <a:prstGeom prst="rect">
            <a:avLst/>
          </a:prstGeom>
          <a:noFill/>
        </p:spPr>
        <p:txBody>
          <a:bodyPr wrap="square" rtlCol="0">
            <a:spAutoFit/>
          </a:bodyPr>
          <a:lstStyle/>
          <a:p>
            <a:r>
              <a:rPr lang="pl-PL" b="1" dirty="0" smtClean="0"/>
              <a:t>	Lista polskich produktów zarejestrowanych i zgłoszonych do UE </a:t>
            </a:r>
            <a:r>
              <a:rPr lang="pl-PL" b="1" dirty="0" err="1" smtClean="0"/>
              <a:t>cd</a:t>
            </a:r>
            <a:r>
              <a:rPr lang="pl-PL" b="1" dirty="0" smtClean="0"/>
              <a:t>.</a:t>
            </a:r>
          </a:p>
          <a:p>
            <a:r>
              <a:rPr lang="pl-PL" b="1" dirty="0" smtClean="0"/>
              <a:t>		Chronione Oznaczenie Geograficzne</a:t>
            </a:r>
            <a:endParaRPr lang="pl-PL" dirty="0"/>
          </a:p>
        </p:txBody>
      </p:sp>
      <p:sp>
        <p:nvSpPr>
          <p:cNvPr id="4" name="Prostokąt 3"/>
          <p:cNvSpPr/>
          <p:nvPr/>
        </p:nvSpPr>
        <p:spPr>
          <a:xfrm>
            <a:off x="5796136" y="4437112"/>
            <a:ext cx="2754600" cy="707886"/>
          </a:xfrm>
          <a:prstGeom prst="rect">
            <a:avLst/>
          </a:prstGeom>
        </p:spPr>
        <p:txBody>
          <a:bodyPr wrap="none">
            <a:spAutoFit/>
          </a:bodyPr>
          <a:lstStyle/>
          <a:p>
            <a:r>
              <a:rPr lang="pl-PL" sz="2000" b="1" dirty="0" smtClean="0">
                <a:solidFill>
                  <a:schemeClr val="tx2"/>
                </a:solidFill>
              </a:rPr>
              <a:t>Krupnioki śląskie 2016 r</a:t>
            </a:r>
            <a:r>
              <a:rPr lang="pl-PL" sz="2000" b="1" dirty="0" smtClean="0">
                <a:solidFill>
                  <a:schemeClr val="tx2"/>
                </a:solidFill>
              </a:rPr>
              <a:t>.</a:t>
            </a:r>
          </a:p>
          <a:p>
            <a:r>
              <a:rPr lang="pl-PL" sz="2000" b="1" dirty="0" smtClean="0">
                <a:solidFill>
                  <a:schemeClr val="tx2"/>
                </a:solidFill>
              </a:rPr>
              <a:t>ogółem 38 produktów</a:t>
            </a:r>
            <a:endParaRPr lang="pl-PL" sz="2000" b="1" dirty="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7544" y="260648"/>
            <a:ext cx="8676456" cy="792088"/>
          </a:xfrm>
        </p:spPr>
        <p:txBody>
          <a:bodyPr>
            <a:normAutofit fontScale="90000"/>
          </a:bodyPr>
          <a:lstStyle/>
          <a:p>
            <a:pPr eaLnBrk="1" hangingPunct="1"/>
            <a:r>
              <a:rPr lang="pl-PL" sz="2000" b="1" dirty="0" smtClean="0">
                <a:solidFill>
                  <a:schemeClr val="tx2"/>
                </a:solidFill>
              </a:rPr>
              <a:t/>
            </a:r>
            <a:br>
              <a:rPr lang="pl-PL" sz="2000" b="1" dirty="0" smtClean="0">
                <a:solidFill>
                  <a:schemeClr val="tx2"/>
                </a:solidFill>
              </a:rPr>
            </a:br>
            <a:r>
              <a:rPr lang="pl-PL" sz="2000" b="1" dirty="0" smtClean="0">
                <a:solidFill>
                  <a:schemeClr val="tx2"/>
                </a:solidFill>
              </a:rPr>
              <a:t>System ochrony i promocji wyrobów regionalnych i tradycyjnych </a:t>
            </a:r>
            <a:br>
              <a:rPr lang="pl-PL" sz="2000" b="1" dirty="0" smtClean="0">
                <a:solidFill>
                  <a:schemeClr val="tx2"/>
                </a:solidFill>
              </a:rPr>
            </a:br>
            <a:r>
              <a:rPr lang="pl-PL" sz="2000" b="1" dirty="0" smtClean="0">
                <a:solidFill>
                  <a:schemeClr val="tx2"/>
                </a:solidFill>
              </a:rPr>
              <a:t>chroni dziedzictwo kulturowe wsi</a:t>
            </a:r>
          </a:p>
        </p:txBody>
      </p:sp>
      <p:sp>
        <p:nvSpPr>
          <p:cNvPr id="8195" name="Rectangle 3"/>
          <p:cNvSpPr>
            <a:spLocks noGrp="1" noChangeArrowheads="1"/>
          </p:cNvSpPr>
          <p:nvPr>
            <p:ph type="body" idx="1"/>
          </p:nvPr>
        </p:nvSpPr>
        <p:spPr>
          <a:xfrm>
            <a:off x="611560" y="1340768"/>
            <a:ext cx="8136904" cy="4755232"/>
          </a:xfrm>
        </p:spPr>
        <p:txBody>
          <a:bodyPr>
            <a:normAutofit/>
          </a:bodyPr>
          <a:lstStyle/>
          <a:p>
            <a:pPr>
              <a:buNone/>
            </a:pPr>
            <a:r>
              <a:rPr lang="pl-PL" sz="2000" b="1" i="1" dirty="0" smtClean="0">
                <a:solidFill>
                  <a:schemeClr val="tx2"/>
                </a:solidFill>
              </a:rPr>
              <a:t>Produkt tradycyjny  </a:t>
            </a:r>
            <a:r>
              <a:rPr lang="pl-PL" sz="2000" b="1" dirty="0" smtClean="0">
                <a:solidFill>
                  <a:schemeClr val="tx2"/>
                </a:solidFill>
              </a:rPr>
              <a:t>- wytwarzany tradycyjnymi metodami i z tradycyjnie używanych surowców</a:t>
            </a:r>
          </a:p>
          <a:p>
            <a:pPr>
              <a:buNone/>
            </a:pPr>
            <a:r>
              <a:rPr lang="pl-PL" sz="2000" b="1" dirty="0" smtClean="0">
                <a:solidFill>
                  <a:schemeClr val="tx2"/>
                </a:solidFill>
              </a:rPr>
              <a:t>produkt tradycyjny może, ale nie musi być powiązany z regionem </a:t>
            </a:r>
          </a:p>
          <a:p>
            <a:pPr>
              <a:buNone/>
            </a:pPr>
            <a:endParaRPr lang="pl-PL" sz="2000" b="1" dirty="0" smtClean="0">
              <a:solidFill>
                <a:schemeClr val="tx2"/>
              </a:solidFill>
            </a:endParaRPr>
          </a:p>
          <a:p>
            <a:pPr>
              <a:buNone/>
            </a:pPr>
            <a:r>
              <a:rPr lang="pl-PL" sz="2000" b="1" i="1" dirty="0" smtClean="0">
                <a:solidFill>
                  <a:schemeClr val="tx2"/>
                </a:solidFill>
              </a:rPr>
              <a:t>Produkt regionalny </a:t>
            </a:r>
            <a:r>
              <a:rPr lang="pl-PL" sz="2000" b="1" dirty="0" smtClean="0">
                <a:solidFill>
                  <a:schemeClr val="tx2"/>
                </a:solidFill>
              </a:rPr>
              <a:t>– produkt wyprodukowany w określonym regionie, zwany inaczej  produktem znanego pochodzenia którego wysoka jakość i renoma związana jest z regionem, w którym jest wytwarzany </a:t>
            </a:r>
          </a:p>
          <a:p>
            <a:pPr>
              <a:buNone/>
            </a:pPr>
            <a:r>
              <a:rPr lang="pl-PL" sz="2000" b="1" dirty="0" smtClean="0">
                <a:solidFill>
                  <a:schemeClr val="tx2"/>
                </a:solidFill>
              </a:rPr>
              <a:t>(region nie musi być regionem w sensie administracyjnym, tylko oznacza obszar, z którym związane jest wytwarzanie produktu)</a:t>
            </a:r>
          </a:p>
          <a:p>
            <a:pPr eaLnBrk="1" hangingPunct="1">
              <a:buNone/>
            </a:pPr>
            <a:endParaRPr lang="pl-PL" sz="2000" b="1" dirty="0" smtClean="0">
              <a:solidFill>
                <a:schemeClr val="tx2"/>
              </a:solidFill>
            </a:endParaRPr>
          </a:p>
          <a:p>
            <a:pPr eaLnBrk="1" hangingPunct="1">
              <a:buNone/>
            </a:pPr>
            <a:endParaRPr lang="pl-PL" sz="2400" b="1" dirty="0" smtClean="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115616" y="404664"/>
            <a:ext cx="6768752" cy="1656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smtClean="0">
                <a:solidFill>
                  <a:schemeClr val="bg1"/>
                </a:solidFill>
              </a:rPr>
              <a:t>Ministerstwo Rolnictwa i Rozwoju Wsi</a:t>
            </a:r>
            <a:endParaRPr lang="pl-PL" sz="2000" b="1" dirty="0" smtClean="0">
              <a:solidFill>
                <a:schemeClr val="tx2"/>
              </a:solidFill>
            </a:endParaRPr>
          </a:p>
          <a:p>
            <a:pPr algn="ctr"/>
            <a:r>
              <a:rPr lang="pl-PL" sz="2000" b="1" dirty="0" smtClean="0">
                <a:solidFill>
                  <a:schemeClr val="bg1"/>
                </a:solidFill>
              </a:rPr>
              <a:t>Rada ds. Produktów Tradycyjnych i Regionalnych </a:t>
            </a:r>
          </a:p>
          <a:p>
            <a:pPr algn="ctr"/>
            <a:r>
              <a:rPr lang="pl-PL" sz="2000" b="1" dirty="0" smtClean="0">
                <a:solidFill>
                  <a:schemeClr val="bg1"/>
                </a:solidFill>
              </a:rPr>
              <a:t>Nazw Produktów Rolnych i Środków Spożywczych</a:t>
            </a:r>
          </a:p>
          <a:p>
            <a:pPr algn="ctr">
              <a:buNone/>
            </a:pPr>
            <a:r>
              <a:rPr lang="pl-PL" sz="2000" b="1" dirty="0" smtClean="0">
                <a:solidFill>
                  <a:schemeClr val="bg1"/>
                </a:solidFill>
              </a:rPr>
              <a:t>wniosek publikowany w </a:t>
            </a:r>
            <a:r>
              <a:rPr lang="pl-PL" sz="2000" b="1" dirty="0" err="1" smtClean="0">
                <a:solidFill>
                  <a:schemeClr val="bg1"/>
                </a:solidFill>
              </a:rPr>
              <a:t>internecie</a:t>
            </a:r>
            <a:r>
              <a:rPr lang="pl-PL" sz="2000" b="1" dirty="0" smtClean="0">
                <a:solidFill>
                  <a:schemeClr val="bg1"/>
                </a:solidFill>
              </a:rPr>
              <a:t> na stronie </a:t>
            </a:r>
            <a:r>
              <a:rPr lang="pl-PL" sz="2000" b="1" dirty="0" err="1" smtClean="0">
                <a:solidFill>
                  <a:schemeClr val="bg1"/>
                </a:solidFill>
              </a:rPr>
              <a:t>MRiRW</a:t>
            </a:r>
            <a:r>
              <a:rPr lang="pl-PL" sz="2000" b="1" dirty="0" smtClean="0">
                <a:solidFill>
                  <a:schemeClr val="bg1"/>
                </a:solidFill>
              </a:rPr>
              <a:t> </a:t>
            </a:r>
          </a:p>
          <a:p>
            <a:pPr algn="ctr">
              <a:buNone/>
            </a:pPr>
            <a:r>
              <a:rPr lang="pl-PL" sz="2000" b="1" dirty="0" smtClean="0">
                <a:solidFill>
                  <a:schemeClr val="bg1"/>
                </a:solidFill>
              </a:rPr>
              <a:t>oraz dzienniku urzędowym ministra przez 30 dni</a:t>
            </a:r>
            <a:endParaRPr lang="pl-PL" sz="2000" b="1" dirty="0">
              <a:solidFill>
                <a:schemeClr val="bg1"/>
              </a:solidFill>
            </a:endParaRPr>
          </a:p>
        </p:txBody>
      </p:sp>
      <p:sp>
        <p:nvSpPr>
          <p:cNvPr id="5" name="Strzałka w dół 4"/>
          <p:cNvSpPr/>
          <p:nvPr/>
        </p:nvSpPr>
        <p:spPr>
          <a:xfrm>
            <a:off x="4211960" y="2132856"/>
            <a:ext cx="484632" cy="3335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p:cNvSpPr/>
          <p:nvPr/>
        </p:nvSpPr>
        <p:spPr>
          <a:xfrm>
            <a:off x="323528" y="2564904"/>
            <a:ext cx="856895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smtClean="0">
                <a:solidFill>
                  <a:schemeClr val="bg1"/>
                </a:solidFill>
              </a:rPr>
              <a:t>Komisja  Europejska</a:t>
            </a:r>
          </a:p>
          <a:p>
            <a:pPr algn="ctr"/>
            <a:r>
              <a:rPr lang="pl-PL" sz="2000" dirty="0" smtClean="0">
                <a:solidFill>
                  <a:schemeClr val="bg1"/>
                </a:solidFill>
              </a:rPr>
              <a:t>streszczenie specyfikacji publikowane jest w Dzienniku Urzędowym </a:t>
            </a:r>
          </a:p>
          <a:p>
            <a:pPr algn="ctr"/>
            <a:r>
              <a:rPr lang="pl-PL" sz="2000" dirty="0" smtClean="0">
                <a:solidFill>
                  <a:schemeClr val="bg1"/>
                </a:solidFill>
              </a:rPr>
              <a:t>w ciągu następnych 3 miesięcy producenci z innych państw członkowskich mogą zgłosić zastrzeżenia co do rejestracji</a:t>
            </a:r>
            <a:endParaRPr lang="pl-PL" sz="2000" b="1" dirty="0" smtClean="0">
              <a:solidFill>
                <a:schemeClr val="bg1"/>
              </a:solidFill>
            </a:endParaRPr>
          </a:p>
          <a:p>
            <a:pPr algn="ctr"/>
            <a:r>
              <a:rPr lang="pl-PL" sz="2000" b="1" dirty="0" smtClean="0">
                <a:solidFill>
                  <a:schemeClr val="bg1"/>
                </a:solidFill>
              </a:rPr>
              <a:t>ogłasza w dzienniku urzędowym wykaz produktów tradycyjnych i regionalnych, które zostały wpisane na listę produktów tradycyjnych</a:t>
            </a:r>
            <a:endParaRPr lang="pl-PL" sz="2000" dirty="0">
              <a:solidFill>
                <a:schemeClr val="bg1"/>
              </a:solidFill>
            </a:endParaRPr>
          </a:p>
        </p:txBody>
      </p:sp>
      <p:sp>
        <p:nvSpPr>
          <p:cNvPr id="13" name="pole tekstowe 12"/>
          <p:cNvSpPr txBox="1"/>
          <p:nvPr/>
        </p:nvSpPr>
        <p:spPr>
          <a:xfrm>
            <a:off x="251520" y="4653136"/>
            <a:ext cx="8280920" cy="1692771"/>
          </a:xfrm>
          <a:prstGeom prst="rect">
            <a:avLst/>
          </a:prstGeom>
          <a:noFill/>
        </p:spPr>
        <p:txBody>
          <a:bodyPr wrap="square" rtlCol="0">
            <a:spAutoFit/>
          </a:bodyPr>
          <a:lstStyle/>
          <a:p>
            <a:r>
              <a:rPr lang="pl-PL" sz="2000" b="1" dirty="0" smtClean="0">
                <a:solidFill>
                  <a:schemeClr val="tx2"/>
                </a:solidFill>
              </a:rPr>
              <a:t>wniosek składany jest w formie papierowej (w wersji w wersji papierowej należy złożyć zarówno wniosek jak i załączniki) </a:t>
            </a:r>
          </a:p>
          <a:p>
            <a:r>
              <a:rPr lang="pl-PL" sz="2000" b="1" dirty="0" smtClean="0">
                <a:solidFill>
                  <a:schemeClr val="tx2"/>
                </a:solidFill>
              </a:rPr>
              <a:t>oraz w wersji elektronicznej na nośniku CD </a:t>
            </a:r>
          </a:p>
          <a:p>
            <a:r>
              <a:rPr lang="pl-PL" sz="2000" b="1" dirty="0" smtClean="0">
                <a:solidFill>
                  <a:schemeClr val="tx2"/>
                </a:solidFill>
              </a:rPr>
              <a:t>Czas realizacji wniosku pół roku</a:t>
            </a:r>
          </a:p>
          <a:p>
            <a:r>
              <a:rPr lang="pl-PL" sz="2000" b="1" dirty="0" smtClean="0">
                <a:solidFill>
                  <a:schemeClr val="tx2"/>
                </a:solidFill>
              </a:rPr>
              <a:t>Opłata 300 PLN</a:t>
            </a:r>
            <a:endParaRPr lang="pl-PL" sz="2000" b="1" dirty="0">
              <a:solidFill>
                <a:schemeClr val="tx2"/>
              </a:solidFill>
            </a:endParaRPr>
          </a:p>
        </p:txBody>
      </p:sp>
    </p:spTree>
    <p:extLst>
      <p:ext uri="{BB962C8B-B14F-4D97-AF65-F5344CB8AC3E}">
        <p14:creationId xmlns="" xmlns:p14="http://schemas.microsoft.com/office/powerpoint/2010/main" val="31622488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62074"/>
          </a:xfrm>
        </p:spPr>
        <p:txBody>
          <a:bodyPr>
            <a:normAutofit/>
          </a:bodyPr>
          <a:lstStyle/>
          <a:p>
            <a:r>
              <a:rPr lang="pl-PL" sz="2000" b="1" dirty="0" smtClean="0">
                <a:solidFill>
                  <a:schemeClr val="tx2"/>
                </a:solidFill>
              </a:rPr>
              <a:t>Kontrola jakości produktów tradycyjnych i regionalnyc</a:t>
            </a:r>
            <a:r>
              <a:rPr lang="pl-PL" sz="2000" b="1" dirty="0" smtClean="0"/>
              <a:t>h</a:t>
            </a:r>
            <a:endParaRPr lang="pl-PL" sz="2000" b="1" dirty="0"/>
          </a:p>
        </p:txBody>
      </p:sp>
      <p:sp>
        <p:nvSpPr>
          <p:cNvPr id="3" name="Symbol zastępczy zawartości 2"/>
          <p:cNvSpPr>
            <a:spLocks noGrp="1"/>
          </p:cNvSpPr>
          <p:nvPr>
            <p:ph idx="1"/>
          </p:nvPr>
        </p:nvSpPr>
        <p:spPr>
          <a:xfrm>
            <a:off x="179512" y="980728"/>
            <a:ext cx="8712968" cy="5688632"/>
          </a:xfrm>
        </p:spPr>
        <p:txBody>
          <a:bodyPr>
            <a:normAutofit/>
          </a:bodyPr>
          <a:lstStyle/>
          <a:p>
            <a:pPr>
              <a:buNone/>
            </a:pPr>
            <a:r>
              <a:rPr lang="pl-PL" sz="2000" b="1" dirty="0" smtClean="0">
                <a:solidFill>
                  <a:schemeClr val="tx2"/>
                </a:solidFill>
              </a:rPr>
              <a:t>Nadzór nad kontrolą produktów jakościowych sprawuje Główny</a:t>
            </a:r>
          </a:p>
          <a:p>
            <a:pPr>
              <a:buNone/>
            </a:pPr>
            <a:r>
              <a:rPr lang="pl-PL" sz="2000" b="1" dirty="0" smtClean="0">
                <a:solidFill>
                  <a:schemeClr val="tx2"/>
                </a:solidFill>
              </a:rPr>
              <a:t>Inspektorat Jakości Handlowej Artykułów Rolno-Spożywczych.</a:t>
            </a:r>
          </a:p>
          <a:p>
            <a:pPr>
              <a:buNone/>
            </a:pPr>
            <a:r>
              <a:rPr lang="pl-PL" sz="2000" b="1" dirty="0" smtClean="0">
                <a:solidFill>
                  <a:schemeClr val="tx2"/>
                </a:solidFill>
              </a:rPr>
              <a:t>Grupa producentów zobowiązana jest podać we wniosku nazwę</a:t>
            </a:r>
          </a:p>
          <a:p>
            <a:pPr>
              <a:buNone/>
            </a:pPr>
            <a:r>
              <a:rPr lang="pl-PL" sz="2000" b="1" dirty="0" smtClean="0">
                <a:solidFill>
                  <a:schemeClr val="tx2"/>
                </a:solidFill>
              </a:rPr>
              <a:t>i adres jednostki certyfikującej, która będzie przeprowadzała kontrolę</a:t>
            </a:r>
          </a:p>
          <a:p>
            <a:pPr>
              <a:buNone/>
            </a:pPr>
            <a:r>
              <a:rPr lang="pl-PL" sz="2000" b="1" dirty="0" smtClean="0">
                <a:solidFill>
                  <a:schemeClr val="tx2"/>
                </a:solidFill>
              </a:rPr>
              <a:t>zgodności wytwarzania ze specyfikacją produktu. Koszt takiej kontroli</a:t>
            </a:r>
          </a:p>
          <a:p>
            <a:pPr>
              <a:buNone/>
            </a:pPr>
            <a:r>
              <a:rPr lang="pl-PL" sz="2000" b="1" dirty="0" smtClean="0">
                <a:solidFill>
                  <a:schemeClr val="tx2"/>
                </a:solidFill>
              </a:rPr>
              <a:t>ponosi producent, ale posiadając znak GTS, </a:t>
            </a:r>
            <a:r>
              <a:rPr lang="pl-PL" sz="2000" b="1" dirty="0" err="1" smtClean="0">
                <a:solidFill>
                  <a:schemeClr val="tx2"/>
                </a:solidFill>
              </a:rPr>
              <a:t>ChNP</a:t>
            </a:r>
            <a:r>
              <a:rPr lang="pl-PL" sz="2000" b="1" dirty="0" smtClean="0">
                <a:solidFill>
                  <a:schemeClr val="tx2"/>
                </a:solidFill>
              </a:rPr>
              <a:t> lub </a:t>
            </a:r>
            <a:r>
              <a:rPr lang="pl-PL" sz="2000" b="1" dirty="0" err="1" smtClean="0">
                <a:solidFill>
                  <a:schemeClr val="tx2"/>
                </a:solidFill>
              </a:rPr>
              <a:t>ChOG</a:t>
            </a:r>
            <a:r>
              <a:rPr lang="pl-PL" sz="2000" b="1" dirty="0" smtClean="0">
                <a:solidFill>
                  <a:schemeClr val="tx2"/>
                </a:solidFill>
              </a:rPr>
              <a:t>,</a:t>
            </a:r>
          </a:p>
          <a:p>
            <a:pPr>
              <a:buNone/>
            </a:pPr>
            <a:r>
              <a:rPr lang="pl-PL" sz="2000" b="1" dirty="0" smtClean="0">
                <a:solidFill>
                  <a:schemeClr val="tx2"/>
                </a:solidFill>
              </a:rPr>
              <a:t>może skorzystać z dofinansowania</a:t>
            </a:r>
          </a:p>
          <a:p>
            <a:pPr>
              <a:buNone/>
            </a:pPr>
            <a:r>
              <a:rPr lang="pl-PL" sz="2000" b="1" dirty="0" smtClean="0">
                <a:solidFill>
                  <a:schemeClr val="tx2"/>
                </a:solidFill>
              </a:rPr>
              <a:t>Upoważnione jednostki certyfikujące przeprowadzają kontrole</a:t>
            </a:r>
          </a:p>
          <a:p>
            <a:pPr>
              <a:buNone/>
            </a:pPr>
            <a:r>
              <a:rPr lang="pl-PL" sz="2000" b="1" dirty="0" smtClean="0">
                <a:solidFill>
                  <a:schemeClr val="tx2"/>
                </a:solidFill>
              </a:rPr>
              <a:t>u producentów i w zależności od ich wyniku wydają im lub cofają</a:t>
            </a:r>
          </a:p>
          <a:p>
            <a:pPr>
              <a:buNone/>
            </a:pPr>
            <a:r>
              <a:rPr lang="pl-PL" sz="2000" b="1" dirty="0" smtClean="0">
                <a:solidFill>
                  <a:schemeClr val="tx2"/>
                </a:solidFill>
              </a:rPr>
              <a:t>certyfikaty zgodności lub świadectwa jakości, potwierdzające zgodność</a:t>
            </a:r>
          </a:p>
          <a:p>
            <a:pPr>
              <a:buNone/>
            </a:pPr>
            <a:r>
              <a:rPr lang="pl-PL" sz="2000" b="1" dirty="0" smtClean="0">
                <a:solidFill>
                  <a:schemeClr val="tx2"/>
                </a:solidFill>
              </a:rPr>
              <a:t>procesu wytwarzania ze specyfikacją.</a:t>
            </a:r>
          </a:p>
          <a:p>
            <a:pPr>
              <a:buNone/>
            </a:pPr>
            <a:r>
              <a:rPr lang="pl-PL" sz="2000" b="1" dirty="0" smtClean="0">
                <a:solidFill>
                  <a:schemeClr val="tx2"/>
                </a:solidFill>
              </a:rPr>
              <a:t>Kontrolę produktów jakościowych mogą przeprowadzać wojewódzkie</a:t>
            </a:r>
          </a:p>
          <a:p>
            <a:pPr>
              <a:buNone/>
            </a:pPr>
            <a:r>
              <a:rPr lang="pl-PL" sz="2000" b="1" dirty="0" smtClean="0">
                <a:solidFill>
                  <a:schemeClr val="tx2"/>
                </a:solidFill>
              </a:rPr>
              <a:t>oddziały IJHARS lub upoważnione jednostki certyfikujące.</a:t>
            </a:r>
          </a:p>
          <a:p>
            <a:pPr>
              <a:buNone/>
            </a:pPr>
            <a:r>
              <a:rPr lang="pl-PL" sz="2000" b="1" dirty="0" smtClean="0">
                <a:solidFill>
                  <a:schemeClr val="tx2"/>
                </a:solidFill>
              </a:rPr>
              <a:t>WIJHARS wystawia producentowi świadectwo jakości, a jednostka certyfikująca certyfikat zgodności.</a:t>
            </a:r>
            <a:endParaRPr lang="pl-PL" sz="2000" b="1" dirty="0">
              <a:solidFill>
                <a:schemeClr val="tx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332656"/>
            <a:ext cx="8229600" cy="576064"/>
          </a:xfrm>
        </p:spPr>
        <p:txBody>
          <a:bodyPr>
            <a:normAutofit/>
          </a:bodyPr>
          <a:lstStyle/>
          <a:p>
            <a:r>
              <a:rPr lang="pl-PL" sz="2000" b="1" dirty="0" smtClean="0">
                <a:solidFill>
                  <a:schemeClr val="tx2"/>
                </a:solidFill>
              </a:rPr>
              <a:t>Kontrola jakości produktów tradycyjnych i regionalnyc</a:t>
            </a:r>
            <a:r>
              <a:rPr lang="pl-PL" sz="2000" b="1" dirty="0" smtClean="0"/>
              <a:t>h</a:t>
            </a:r>
            <a:endParaRPr lang="pl-PL" sz="2000" b="1" dirty="0"/>
          </a:p>
        </p:txBody>
      </p:sp>
      <p:sp>
        <p:nvSpPr>
          <p:cNvPr id="3" name="Symbol zastępczy zawartości 2"/>
          <p:cNvSpPr>
            <a:spLocks noGrp="1"/>
          </p:cNvSpPr>
          <p:nvPr>
            <p:ph idx="1"/>
          </p:nvPr>
        </p:nvSpPr>
        <p:spPr>
          <a:xfrm>
            <a:off x="179512" y="1052736"/>
            <a:ext cx="8712968" cy="5472608"/>
          </a:xfrm>
        </p:spPr>
        <p:txBody>
          <a:bodyPr>
            <a:normAutofit/>
          </a:bodyPr>
          <a:lstStyle/>
          <a:p>
            <a:pPr>
              <a:buNone/>
            </a:pPr>
            <a:r>
              <a:rPr lang="pl-PL" sz="2000" b="1" dirty="0" smtClean="0">
                <a:solidFill>
                  <a:schemeClr val="tx2"/>
                </a:solidFill>
              </a:rPr>
              <a:t>Aktualne jednostki certyfikujące upoważnione do przeprowadzania kontroli zgodności procesu produkcji produktu regionalnego lub tradycyjnego ze 								specyfikacją:</a:t>
            </a:r>
          </a:p>
          <a:p>
            <a:pPr>
              <a:buNone/>
            </a:pPr>
            <a:r>
              <a:rPr lang="pl-PL" sz="2000" b="1" dirty="0" smtClean="0">
                <a:solidFill>
                  <a:schemeClr val="tx2"/>
                </a:solidFill>
              </a:rPr>
              <a:t>Kraków      - 2</a:t>
            </a:r>
          </a:p>
          <a:p>
            <a:pPr>
              <a:buNone/>
            </a:pPr>
            <a:r>
              <a:rPr lang="pl-PL" sz="2000" b="1" dirty="0" smtClean="0">
                <a:solidFill>
                  <a:schemeClr val="tx2"/>
                </a:solidFill>
              </a:rPr>
              <a:t>Warszawa - 2</a:t>
            </a:r>
          </a:p>
          <a:p>
            <a:pPr>
              <a:buNone/>
            </a:pPr>
            <a:r>
              <a:rPr lang="pl-PL" sz="2000" b="1" dirty="0" smtClean="0">
                <a:solidFill>
                  <a:schemeClr val="tx2"/>
                </a:solidFill>
              </a:rPr>
              <a:t>Daleszyce  (woj. świętokrzyskie) – 1 </a:t>
            </a:r>
          </a:p>
          <a:p>
            <a:pPr>
              <a:buNone/>
            </a:pPr>
            <a:endParaRPr lang="pl-PL" sz="2000" b="1" dirty="0" smtClean="0">
              <a:solidFill>
                <a:schemeClr val="tx2"/>
              </a:solidFill>
            </a:endParaRPr>
          </a:p>
          <a:p>
            <a:pPr>
              <a:buNone/>
            </a:pPr>
            <a:r>
              <a:rPr lang="pl-PL" sz="2000" b="1" dirty="0" smtClean="0">
                <a:solidFill>
                  <a:schemeClr val="tx2"/>
                </a:solidFill>
              </a:rPr>
              <a:t>Produkty żywnościowe muszą spełniać obowiązujące wymagania sanitarno-higieniczne i weterynaryjne</a:t>
            </a:r>
          </a:p>
          <a:p>
            <a:pPr>
              <a:buNone/>
            </a:pPr>
            <a:r>
              <a:rPr lang="pl-PL" sz="2000" dirty="0" smtClean="0">
                <a:solidFill>
                  <a:schemeClr val="tx2"/>
                </a:solidFill>
              </a:rPr>
              <a:t>Wytwarzanie zgodnie ze specyfikacją jest indywidualnym obowiązkiem każdego</a:t>
            </a:r>
          </a:p>
          <a:p>
            <a:pPr>
              <a:buNone/>
            </a:pPr>
            <a:r>
              <a:rPr lang="pl-PL" sz="2000" dirty="0" smtClean="0">
                <a:solidFill>
                  <a:schemeClr val="tx2"/>
                </a:solidFill>
              </a:rPr>
              <a:t>członka grupy, który też indywidualnie uzyskuje certyfikat zgodności.</a:t>
            </a:r>
          </a:p>
          <a:p>
            <a:pPr>
              <a:buNone/>
            </a:pPr>
            <a:r>
              <a:rPr lang="pl-PL" sz="2000" dirty="0" smtClean="0">
                <a:solidFill>
                  <a:schemeClr val="tx2"/>
                </a:solidFill>
              </a:rPr>
              <a:t>producent, chcąc używać nazwy i znaku, może nie należeć do grupy producentów, ale musi poddawać się kontroli instytucji wskazanej we wniosku grupy i z określoną we wniosku częstotliwością</a:t>
            </a:r>
            <a:r>
              <a:rPr lang="pl-PL" sz="2000" dirty="0" smtClean="0"/>
              <a:t>.</a:t>
            </a:r>
            <a:endParaRPr lang="pl-PL"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Sejne&amp;nacute;ski szczupak faszerowany"/>
          <p:cNvPicPr>
            <a:picLocks noChangeAspect="1" noChangeArrowheads="1"/>
          </p:cNvPicPr>
          <p:nvPr/>
        </p:nvPicPr>
        <p:blipFill>
          <a:blip r:embed="rId2" cstate="print"/>
          <a:srcRect/>
          <a:stretch>
            <a:fillRect/>
          </a:stretch>
        </p:blipFill>
        <p:spPr bwMode="auto">
          <a:xfrm>
            <a:off x="3131840" y="2564904"/>
            <a:ext cx="2700000" cy="2016024"/>
          </a:xfrm>
          <a:prstGeom prst="rect">
            <a:avLst/>
          </a:prstGeom>
          <a:ln/>
        </p:spPr>
        <p:style>
          <a:lnRef idx="1">
            <a:schemeClr val="accent5"/>
          </a:lnRef>
          <a:fillRef idx="2">
            <a:schemeClr val="accent5"/>
          </a:fillRef>
          <a:effectRef idx="1">
            <a:schemeClr val="accent5"/>
          </a:effectRef>
          <a:fontRef idx="minor">
            <a:schemeClr val="dk1"/>
          </a:fontRef>
        </p:style>
      </p:pic>
      <p:sp>
        <p:nvSpPr>
          <p:cNvPr id="5" name="Prostokąt zaokrąglony 4"/>
          <p:cNvSpPr/>
          <p:nvPr/>
        </p:nvSpPr>
        <p:spPr>
          <a:xfrm>
            <a:off x="3563888" y="1196752"/>
            <a:ext cx="208823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t>Wysoka jakość produktu</a:t>
            </a:r>
            <a:endParaRPr lang="pl-PL" b="1" dirty="0"/>
          </a:p>
        </p:txBody>
      </p:sp>
      <p:sp>
        <p:nvSpPr>
          <p:cNvPr id="6" name="Prostokąt zaokrąglony 5"/>
          <p:cNvSpPr/>
          <p:nvPr/>
        </p:nvSpPr>
        <p:spPr>
          <a:xfrm>
            <a:off x="6444208" y="2564904"/>
            <a:ext cx="201622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t>Promocja </a:t>
            </a:r>
          </a:p>
          <a:p>
            <a:pPr algn="ctr"/>
            <a:r>
              <a:rPr lang="pl-PL" b="1" dirty="0" smtClean="0"/>
              <a:t> Marketing</a:t>
            </a:r>
          </a:p>
          <a:p>
            <a:pPr algn="ctr"/>
            <a:r>
              <a:rPr lang="pl-PL" b="1" dirty="0" smtClean="0"/>
              <a:t>Sprzedaż</a:t>
            </a:r>
            <a:endParaRPr lang="pl-PL" b="1" dirty="0"/>
          </a:p>
        </p:txBody>
      </p:sp>
      <p:sp>
        <p:nvSpPr>
          <p:cNvPr id="7" name="Prostokąt zaokrąglony 6"/>
          <p:cNvSpPr/>
          <p:nvPr/>
        </p:nvSpPr>
        <p:spPr>
          <a:xfrm>
            <a:off x="6444208" y="3645024"/>
            <a:ext cx="201622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t>Wyższe przychody Rozwój gospodarstwa </a:t>
            </a:r>
            <a:endParaRPr lang="pl-PL" b="1" dirty="0"/>
          </a:p>
        </p:txBody>
      </p:sp>
      <p:sp>
        <p:nvSpPr>
          <p:cNvPr id="8" name="Prostokąt zaokrąglony 7"/>
          <p:cNvSpPr/>
          <p:nvPr/>
        </p:nvSpPr>
        <p:spPr>
          <a:xfrm>
            <a:off x="107504" y="2276872"/>
            <a:ext cx="244827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p:cNvSpPr txBox="1"/>
          <p:nvPr/>
        </p:nvSpPr>
        <p:spPr>
          <a:xfrm>
            <a:off x="107504" y="2348880"/>
            <a:ext cx="2592288" cy="646331"/>
          </a:xfrm>
          <a:prstGeom prst="rect">
            <a:avLst/>
          </a:prstGeom>
          <a:noFill/>
        </p:spPr>
        <p:txBody>
          <a:bodyPr wrap="square" rtlCol="0">
            <a:spAutoFit/>
          </a:bodyPr>
          <a:lstStyle/>
          <a:p>
            <a:pPr algn="ctr"/>
            <a:r>
              <a:rPr lang="pl-PL" b="1" dirty="0" smtClean="0">
                <a:solidFill>
                  <a:schemeClr val="bg1"/>
                </a:solidFill>
              </a:rPr>
              <a:t>Relacja </a:t>
            </a:r>
          </a:p>
          <a:p>
            <a:r>
              <a:rPr lang="pl-PL" b="1" dirty="0" smtClean="0">
                <a:solidFill>
                  <a:schemeClr val="bg1"/>
                </a:solidFill>
              </a:rPr>
              <a:t>Producent - Konsument</a:t>
            </a:r>
            <a:endParaRPr lang="pl-PL" b="1" dirty="0">
              <a:solidFill>
                <a:schemeClr val="bg1"/>
              </a:solidFill>
            </a:endParaRPr>
          </a:p>
        </p:txBody>
      </p:sp>
      <p:sp>
        <p:nvSpPr>
          <p:cNvPr id="11" name="Prostokąt zaokrąglony 10"/>
          <p:cNvSpPr/>
          <p:nvPr/>
        </p:nvSpPr>
        <p:spPr>
          <a:xfrm>
            <a:off x="1475656" y="5085184"/>
            <a:ext cx="2808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t>Możliwość uzyskania</a:t>
            </a:r>
          </a:p>
          <a:p>
            <a:pPr algn="ctr"/>
            <a:r>
              <a:rPr lang="pl-PL" b="1" dirty="0" smtClean="0"/>
              <a:t>derogacji przy produkcji</a:t>
            </a:r>
            <a:endParaRPr lang="pl-PL" b="1" dirty="0"/>
          </a:p>
        </p:txBody>
      </p:sp>
      <p:sp>
        <p:nvSpPr>
          <p:cNvPr id="12" name="Prostokąt zaokrąglony 11"/>
          <p:cNvSpPr/>
          <p:nvPr/>
        </p:nvSpPr>
        <p:spPr>
          <a:xfrm>
            <a:off x="4427984" y="5085184"/>
            <a:ext cx="280831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solidFill>
                  <a:schemeClr val="bg1"/>
                </a:solidFill>
              </a:rPr>
              <a:t>Możliwość otrzymania wsparcia</a:t>
            </a:r>
            <a:endParaRPr lang="pl-PL" dirty="0" smtClean="0">
              <a:solidFill>
                <a:schemeClr val="bg1"/>
              </a:solidFill>
            </a:endParaRPr>
          </a:p>
        </p:txBody>
      </p:sp>
      <p:sp>
        <p:nvSpPr>
          <p:cNvPr id="13" name="pole tekstowe 12"/>
          <p:cNvSpPr txBox="1"/>
          <p:nvPr/>
        </p:nvSpPr>
        <p:spPr>
          <a:xfrm>
            <a:off x="1907704" y="260648"/>
            <a:ext cx="5311208" cy="954107"/>
          </a:xfrm>
          <a:prstGeom prst="rect">
            <a:avLst/>
          </a:prstGeom>
          <a:noFill/>
        </p:spPr>
        <p:txBody>
          <a:bodyPr wrap="square" rtlCol="0">
            <a:spAutoFit/>
          </a:bodyPr>
          <a:lstStyle/>
          <a:p>
            <a:pPr algn="ctr"/>
            <a:r>
              <a:rPr lang="pl-PL" sz="2800" b="1" dirty="0" smtClean="0">
                <a:solidFill>
                  <a:schemeClr val="tx2"/>
                </a:solidFill>
              </a:rPr>
              <a:t>Marka produktu regionalnego</a:t>
            </a:r>
          </a:p>
          <a:p>
            <a:pPr algn="ctr"/>
            <a:r>
              <a:rPr lang="pl-PL" sz="2800" b="1" dirty="0" smtClean="0">
                <a:solidFill>
                  <a:schemeClr val="tx2"/>
                </a:solidFill>
              </a:rPr>
              <a:t>Wartość dodana dla producentów  </a:t>
            </a:r>
            <a:endParaRPr lang="pl-PL" sz="2800" dirty="0"/>
          </a:p>
        </p:txBody>
      </p:sp>
      <p:sp>
        <p:nvSpPr>
          <p:cNvPr id="14" name="Prostokąt zaokrąglony 13"/>
          <p:cNvSpPr/>
          <p:nvPr/>
        </p:nvSpPr>
        <p:spPr>
          <a:xfrm>
            <a:off x="107504" y="3429000"/>
            <a:ext cx="244800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t>Możliwość poznania dziedzictwa historycznego </a:t>
            </a:r>
          </a:p>
          <a:p>
            <a:pPr algn="ctr"/>
            <a:r>
              <a:rPr lang="pl-PL" b="1" dirty="0" smtClean="0"/>
              <a:t>i kulturowego regionu</a:t>
            </a:r>
            <a:endParaRPr lang="pl-PL" b="1" dirty="0"/>
          </a:p>
        </p:txBody>
      </p:sp>
      <p:sp>
        <p:nvSpPr>
          <p:cNvPr id="19" name="Strzałka w górę 18"/>
          <p:cNvSpPr/>
          <p:nvPr/>
        </p:nvSpPr>
        <p:spPr>
          <a:xfrm>
            <a:off x="4427984" y="2132856"/>
            <a:ext cx="468000" cy="360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Strzałka w prawo 22"/>
          <p:cNvSpPr/>
          <p:nvPr/>
        </p:nvSpPr>
        <p:spPr>
          <a:xfrm>
            <a:off x="5940152" y="3933056"/>
            <a:ext cx="468000"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Strzałka w lewo 23"/>
          <p:cNvSpPr/>
          <p:nvPr/>
        </p:nvSpPr>
        <p:spPr>
          <a:xfrm>
            <a:off x="2555776" y="3717032"/>
            <a:ext cx="468000" cy="360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Strzałka w lewo 24"/>
          <p:cNvSpPr/>
          <p:nvPr/>
        </p:nvSpPr>
        <p:spPr>
          <a:xfrm>
            <a:off x="2555776" y="2780928"/>
            <a:ext cx="468000" cy="360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Strzałka w prawo 25"/>
          <p:cNvSpPr/>
          <p:nvPr/>
        </p:nvSpPr>
        <p:spPr>
          <a:xfrm>
            <a:off x="5940152" y="2924944"/>
            <a:ext cx="468000"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Strzałka w dół 26"/>
          <p:cNvSpPr/>
          <p:nvPr/>
        </p:nvSpPr>
        <p:spPr>
          <a:xfrm>
            <a:off x="3347864" y="4653136"/>
            <a:ext cx="468000"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Strzałka w dół 27"/>
          <p:cNvSpPr/>
          <p:nvPr/>
        </p:nvSpPr>
        <p:spPr>
          <a:xfrm>
            <a:off x="5004048" y="4653136"/>
            <a:ext cx="468000"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DSCN3353.JPG"/>
          <p:cNvPicPr>
            <a:picLocks noChangeAspect="1"/>
          </p:cNvPicPr>
          <p:nvPr/>
        </p:nvPicPr>
        <p:blipFill>
          <a:blip r:embed="rId2" cstate="print"/>
          <a:stretch>
            <a:fillRect/>
          </a:stretch>
        </p:blipFill>
        <p:spPr>
          <a:xfrm>
            <a:off x="5868144" y="980728"/>
            <a:ext cx="3096344" cy="1980000"/>
          </a:xfrm>
          <a:prstGeom prst="rect">
            <a:avLst/>
          </a:prstGeom>
        </p:spPr>
      </p:pic>
      <p:sp>
        <p:nvSpPr>
          <p:cNvPr id="6" name="Prostokąt 5"/>
          <p:cNvSpPr/>
          <p:nvPr/>
        </p:nvSpPr>
        <p:spPr>
          <a:xfrm>
            <a:off x="1691680" y="332656"/>
            <a:ext cx="6018581" cy="523220"/>
          </a:xfrm>
          <a:prstGeom prst="rect">
            <a:avLst/>
          </a:prstGeom>
        </p:spPr>
        <p:txBody>
          <a:bodyPr wrap="square">
            <a:spAutoFit/>
          </a:bodyPr>
          <a:lstStyle/>
          <a:p>
            <a:pPr algn="ctr"/>
            <a:r>
              <a:rPr lang="pl-PL" sz="2800" b="1" dirty="0" smtClean="0">
                <a:solidFill>
                  <a:schemeClr val="tx2"/>
                </a:solidFill>
              </a:rPr>
              <a:t>Konsumenci a produkty regionalne</a:t>
            </a:r>
            <a:endParaRPr lang="pl-PL" sz="2800" dirty="0"/>
          </a:p>
        </p:txBody>
      </p:sp>
      <p:sp>
        <p:nvSpPr>
          <p:cNvPr id="7" name="pole tekstowe 6"/>
          <p:cNvSpPr txBox="1"/>
          <p:nvPr/>
        </p:nvSpPr>
        <p:spPr>
          <a:xfrm>
            <a:off x="323528" y="1052736"/>
            <a:ext cx="5400600" cy="1292662"/>
          </a:xfrm>
          <a:prstGeom prst="rect">
            <a:avLst/>
          </a:prstGeom>
          <a:noFill/>
        </p:spPr>
        <p:txBody>
          <a:bodyPr wrap="square" rtlCol="0">
            <a:spAutoFit/>
          </a:bodyPr>
          <a:lstStyle/>
          <a:p>
            <a:r>
              <a:rPr lang="pl-PL" sz="2000" b="1" i="1" dirty="0" smtClean="0">
                <a:solidFill>
                  <a:schemeClr val="tx2"/>
                </a:solidFill>
              </a:rPr>
              <a:t>Konsumenci</a:t>
            </a:r>
          </a:p>
          <a:p>
            <a:r>
              <a:rPr lang="pl-PL" sz="2000" b="1" i="1" dirty="0" smtClean="0">
                <a:solidFill>
                  <a:schemeClr val="tx2"/>
                </a:solidFill>
              </a:rPr>
              <a:t>kupują żywność bardzo wysokiej jakości </a:t>
            </a:r>
          </a:p>
          <a:p>
            <a:r>
              <a:rPr lang="pl-PL" sz="2000" b="1" i="1" dirty="0" smtClean="0">
                <a:solidFill>
                  <a:schemeClr val="tx2"/>
                </a:solidFill>
              </a:rPr>
              <a:t>wyprodukowaną wyjątkową, tradycyjną metodą </a:t>
            </a:r>
          </a:p>
          <a:p>
            <a:endParaRPr lang="pl-PL" dirty="0"/>
          </a:p>
        </p:txBody>
      </p:sp>
      <p:pic>
        <p:nvPicPr>
          <p:cNvPr id="8" name="Picture 2" descr="E:\Małgosia\Dydaktyka\dziedzictwo kulinarne\zdjęcia\Piotr\ryby w galarecie Kaborno - Parol.jpg"/>
          <p:cNvPicPr>
            <a:picLocks noChangeAspect="1" noChangeArrowheads="1"/>
          </p:cNvPicPr>
          <p:nvPr/>
        </p:nvPicPr>
        <p:blipFill>
          <a:blip r:embed="rId3" cstate="print"/>
          <a:srcRect/>
          <a:stretch>
            <a:fillRect/>
          </a:stretch>
        </p:blipFill>
        <p:spPr bwMode="auto">
          <a:xfrm>
            <a:off x="5868144" y="3068960"/>
            <a:ext cx="3096000" cy="1035397"/>
          </a:xfrm>
          <a:prstGeom prst="rect">
            <a:avLst/>
          </a:prstGeom>
          <a:noFill/>
        </p:spPr>
      </p:pic>
      <p:sp>
        <p:nvSpPr>
          <p:cNvPr id="9" name="pole tekstowe 8"/>
          <p:cNvSpPr txBox="1"/>
          <p:nvPr/>
        </p:nvSpPr>
        <p:spPr>
          <a:xfrm>
            <a:off x="4679504" y="4221088"/>
            <a:ext cx="4464496" cy="2554545"/>
          </a:xfrm>
          <a:prstGeom prst="rect">
            <a:avLst/>
          </a:prstGeom>
          <a:noFill/>
        </p:spPr>
        <p:txBody>
          <a:bodyPr wrap="square" rtlCol="0">
            <a:spAutoFit/>
          </a:bodyPr>
          <a:lstStyle/>
          <a:p>
            <a:r>
              <a:rPr lang="pl-PL" sz="2000" b="1" i="1" dirty="0" smtClean="0">
                <a:solidFill>
                  <a:schemeClr val="tx2"/>
                </a:solidFill>
              </a:rPr>
              <a:t>mają możliwość: </a:t>
            </a:r>
          </a:p>
          <a:p>
            <a:pPr>
              <a:buFont typeface="Wingdings" pitchFamily="2" charset="2"/>
              <a:buChar char="Ø"/>
            </a:pPr>
            <a:r>
              <a:rPr lang="pl-PL" sz="2000" b="1" i="1" dirty="0" smtClean="0">
                <a:solidFill>
                  <a:schemeClr val="tx2"/>
                </a:solidFill>
              </a:rPr>
              <a:t>identyfikacji i wyboru poszczególnych wyrobów </a:t>
            </a:r>
          </a:p>
          <a:p>
            <a:pPr>
              <a:buFont typeface="Wingdings" pitchFamily="2" charset="2"/>
              <a:buChar char="Ø"/>
            </a:pPr>
            <a:r>
              <a:rPr lang="pl-PL" sz="2000" b="1" i="1" dirty="0" smtClean="0">
                <a:solidFill>
                  <a:schemeClr val="tx2"/>
                </a:solidFill>
              </a:rPr>
              <a:t>poznania miejsca pochodzenia </a:t>
            </a:r>
          </a:p>
          <a:p>
            <a:pPr>
              <a:buFont typeface="Wingdings" pitchFamily="2" charset="2"/>
              <a:buChar char="Ø"/>
            </a:pPr>
            <a:r>
              <a:rPr lang="pl-PL" sz="2000" b="1" i="1" dirty="0" smtClean="0">
                <a:solidFill>
                  <a:schemeClr val="tx2"/>
                </a:solidFill>
              </a:rPr>
              <a:t>poznania tradycji związanych z produktem </a:t>
            </a:r>
          </a:p>
          <a:p>
            <a:pPr>
              <a:buFont typeface="Wingdings" pitchFamily="2" charset="2"/>
              <a:buChar char="Ø"/>
            </a:pPr>
            <a:r>
              <a:rPr lang="pl-PL" sz="2000" b="1" i="1" dirty="0" smtClean="0">
                <a:solidFill>
                  <a:schemeClr val="tx2"/>
                </a:solidFill>
              </a:rPr>
              <a:t>dotarcia do bezpośredniego producenta i jego środowiska</a:t>
            </a:r>
            <a:endParaRPr lang="pl-PL" sz="2000" b="1" dirty="0">
              <a:solidFill>
                <a:schemeClr val="tx2"/>
              </a:solidFill>
            </a:endParaRPr>
          </a:p>
        </p:txBody>
      </p:sp>
      <p:pic>
        <p:nvPicPr>
          <p:cNvPr id="26628" name="Picture 4" descr="Teresa i Grzegorz Wójciccy i ich sztandarowe potrawy - w&amp;eogon;dzony amur i karp oraz sma&amp;zdot;ony Karp Królewski z Bud."/>
          <p:cNvPicPr>
            <a:picLocks noChangeAspect="1" noChangeArrowheads="1"/>
          </p:cNvPicPr>
          <p:nvPr/>
        </p:nvPicPr>
        <p:blipFill>
          <a:blip r:embed="rId4" cstate="print"/>
          <a:srcRect/>
          <a:stretch>
            <a:fillRect/>
          </a:stretch>
        </p:blipFill>
        <p:spPr bwMode="auto">
          <a:xfrm>
            <a:off x="179512" y="2636912"/>
            <a:ext cx="3600000" cy="2099071"/>
          </a:xfrm>
          <a:prstGeom prst="rect">
            <a:avLst/>
          </a:prstGeom>
          <a:noFill/>
        </p:spPr>
      </p:pic>
      <p:sp>
        <p:nvSpPr>
          <p:cNvPr id="10" name="Prostokąt 9"/>
          <p:cNvSpPr/>
          <p:nvPr/>
        </p:nvSpPr>
        <p:spPr>
          <a:xfrm>
            <a:off x="107504" y="4869160"/>
            <a:ext cx="3744416" cy="1200329"/>
          </a:xfrm>
          <a:prstGeom prst="rect">
            <a:avLst/>
          </a:prstGeom>
        </p:spPr>
        <p:txBody>
          <a:bodyPr wrap="square">
            <a:spAutoFit/>
          </a:bodyPr>
          <a:lstStyle/>
          <a:p>
            <a:r>
              <a:rPr lang="pl-PL" sz="1200" dirty="0" smtClean="0"/>
              <a:t>Teresa i Grzegorz Wójciccy -wędzony amur i karp oraz smażony Karp Królewski z Bud. fot. Aleksander Piekarski</a:t>
            </a:r>
          </a:p>
          <a:p>
            <a:r>
              <a:rPr lang="pl-PL" sz="1200" dirty="0" smtClean="0"/>
              <a:t> (strefa AGRO)</a:t>
            </a:r>
            <a:r>
              <a:rPr lang="pl-PL" dirty="0" smtClean="0"/>
              <a:t/>
            </a:r>
            <a:br>
              <a:rPr lang="pl-PL" dirty="0" smtClean="0"/>
            </a:br>
            <a:r>
              <a:rPr lang="pl-PL" dirty="0" smtClean="0"/>
              <a:t/>
            </a:r>
            <a:br>
              <a:rPr lang="pl-PL" dirty="0" smtClean="0"/>
            </a:br>
            <a:endParaRPr lang="pl-PL"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23528" y="1484784"/>
            <a:ext cx="8568952" cy="1470025"/>
          </a:xfrm>
        </p:spPr>
        <p:txBody>
          <a:bodyPr>
            <a:normAutofit/>
          </a:bodyPr>
          <a:lstStyle/>
          <a:p>
            <a:r>
              <a:rPr lang="pl-PL" sz="2800" b="1" dirty="0" smtClean="0">
                <a:solidFill>
                  <a:schemeClr val="tx2"/>
                </a:solidFill>
              </a:rPr>
              <a:t>Marka produktu regionalnego narzędzie służące równocześnie do kreowania  i zwiększania produkcji wysokiej jakości produktów  w regionie </a:t>
            </a:r>
            <a:endParaRPr lang="pl-PL" sz="2800" b="1" dirty="0">
              <a:solidFill>
                <a:schemeClr val="tx2"/>
              </a:solidFill>
            </a:endParaRPr>
          </a:p>
        </p:txBody>
      </p:sp>
      <p:sp>
        <p:nvSpPr>
          <p:cNvPr id="3" name="Podtytuł 2"/>
          <p:cNvSpPr>
            <a:spLocks noGrp="1"/>
          </p:cNvSpPr>
          <p:nvPr>
            <p:ph type="subTitle" idx="1"/>
          </p:nvPr>
        </p:nvSpPr>
        <p:spPr>
          <a:xfrm>
            <a:off x="5220072" y="4941168"/>
            <a:ext cx="3304456" cy="720080"/>
          </a:xfrm>
        </p:spPr>
        <p:txBody>
          <a:bodyPr>
            <a:normAutofit lnSpcReduction="10000"/>
          </a:bodyPr>
          <a:lstStyle/>
          <a:p>
            <a:endParaRPr lang="pl-PL" sz="2000" dirty="0" smtClean="0">
              <a:solidFill>
                <a:schemeClr val="accent1"/>
              </a:solidFill>
            </a:endParaRPr>
          </a:p>
          <a:p>
            <a:r>
              <a:rPr lang="pl-PL" sz="2000" b="1" i="1" dirty="0" smtClean="0">
                <a:solidFill>
                  <a:schemeClr val="tx2"/>
                </a:solidFill>
              </a:rPr>
              <a:t>Dziękuję za uwagę</a:t>
            </a:r>
          </a:p>
          <a:p>
            <a:endParaRPr lang="pl-PL" sz="2400" dirty="0" smtClean="0"/>
          </a:p>
          <a:p>
            <a:endParaRPr lang="pl-PL" sz="2400" dirty="0" smtClean="0"/>
          </a:p>
          <a:p>
            <a:endParaRPr lang="pl-PL"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274638"/>
            <a:ext cx="8640960" cy="562074"/>
          </a:xfrm>
        </p:spPr>
        <p:txBody>
          <a:bodyPr>
            <a:normAutofit fontScale="90000"/>
          </a:bodyPr>
          <a:lstStyle/>
          <a:p>
            <a:r>
              <a:rPr lang="pl-PL" sz="2700" b="1" dirty="0" smtClean="0">
                <a:solidFill>
                  <a:schemeClr val="tx2"/>
                </a:solidFill>
              </a:rPr>
              <a:t>Europejska Sieć Regionalnego Dziedzictwa Kulinarnego (1995 r.)</a:t>
            </a:r>
            <a:endParaRPr lang="pl-PL" sz="2700" b="1" dirty="0">
              <a:solidFill>
                <a:schemeClr val="tx2"/>
              </a:solidFill>
            </a:endParaRPr>
          </a:p>
        </p:txBody>
      </p:sp>
      <p:sp>
        <p:nvSpPr>
          <p:cNvPr id="3" name="Symbol zastępczy zawartości 2"/>
          <p:cNvSpPr>
            <a:spLocks noGrp="1"/>
          </p:cNvSpPr>
          <p:nvPr>
            <p:ph idx="1"/>
          </p:nvPr>
        </p:nvSpPr>
        <p:spPr>
          <a:xfrm>
            <a:off x="179512" y="980728"/>
            <a:ext cx="8712968" cy="5472608"/>
          </a:xfrm>
        </p:spPr>
        <p:txBody>
          <a:bodyPr>
            <a:normAutofit/>
          </a:bodyPr>
          <a:lstStyle/>
          <a:p>
            <a:pPr>
              <a:buNone/>
            </a:pPr>
            <a:r>
              <a:rPr lang="pl-PL" sz="2000" b="1" dirty="0" smtClean="0">
                <a:solidFill>
                  <a:schemeClr val="tx2"/>
                </a:solidFill>
              </a:rPr>
              <a:t> Misja Sieci: „rozwijanie przedsiębiorstw, zaspokajanie potrzeb konsumentów, wzmacnianie regionalnej tożsamości poprzez wspólny wysiłek promowania regionalnej żywności w Europie”</a:t>
            </a:r>
          </a:p>
          <a:p>
            <a:pPr>
              <a:buNone/>
            </a:pPr>
            <a:r>
              <a:rPr lang="pl-PL" sz="2000" b="1" dirty="0" smtClean="0">
                <a:solidFill>
                  <a:schemeClr val="tx2"/>
                </a:solidFill>
              </a:rPr>
              <a:t>Regiony w Polsce </a:t>
            </a:r>
          </a:p>
          <a:p>
            <a:r>
              <a:rPr lang="pl-PL" sz="2000" b="1" dirty="0" smtClean="0">
                <a:solidFill>
                  <a:schemeClr val="tx2"/>
                </a:solidFill>
              </a:rPr>
              <a:t>Warmia-Mazury </a:t>
            </a:r>
            <a:r>
              <a:rPr lang="pl-PL" sz="2000" b="1" dirty="0" err="1" smtClean="0">
                <a:solidFill>
                  <a:schemeClr val="tx2"/>
                </a:solidFill>
              </a:rPr>
              <a:t>Powiśle</a:t>
            </a:r>
            <a:endParaRPr lang="pl-PL" sz="2000" b="1" dirty="0" smtClean="0">
              <a:solidFill>
                <a:schemeClr val="tx2"/>
              </a:solidFill>
            </a:endParaRPr>
          </a:p>
          <a:p>
            <a:r>
              <a:rPr lang="pl-PL" sz="2000" b="1" dirty="0" smtClean="0">
                <a:solidFill>
                  <a:schemeClr val="tx2"/>
                </a:solidFill>
              </a:rPr>
              <a:t>Woj .Kujawsko-Pomorskie</a:t>
            </a:r>
          </a:p>
          <a:p>
            <a:r>
              <a:rPr lang="pl-PL" sz="2000" b="1" dirty="0" smtClean="0">
                <a:solidFill>
                  <a:schemeClr val="tx2"/>
                </a:solidFill>
              </a:rPr>
              <a:t>Woj. Pomorskie</a:t>
            </a:r>
          </a:p>
          <a:p>
            <a:r>
              <a:rPr lang="pl-PL" sz="2000" b="1" dirty="0" smtClean="0">
                <a:solidFill>
                  <a:schemeClr val="tx2"/>
                </a:solidFill>
              </a:rPr>
              <a:t>Świętokrzyskie (2010)</a:t>
            </a:r>
          </a:p>
          <a:p>
            <a:r>
              <a:rPr lang="pl-PL" sz="2000" b="1" dirty="0" smtClean="0">
                <a:solidFill>
                  <a:schemeClr val="tx2"/>
                </a:solidFill>
              </a:rPr>
              <a:t>Woj. Dolnośląskie</a:t>
            </a:r>
          </a:p>
          <a:p>
            <a:r>
              <a:rPr lang="pl-PL" sz="2000" b="1" dirty="0" smtClean="0">
                <a:solidFill>
                  <a:schemeClr val="tx2"/>
                </a:solidFill>
              </a:rPr>
              <a:t>Mazowsze</a:t>
            </a:r>
          </a:p>
          <a:p>
            <a:r>
              <a:rPr lang="pl-PL" sz="2000" b="1" dirty="0" smtClean="0">
                <a:solidFill>
                  <a:schemeClr val="tx2"/>
                </a:solidFill>
              </a:rPr>
              <a:t>Woj. Opolskie</a:t>
            </a:r>
          </a:p>
          <a:p>
            <a:r>
              <a:rPr lang="pl-PL" sz="2000" b="1" dirty="0" smtClean="0">
                <a:solidFill>
                  <a:schemeClr val="tx2"/>
                </a:solidFill>
              </a:rPr>
              <a:t>Pomorze Zachodnie</a:t>
            </a:r>
          </a:p>
          <a:p>
            <a:r>
              <a:rPr lang="pl-PL" sz="2000" b="1" dirty="0" smtClean="0">
                <a:solidFill>
                  <a:schemeClr val="tx2"/>
                </a:solidFill>
              </a:rPr>
              <a:t>Wielkopolska</a:t>
            </a:r>
          </a:p>
          <a:p>
            <a:pPr>
              <a:buNone/>
            </a:pPr>
            <a:endParaRPr lang="pl-PL" sz="2000" b="1" dirty="0" smtClean="0">
              <a:solidFill>
                <a:schemeClr val="tx2"/>
              </a:solidFill>
            </a:endParaRPr>
          </a:p>
        </p:txBody>
      </p:sp>
      <p:pic>
        <p:nvPicPr>
          <p:cNvPr id="4" name="Obraz 3" descr="Europejska sieć.jpg"/>
          <p:cNvPicPr>
            <a:picLocks noChangeAspect="1"/>
          </p:cNvPicPr>
          <p:nvPr/>
        </p:nvPicPr>
        <p:blipFill>
          <a:blip r:embed="rId2" cstate="print"/>
          <a:stretch>
            <a:fillRect/>
          </a:stretch>
        </p:blipFill>
        <p:spPr>
          <a:xfrm>
            <a:off x="6228184" y="3140968"/>
            <a:ext cx="1775704" cy="2412000"/>
          </a:xfrm>
          <a:prstGeom prst="rect">
            <a:avLst/>
          </a:prstGeom>
        </p:spPr>
      </p:pic>
      <p:sp>
        <p:nvSpPr>
          <p:cNvPr id="5" name="Prostokąt 4"/>
          <p:cNvSpPr/>
          <p:nvPr/>
        </p:nvSpPr>
        <p:spPr>
          <a:xfrm>
            <a:off x="4427984" y="5733256"/>
            <a:ext cx="3434723" cy="400110"/>
          </a:xfrm>
          <a:prstGeom prst="rect">
            <a:avLst/>
          </a:prstGeom>
        </p:spPr>
        <p:txBody>
          <a:bodyPr wrap="none">
            <a:spAutoFit/>
          </a:bodyPr>
          <a:lstStyle/>
          <a:p>
            <a:r>
              <a:rPr lang="pl-PL" b="1" dirty="0" smtClean="0">
                <a:solidFill>
                  <a:schemeClr val="tx2"/>
                </a:solidFill>
              </a:rPr>
              <a:t> 45</a:t>
            </a:r>
            <a:r>
              <a:rPr lang="pl-PL" sz="2000" b="1" dirty="0" smtClean="0">
                <a:solidFill>
                  <a:schemeClr val="tx2"/>
                </a:solidFill>
              </a:rPr>
              <a:t> Regionów • 1509 Członków</a:t>
            </a:r>
            <a:endParaRPr lang="pl-PL" sz="2000" dirty="0"/>
          </a:p>
        </p:txBody>
      </p:sp>
      <p:pic>
        <p:nvPicPr>
          <p:cNvPr id="6" name="Obraz 5" descr="logo dziedzictwo kulinarne.jpg"/>
          <p:cNvPicPr>
            <a:picLocks noChangeAspect="1"/>
          </p:cNvPicPr>
          <p:nvPr/>
        </p:nvPicPr>
        <p:blipFill>
          <a:blip r:embed="rId3" cstate="print"/>
          <a:stretch>
            <a:fillRect/>
          </a:stretch>
        </p:blipFill>
        <p:spPr>
          <a:xfrm>
            <a:off x="4283968" y="3140968"/>
            <a:ext cx="1747484" cy="2412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06090"/>
          </a:xfrm>
        </p:spPr>
        <p:txBody>
          <a:bodyPr>
            <a:normAutofit/>
          </a:bodyPr>
          <a:lstStyle/>
          <a:p>
            <a:r>
              <a:rPr lang="pl-PL" sz="2000" b="1" dirty="0" smtClean="0">
                <a:solidFill>
                  <a:schemeClr val="tx2"/>
                </a:solidFill>
              </a:rPr>
              <a:t>Jakie kryteria należy spełniać</a:t>
            </a:r>
            <a:endParaRPr lang="pl-PL" sz="2000" b="1" dirty="0">
              <a:solidFill>
                <a:schemeClr val="tx2"/>
              </a:solidFill>
            </a:endParaRPr>
          </a:p>
        </p:txBody>
      </p:sp>
      <p:sp>
        <p:nvSpPr>
          <p:cNvPr id="3" name="Symbol zastępczy zawartości 2"/>
          <p:cNvSpPr>
            <a:spLocks noGrp="1"/>
          </p:cNvSpPr>
          <p:nvPr>
            <p:ph idx="1"/>
          </p:nvPr>
        </p:nvSpPr>
        <p:spPr>
          <a:xfrm>
            <a:off x="457200" y="908720"/>
            <a:ext cx="8229600" cy="5217443"/>
          </a:xfrm>
        </p:spPr>
        <p:txBody>
          <a:bodyPr>
            <a:normAutofit/>
          </a:bodyPr>
          <a:lstStyle/>
          <a:p>
            <a:r>
              <a:rPr lang="pl-PL" sz="2000" b="1" dirty="0" smtClean="0">
                <a:solidFill>
                  <a:schemeClr val="tx2"/>
                </a:solidFill>
              </a:rPr>
              <a:t>surowiec musi pochodzić z danego województwa</a:t>
            </a:r>
          </a:p>
          <a:p>
            <a:r>
              <a:rPr lang="pl-PL" sz="2000" b="1" dirty="0" smtClean="0">
                <a:solidFill>
                  <a:schemeClr val="tx2"/>
                </a:solidFill>
              </a:rPr>
              <a:t>starający się o certyfikat musi mieć w swojej ofercie gastronomicznej lub handlowej produkty lub potrawy powstające na terenie województwa</a:t>
            </a:r>
          </a:p>
          <a:p>
            <a:r>
              <a:rPr lang="pl-PL" sz="2000" b="1" dirty="0" smtClean="0">
                <a:solidFill>
                  <a:schemeClr val="tx2"/>
                </a:solidFill>
              </a:rPr>
              <a:t>produkty, potrawy powinny  też być historycznie związane z regionem</a:t>
            </a:r>
          </a:p>
          <a:p>
            <a:r>
              <a:rPr lang="pl-PL" sz="2000" b="1" dirty="0" smtClean="0">
                <a:solidFill>
                  <a:schemeClr val="tx2"/>
                </a:solidFill>
              </a:rPr>
              <a:t>po przyznaniu certyfikatu posługująca się nim osoba lub firma musi oznaczyć swoje wyroby znakiem sieci</a:t>
            </a:r>
          </a:p>
          <a:p>
            <a:r>
              <a:rPr lang="pl-PL" sz="2000" b="1" dirty="0" smtClean="0">
                <a:solidFill>
                  <a:schemeClr val="tx2"/>
                </a:solidFill>
              </a:rPr>
              <a:t>klienci powinni być informowani o pochodzeniu składników użytych do sporządzenia produktu czy dania</a:t>
            </a:r>
          </a:p>
          <a:p>
            <a:pPr>
              <a:buNone/>
            </a:pPr>
            <a:endParaRPr lang="pl-PL" sz="2000" b="1" dirty="0">
              <a:solidFill>
                <a:schemeClr val="tx2"/>
              </a:solidFill>
            </a:endParaRPr>
          </a:p>
        </p:txBody>
      </p:sp>
      <p:sp>
        <p:nvSpPr>
          <p:cNvPr id="6" name="Prostokąt 5"/>
          <p:cNvSpPr/>
          <p:nvPr/>
        </p:nvSpPr>
        <p:spPr>
          <a:xfrm>
            <a:off x="251520" y="3789040"/>
            <a:ext cx="6768752" cy="1938992"/>
          </a:xfrm>
          <a:prstGeom prst="rect">
            <a:avLst/>
          </a:prstGeom>
        </p:spPr>
        <p:txBody>
          <a:bodyPr wrap="square">
            <a:spAutoFit/>
          </a:bodyPr>
          <a:lstStyle/>
          <a:p>
            <a:pPr>
              <a:buNone/>
            </a:pPr>
            <a:r>
              <a:rPr lang="pl-PL" sz="2000" b="1" dirty="0" smtClean="0">
                <a:solidFill>
                  <a:schemeClr val="tx2"/>
                </a:solidFill>
              </a:rPr>
              <a:t>Kto może zostać członkiem Sieci</a:t>
            </a:r>
          </a:p>
          <a:p>
            <a:pPr>
              <a:buNone/>
            </a:pPr>
            <a:r>
              <a:rPr lang="pl-PL" sz="2000" b="1" dirty="0" smtClean="0">
                <a:solidFill>
                  <a:schemeClr val="tx2"/>
                </a:solidFill>
              </a:rPr>
              <a:t>Producenci</a:t>
            </a:r>
          </a:p>
          <a:p>
            <a:pPr>
              <a:buNone/>
            </a:pPr>
            <a:r>
              <a:rPr lang="pl-PL" sz="2000" b="1" dirty="0" smtClean="0">
                <a:solidFill>
                  <a:schemeClr val="tx2"/>
                </a:solidFill>
              </a:rPr>
              <a:t>Przetwórcy</a:t>
            </a:r>
          </a:p>
          <a:p>
            <a:pPr>
              <a:buNone/>
            </a:pPr>
            <a:r>
              <a:rPr lang="pl-PL" sz="2000" b="1" dirty="0" smtClean="0">
                <a:solidFill>
                  <a:schemeClr val="tx2"/>
                </a:solidFill>
              </a:rPr>
              <a:t>Restauratorzy i właściciele innych obiektów gastronomicznych lub hotelarskich</a:t>
            </a:r>
          </a:p>
          <a:p>
            <a:pPr>
              <a:buNone/>
            </a:pPr>
            <a:r>
              <a:rPr lang="pl-PL" sz="2000" b="1" dirty="0" smtClean="0">
                <a:solidFill>
                  <a:schemeClr val="tx2"/>
                </a:solidFill>
              </a:rPr>
              <a:t>Hurtownicy i sprzedawcy detaliczni</a:t>
            </a:r>
          </a:p>
        </p:txBody>
      </p:sp>
      <p:pic>
        <p:nvPicPr>
          <p:cNvPr id="8194" name="Picture 2" descr="http://www.wrota-swietokrzyskie.pl/image/image_gallery?uuid=0329dd68-27f4-44a8-9f42-cd386452690b&amp;groupId=10157&amp;t=1313902815385"/>
          <p:cNvPicPr>
            <a:picLocks noChangeAspect="1" noChangeArrowheads="1"/>
          </p:cNvPicPr>
          <p:nvPr/>
        </p:nvPicPr>
        <p:blipFill>
          <a:blip r:embed="rId2" cstate="print"/>
          <a:srcRect/>
          <a:stretch>
            <a:fillRect/>
          </a:stretch>
        </p:blipFill>
        <p:spPr bwMode="auto">
          <a:xfrm>
            <a:off x="6972160" y="3906000"/>
            <a:ext cx="2171840" cy="2952000"/>
          </a:xfrm>
          <a:prstGeom prst="rect">
            <a:avLst/>
          </a:prstGeom>
          <a:noFill/>
        </p:spPr>
      </p:pic>
      <p:sp>
        <p:nvSpPr>
          <p:cNvPr id="8" name="Prostokąt 7"/>
          <p:cNvSpPr/>
          <p:nvPr/>
        </p:nvSpPr>
        <p:spPr>
          <a:xfrm>
            <a:off x="323528" y="5733256"/>
            <a:ext cx="6696744" cy="923330"/>
          </a:xfrm>
          <a:prstGeom prst="rect">
            <a:avLst/>
          </a:prstGeom>
        </p:spPr>
        <p:txBody>
          <a:bodyPr wrap="square">
            <a:spAutoFit/>
          </a:bodyPr>
          <a:lstStyle/>
          <a:p>
            <a:r>
              <a:rPr lang="pl-PL" b="1" dirty="0" smtClean="0">
                <a:solidFill>
                  <a:schemeClr val="tx2"/>
                </a:solidFill>
              </a:rPr>
              <a:t>Świętokrzyskie – 87 członków w tym 4 Gospodarstwa Rybackie</a:t>
            </a:r>
          </a:p>
          <a:p>
            <a:r>
              <a:rPr lang="pl-PL" b="1" dirty="0" smtClean="0">
                <a:solidFill>
                  <a:schemeClr val="tx2"/>
                </a:solidFill>
              </a:rPr>
              <a:t>Urząd Województwa Świętokrzyskiego- Departament Rozwoju Obszarów Wiejskich i Środowiska </a:t>
            </a:r>
            <a:endParaRPr lang="pl-P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187624" y="548680"/>
            <a:ext cx="6408712"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smtClean="0"/>
              <a:t>Departament Rozwoju Obszarów Wiejskich i Środowiska</a:t>
            </a:r>
          </a:p>
          <a:p>
            <a:pPr algn="ctr"/>
            <a:r>
              <a:rPr lang="pl-PL" sz="2000" b="1" dirty="0" smtClean="0"/>
              <a:t>Urzędu Marszałkowskiego Województwa Świętokrzyskiego</a:t>
            </a:r>
          </a:p>
          <a:p>
            <a:pPr algn="ctr"/>
            <a:r>
              <a:rPr lang="pl-PL" sz="2000" dirty="0" smtClean="0"/>
              <a:t>( weryfikacja pod względem formalnym</a:t>
            </a:r>
          </a:p>
          <a:p>
            <a:pPr algn="ctr"/>
            <a:r>
              <a:rPr lang="pl-PL" sz="2000" dirty="0" smtClean="0"/>
              <a:t>- w przypadku braków uzupełnienie w ciągu 30 dni) </a:t>
            </a:r>
            <a:endParaRPr lang="pl-PL" sz="2000" b="1" dirty="0">
              <a:solidFill>
                <a:schemeClr val="bg2"/>
              </a:solidFill>
            </a:endParaRPr>
          </a:p>
        </p:txBody>
      </p:sp>
      <p:sp>
        <p:nvSpPr>
          <p:cNvPr id="6" name="Prostokąt 5"/>
          <p:cNvSpPr/>
          <p:nvPr/>
        </p:nvSpPr>
        <p:spPr>
          <a:xfrm>
            <a:off x="539552" y="2276720"/>
            <a:ext cx="7992888"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smtClean="0">
                <a:solidFill>
                  <a:schemeClr val="bg1"/>
                </a:solidFill>
              </a:rPr>
              <a:t>Wnioski pod względem merytorycznym weryfikuje </a:t>
            </a:r>
          </a:p>
          <a:p>
            <a:pPr algn="ctr"/>
            <a:r>
              <a:rPr lang="pl-PL" sz="2000" b="1" dirty="0" smtClean="0">
                <a:solidFill>
                  <a:schemeClr val="bg1"/>
                </a:solidFill>
              </a:rPr>
              <a:t>Zespół Opiniujący ds. Regionalnego Dziedzictwa Kulinarnego</a:t>
            </a:r>
            <a:endParaRPr lang="pl-PL" sz="2000" dirty="0">
              <a:solidFill>
                <a:schemeClr val="bg1"/>
              </a:solidFill>
            </a:endParaRPr>
          </a:p>
        </p:txBody>
      </p:sp>
      <p:sp>
        <p:nvSpPr>
          <p:cNvPr id="3" name="Strzałka w dół 2"/>
          <p:cNvSpPr/>
          <p:nvPr/>
        </p:nvSpPr>
        <p:spPr>
          <a:xfrm>
            <a:off x="4149664" y="3788888"/>
            <a:ext cx="484632" cy="792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39552" y="4509120"/>
            <a:ext cx="7992888"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smtClean="0">
                <a:solidFill>
                  <a:schemeClr val="bg1"/>
                </a:solidFill>
              </a:rPr>
              <a:t>Decyzję dotyczącą przyjęcia do sieci  podejmuje </a:t>
            </a:r>
          </a:p>
          <a:p>
            <a:pPr algn="ctr"/>
            <a:r>
              <a:rPr lang="pl-PL" sz="2000" b="1" dirty="0" smtClean="0">
                <a:solidFill>
                  <a:schemeClr val="bg1"/>
                </a:solidFill>
              </a:rPr>
              <a:t>Zarząd </a:t>
            </a:r>
            <a:r>
              <a:rPr lang="pl-PL" sz="2000" b="1" smtClean="0">
                <a:solidFill>
                  <a:schemeClr val="bg1"/>
                </a:solidFill>
              </a:rPr>
              <a:t>Województwa Świętokrzyskiego</a:t>
            </a:r>
            <a:endParaRPr lang="pl-PL" sz="2000" dirty="0">
              <a:solidFill>
                <a:schemeClr val="bg1"/>
              </a:solidFill>
            </a:endParaRPr>
          </a:p>
        </p:txBody>
      </p:sp>
      <p:sp>
        <p:nvSpPr>
          <p:cNvPr id="8" name="pole tekstowe 7"/>
          <p:cNvSpPr txBox="1"/>
          <p:nvPr/>
        </p:nvSpPr>
        <p:spPr>
          <a:xfrm>
            <a:off x="1331640" y="6237312"/>
            <a:ext cx="4976106" cy="400110"/>
          </a:xfrm>
          <a:prstGeom prst="rect">
            <a:avLst/>
          </a:prstGeom>
          <a:noFill/>
        </p:spPr>
        <p:txBody>
          <a:bodyPr wrap="none" rtlCol="0">
            <a:spAutoFit/>
          </a:bodyPr>
          <a:lstStyle/>
          <a:p>
            <a:r>
              <a:rPr lang="pl-PL" sz="2000" b="1" dirty="0" smtClean="0"/>
              <a:t>Członkostwo w Sieci na okres 2 lat  bezpłatne</a:t>
            </a:r>
            <a:endParaRPr lang="pl-PL" sz="2000" b="1" dirty="0"/>
          </a:p>
        </p:txBody>
      </p:sp>
    </p:spTree>
    <p:extLst>
      <p:ext uri="{BB962C8B-B14F-4D97-AF65-F5344CB8AC3E}">
        <p14:creationId xmlns="" xmlns:p14="http://schemas.microsoft.com/office/powerpoint/2010/main" val="1702628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467544" y="980728"/>
          <a:ext cx="7272808" cy="2767485"/>
        </p:xfrm>
        <a:graphic>
          <a:graphicData uri="http://schemas.openxmlformats.org/drawingml/2006/table">
            <a:tbl>
              <a:tblPr/>
              <a:tblGrid>
                <a:gridCol w="2903269"/>
                <a:gridCol w="4369539"/>
              </a:tblGrid>
              <a:tr h="763425">
                <a:tc>
                  <a:txBody>
                    <a:bodyPr/>
                    <a:lstStyle/>
                    <a:p>
                      <a:pPr>
                        <a:spcAft>
                          <a:spcPts val="0"/>
                        </a:spcAft>
                      </a:pPr>
                      <a:r>
                        <a:rPr lang="pl-PL" sz="1100" b="1" dirty="0">
                          <a:latin typeface="Calibri"/>
                          <a:ea typeface="Times New Roman"/>
                          <a:cs typeface="Times New Roman"/>
                        </a:rPr>
                        <a:t>1. Nazwa podmiotu</a:t>
                      </a:r>
                      <a:r>
                        <a:rPr lang="pl-PL" sz="900" b="1" i="1" dirty="0">
                          <a:latin typeface="Calibri"/>
                          <a:ea typeface="Times New Roman"/>
                          <a:cs typeface="Times New Roman"/>
                        </a:rPr>
                        <a:t> </a:t>
                      </a:r>
                      <a:r>
                        <a:rPr lang="pl-PL" sz="900" i="1" dirty="0">
                          <a:latin typeface="Calibri"/>
                          <a:ea typeface="Times New Roman"/>
                          <a:cs typeface="Times New Roman"/>
                        </a:rPr>
                        <a:t>(w brzmieniu określonym w CEIDG/KRS)</a:t>
                      </a:r>
                      <a:endParaRPr lang="pl-PL" sz="11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pl-PL" sz="11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041">
                <a:tc>
                  <a:txBody>
                    <a:bodyPr/>
                    <a:lstStyle/>
                    <a:p>
                      <a:pPr>
                        <a:spcAft>
                          <a:spcPts val="0"/>
                        </a:spcAft>
                      </a:pPr>
                      <a:r>
                        <a:rPr lang="pl-PL" sz="1100" b="1" dirty="0">
                          <a:latin typeface="Calibri"/>
                          <a:ea typeface="Times New Roman"/>
                          <a:cs typeface="Times New Roman"/>
                        </a:rPr>
                        <a:t>2. Skrócona nazwa podmiotu</a:t>
                      </a:r>
                      <a:endParaRPr lang="pl-PL" sz="11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pl-PL" sz="1100" dirty="0">
                        <a:latin typeface="Calibri"/>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198721">
                <a:tc>
                  <a:txBody>
                    <a:bodyPr/>
                    <a:lstStyle/>
                    <a:p>
                      <a:pPr>
                        <a:spcAft>
                          <a:spcPts val="0"/>
                        </a:spcAft>
                      </a:pPr>
                      <a:r>
                        <a:rPr lang="pl-PL" sz="1100" b="1">
                          <a:latin typeface="Calibri"/>
                          <a:ea typeface="Times New Roman"/>
                          <a:cs typeface="Times New Roman"/>
                        </a:rPr>
                        <a:t>3. Imię i nazwisko osoby reprezentującej</a:t>
                      </a:r>
                      <a:endParaRPr lang="pl-PL" sz="110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pl-PL" sz="1100">
                        <a:latin typeface="Calibri"/>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762">
                <a:tc>
                  <a:txBody>
                    <a:bodyPr/>
                    <a:lstStyle/>
                    <a:p>
                      <a:pPr>
                        <a:spcAft>
                          <a:spcPts val="0"/>
                        </a:spcAft>
                      </a:pPr>
                      <a:r>
                        <a:rPr lang="pl-PL" sz="1100" b="1">
                          <a:latin typeface="Calibri"/>
                          <a:ea typeface="Times New Roman"/>
                          <a:cs typeface="Times New Roman"/>
                        </a:rPr>
                        <a:t>4. Forma prawna jednostki </a:t>
                      </a:r>
                      <a:r>
                        <a:rPr lang="pl-PL" sz="1100" i="1">
                          <a:latin typeface="Calibri"/>
                          <a:ea typeface="Times New Roman"/>
                          <a:cs typeface="Times New Roman"/>
                        </a:rPr>
                        <a:t>(</a:t>
                      </a:r>
                      <a:r>
                        <a:rPr lang="pl-PL" sz="900" i="1">
                          <a:latin typeface="Calibri"/>
                          <a:ea typeface="Times New Roman"/>
                          <a:cs typeface="Times New Roman"/>
                        </a:rPr>
                        <a:t>spółka cywilna, spółka prawa handlowego, spółdzielnia, działalność gospodarcza, rolnik indywidualny etc.)</a:t>
                      </a:r>
                      <a:endParaRPr lang="pl-PL" sz="110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pl-PL" sz="1100" dirty="0">
                        <a:latin typeface="Calibri"/>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161">
                <a:tc>
                  <a:txBody>
                    <a:bodyPr/>
                    <a:lstStyle/>
                    <a:p>
                      <a:pPr>
                        <a:spcAft>
                          <a:spcPts val="0"/>
                        </a:spcAft>
                      </a:pPr>
                      <a:r>
                        <a:rPr lang="pl-PL" sz="1100" b="1">
                          <a:latin typeface="Calibri"/>
                          <a:ea typeface="Times New Roman"/>
                          <a:cs typeface="Times New Roman"/>
                        </a:rPr>
                        <a:t>5. Adres firmy </a:t>
                      </a:r>
                      <a:r>
                        <a:rPr lang="pl-PL" sz="900" i="1">
                          <a:latin typeface="Calibri"/>
                          <a:ea typeface="Times New Roman"/>
                          <a:cs typeface="Times New Roman"/>
                        </a:rPr>
                        <a:t>(ul/miejscowość, nr budynku/lokalu, kod pocztowy, poczta)</a:t>
                      </a:r>
                      <a:endParaRPr lang="pl-PL" sz="110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pl-PL" sz="1100">
                        <a:latin typeface="Calibri"/>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041">
                <a:tc>
                  <a:txBody>
                    <a:bodyPr/>
                    <a:lstStyle/>
                    <a:p>
                      <a:pPr algn="just">
                        <a:lnSpc>
                          <a:spcPct val="150000"/>
                        </a:lnSpc>
                        <a:spcAft>
                          <a:spcPts val="0"/>
                        </a:spcAft>
                      </a:pPr>
                      <a:r>
                        <a:rPr lang="pl-PL" sz="1100" b="1">
                          <a:latin typeface="Calibri"/>
                          <a:ea typeface="Times New Roman"/>
                          <a:cs typeface="Times New Roman"/>
                        </a:rPr>
                        <a:t>6. Telefon</a:t>
                      </a:r>
                      <a:r>
                        <a:rPr lang="pl-PL" sz="900" b="1" i="1">
                          <a:latin typeface="Calibri"/>
                          <a:ea typeface="Times New Roman"/>
                          <a:cs typeface="Times New Roman"/>
                        </a:rPr>
                        <a:t> </a:t>
                      </a:r>
                      <a:r>
                        <a:rPr lang="pl-PL" sz="900" i="1">
                          <a:latin typeface="Calibri"/>
                          <a:ea typeface="Times New Roman"/>
                          <a:cs typeface="Times New Roman"/>
                        </a:rPr>
                        <a:t>(stacjonarny, komórkowy)</a:t>
                      </a:r>
                      <a:endParaRPr lang="pl-PL" sz="110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pl-PL" sz="1100">
                        <a:latin typeface="Calibri"/>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041">
                <a:tc>
                  <a:txBody>
                    <a:bodyPr/>
                    <a:lstStyle/>
                    <a:p>
                      <a:pPr algn="just">
                        <a:lnSpc>
                          <a:spcPct val="150000"/>
                        </a:lnSpc>
                        <a:spcAft>
                          <a:spcPts val="0"/>
                        </a:spcAft>
                      </a:pPr>
                      <a:r>
                        <a:rPr lang="pl-PL" sz="1100" b="1">
                          <a:latin typeface="Calibri"/>
                          <a:ea typeface="Times New Roman"/>
                          <a:cs typeface="Times New Roman"/>
                        </a:rPr>
                        <a:t>7. Adres e-mail</a:t>
                      </a:r>
                      <a:endParaRPr lang="pl-PL" sz="110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pl-PL" sz="1100">
                        <a:latin typeface="Calibri"/>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041">
                <a:tc>
                  <a:txBody>
                    <a:bodyPr/>
                    <a:lstStyle/>
                    <a:p>
                      <a:pPr algn="just">
                        <a:lnSpc>
                          <a:spcPct val="150000"/>
                        </a:lnSpc>
                        <a:spcAft>
                          <a:spcPts val="0"/>
                        </a:spcAft>
                      </a:pPr>
                      <a:r>
                        <a:rPr lang="pl-PL" sz="1100" b="1">
                          <a:latin typeface="Calibri"/>
                          <a:ea typeface="Times New Roman"/>
                          <a:cs typeface="Times New Roman"/>
                        </a:rPr>
                        <a:t>8. Adres strony internetowej</a:t>
                      </a:r>
                      <a:endParaRPr lang="pl-PL" sz="110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pl-PL" sz="1100" dirty="0">
                        <a:latin typeface="Calibri"/>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649" name="Rectangle 1"/>
          <p:cNvSpPr>
            <a:spLocks noChangeArrowheads="1"/>
          </p:cNvSpPr>
          <p:nvPr/>
        </p:nvSpPr>
        <p:spPr bwMode="auto">
          <a:xfrm>
            <a:off x="0" y="84203"/>
            <a:ext cx="903649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fontAlgn="base">
              <a:spcBef>
                <a:spcPct val="0"/>
              </a:spcBef>
              <a:spcAft>
                <a:spcPct val="0"/>
              </a:spcAft>
            </a:pPr>
            <a:r>
              <a:rPr lang="pl-PL" sz="1000" dirty="0" smtClean="0"/>
              <a:t>Zał. nr 1 do Zasad Funkcjonowania </a:t>
            </a:r>
            <a:r>
              <a:rPr kumimoji="0" lang="pl-PL" sz="1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Sieci Dziedzictwo Kulinarne Świętokrzyskie</a:t>
            </a:r>
            <a:endParaRPr kumimoji="0" lang="pl-PL"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ea typeface="Times New Roman" pitchFamily="18" charset="0"/>
                <a:cs typeface="Calibri" pitchFamily="34" charset="0"/>
              </a:rPr>
              <a:t>Wniosek o przyznanie członkostwa w sieci </a:t>
            </a:r>
            <a:r>
              <a:rPr kumimoji="0" lang="pl-PL" sz="1400" b="1" i="1" u="none" strike="noStrike" cap="none" normalizeH="0" baseline="0" dirty="0" smtClean="0">
                <a:ln>
                  <a:noFill/>
                </a:ln>
                <a:solidFill>
                  <a:schemeClr val="tx1"/>
                </a:solidFill>
                <a:effectLst/>
                <a:ea typeface="Times New Roman" pitchFamily="18" charset="0"/>
                <a:cs typeface="Calibri" pitchFamily="34" charset="0"/>
              </a:rPr>
              <a:t>Dziedzictwo Kulinarne Świętokrzyskie</a:t>
            </a:r>
            <a:endParaRPr kumimoji="0" lang="pl-PL" sz="14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sz="1400" b="0" i="1" u="none" strike="noStrike" cap="none" normalizeH="0" baseline="0" dirty="0" smtClean="0">
                <a:ln>
                  <a:noFill/>
                </a:ln>
                <a:solidFill>
                  <a:schemeClr val="tx1"/>
                </a:solidFill>
                <a:effectLst/>
                <a:ea typeface="Times New Roman" pitchFamily="18" charset="0"/>
                <a:cs typeface="Calibri" pitchFamily="34" charset="0"/>
              </a:rPr>
              <a:t>(dla podmiotów ubiegających się o członkostwo po raz pierwszy)</a:t>
            </a:r>
            <a:endParaRPr kumimoji="0" lang="pl-PL" sz="14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ela 4"/>
          <p:cNvGraphicFramePr>
            <a:graphicFrameLocks noGrp="1"/>
          </p:cNvGraphicFramePr>
          <p:nvPr/>
        </p:nvGraphicFramePr>
        <p:xfrm>
          <a:off x="467544" y="3861048"/>
          <a:ext cx="7272808" cy="720965"/>
        </p:xfrm>
        <a:graphic>
          <a:graphicData uri="http://schemas.openxmlformats.org/drawingml/2006/table">
            <a:tbl>
              <a:tblPr/>
              <a:tblGrid>
                <a:gridCol w="7272808"/>
              </a:tblGrid>
              <a:tr h="516975">
                <a:tc>
                  <a:txBody>
                    <a:bodyPr/>
                    <a:lstStyle/>
                    <a:p>
                      <a:pPr>
                        <a:spcAft>
                          <a:spcPts val="0"/>
                        </a:spcAft>
                      </a:pPr>
                      <a:r>
                        <a:rPr lang="pl-PL" sz="1400" b="1" dirty="0">
                          <a:latin typeface="Calibri"/>
                          <a:ea typeface="Times New Roman"/>
                          <a:cs typeface="Times New Roman"/>
                        </a:rPr>
                        <a:t>1. Oferowane produkty / potrawy, które mają być oznaczane za pomocą logo Sieci</a:t>
                      </a:r>
                      <a:endParaRPr lang="pl-PL" sz="1400" dirty="0">
                        <a:latin typeface="Times New Roman"/>
                        <a:ea typeface="Times New Roman"/>
                        <a:cs typeface="Times New Roman"/>
                      </a:endParaRPr>
                    </a:p>
                    <a:p>
                      <a:pPr>
                        <a:spcAft>
                          <a:spcPts val="0"/>
                        </a:spcAft>
                      </a:pPr>
                      <a:r>
                        <a:rPr lang="pl-PL" sz="1100" i="1" dirty="0">
                          <a:latin typeface="Calibri"/>
                          <a:ea typeface="Times New Roman"/>
                          <a:cs typeface="Times New Roman"/>
                        </a:rPr>
                        <a:t>(</a:t>
                      </a:r>
                      <a:r>
                        <a:rPr lang="pl-PL" sz="900" i="1" dirty="0">
                          <a:latin typeface="Calibri"/>
                          <a:ea typeface="Times New Roman"/>
                          <a:cs typeface="Times New Roman"/>
                        </a:rPr>
                        <a:t>składniki produktów przetworzonych/ potraw wraz z ich pochodzeniem i krótkim opisem sposobu wytwarzania, uprawiane odmiany roślin, hodowane rasy zwierząt etc</a:t>
                      </a:r>
                      <a:r>
                        <a:rPr lang="pl-PL" sz="1100" i="1" dirty="0">
                          <a:latin typeface="Calibri"/>
                          <a:ea typeface="Times New Roman"/>
                          <a:cs typeface="Times New Roman"/>
                        </a:rPr>
                        <a:t>.)</a:t>
                      </a:r>
                      <a:endParaRPr lang="pl-PL" sz="11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325">
                <a:tc>
                  <a:txBody>
                    <a:bodyPr/>
                    <a:lstStyle/>
                    <a:p>
                      <a:pPr>
                        <a:spcAft>
                          <a:spcPts val="0"/>
                        </a:spcAft>
                      </a:pPr>
                      <a:endParaRPr lang="pl-PL" sz="1100" dirty="0">
                        <a:latin typeface="Calibri"/>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ela 5"/>
          <p:cNvGraphicFramePr>
            <a:graphicFrameLocks noGrp="1"/>
          </p:cNvGraphicFramePr>
          <p:nvPr/>
        </p:nvGraphicFramePr>
        <p:xfrm>
          <a:off x="467544" y="5229200"/>
          <a:ext cx="7272808" cy="557663"/>
        </p:xfrm>
        <a:graphic>
          <a:graphicData uri="http://schemas.openxmlformats.org/drawingml/2006/table">
            <a:tbl>
              <a:tblPr/>
              <a:tblGrid>
                <a:gridCol w="7272808"/>
              </a:tblGrid>
              <a:tr h="385338">
                <a:tc>
                  <a:txBody>
                    <a:bodyPr/>
                    <a:lstStyle/>
                    <a:p>
                      <a:pPr>
                        <a:spcAft>
                          <a:spcPts val="0"/>
                        </a:spcAft>
                      </a:pPr>
                      <a:r>
                        <a:rPr lang="pl-PL" sz="1400" b="1" dirty="0">
                          <a:latin typeface="Calibri"/>
                          <a:ea typeface="Times New Roman"/>
                          <a:cs typeface="Times New Roman"/>
                        </a:rPr>
                        <a:t>2. Pochodzenie surowców/produktów</a:t>
                      </a:r>
                      <a:endParaRPr lang="pl-PL" sz="1400" dirty="0">
                        <a:latin typeface="Times New Roman"/>
                        <a:ea typeface="Times New Roman"/>
                        <a:cs typeface="Times New Roman"/>
                      </a:endParaRPr>
                    </a:p>
                    <a:p>
                      <a:pPr>
                        <a:spcAft>
                          <a:spcPts val="0"/>
                        </a:spcAft>
                      </a:pPr>
                      <a:r>
                        <a:rPr lang="pl-PL" sz="900" i="1" dirty="0">
                          <a:latin typeface="Calibri"/>
                          <a:ea typeface="Times New Roman"/>
                          <a:cs typeface="Times New Roman"/>
                        </a:rPr>
                        <a:t>(proszę wymienić źródła pochodzenia surowców/produktów – z podaniem nazw firm/ nazwisk rolników)</a:t>
                      </a:r>
                      <a:endParaRPr lang="pl-PL" sz="11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325">
                <a:tc>
                  <a:txBody>
                    <a:bodyPr/>
                    <a:lstStyle/>
                    <a:p>
                      <a:pPr>
                        <a:spcAft>
                          <a:spcPts val="0"/>
                        </a:spcAft>
                      </a:pPr>
                      <a:endParaRPr lang="pl-PL" sz="1100" dirty="0">
                        <a:latin typeface="Calibri"/>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ela 6"/>
          <p:cNvGraphicFramePr>
            <a:graphicFrameLocks noGrp="1"/>
          </p:cNvGraphicFramePr>
          <p:nvPr/>
        </p:nvGraphicFramePr>
        <p:xfrm>
          <a:off x="467544" y="4581128"/>
          <a:ext cx="7272808" cy="557663"/>
        </p:xfrm>
        <a:graphic>
          <a:graphicData uri="http://schemas.openxmlformats.org/drawingml/2006/table">
            <a:tbl>
              <a:tblPr/>
              <a:tblGrid>
                <a:gridCol w="7272808"/>
              </a:tblGrid>
              <a:tr h="385338">
                <a:tc>
                  <a:txBody>
                    <a:bodyPr/>
                    <a:lstStyle/>
                    <a:p>
                      <a:pPr>
                        <a:spcAft>
                          <a:spcPts val="0"/>
                        </a:spcAft>
                      </a:pPr>
                      <a:r>
                        <a:rPr lang="pl-PL" sz="1400" b="1" dirty="0">
                          <a:latin typeface="Calibri"/>
                          <a:ea typeface="Times New Roman"/>
                          <a:cs typeface="Times New Roman"/>
                        </a:rPr>
                        <a:t>3. Metody produkcji / hodowli / uprawy i pochodzenie receptur – dotyczy producentów</a:t>
                      </a:r>
                      <a:endParaRPr lang="pl-PL" sz="1400" dirty="0">
                        <a:latin typeface="Times New Roman"/>
                        <a:ea typeface="Times New Roman"/>
                        <a:cs typeface="Times New Roman"/>
                      </a:endParaRPr>
                    </a:p>
                    <a:p>
                      <a:pPr>
                        <a:spcAft>
                          <a:spcPts val="0"/>
                        </a:spcAft>
                      </a:pPr>
                      <a:r>
                        <a:rPr lang="pl-PL" sz="900" i="1" dirty="0">
                          <a:latin typeface="Calibri"/>
                          <a:ea typeface="Times New Roman"/>
                          <a:cs typeface="Times New Roman"/>
                        </a:rPr>
                        <a:t>(ekologiczne należy potwierdzić certyfikatem)</a:t>
                      </a:r>
                      <a:endParaRPr lang="pl-PL" sz="11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325">
                <a:tc>
                  <a:txBody>
                    <a:bodyPr/>
                    <a:lstStyle/>
                    <a:p>
                      <a:pPr>
                        <a:spcAft>
                          <a:spcPts val="0"/>
                        </a:spcAft>
                      </a:pPr>
                      <a:endParaRPr lang="pl-PL" sz="1100" dirty="0">
                        <a:latin typeface="Calibri"/>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6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Tabela 8"/>
          <p:cNvGraphicFramePr>
            <a:graphicFrameLocks noGrp="1"/>
          </p:cNvGraphicFramePr>
          <p:nvPr/>
        </p:nvGraphicFramePr>
        <p:xfrm>
          <a:off x="467544" y="5877272"/>
          <a:ext cx="7272808" cy="660005"/>
        </p:xfrm>
        <a:graphic>
          <a:graphicData uri="http://schemas.openxmlformats.org/drawingml/2006/table">
            <a:tbl>
              <a:tblPr/>
              <a:tblGrid>
                <a:gridCol w="7272808"/>
              </a:tblGrid>
              <a:tr h="459534">
                <a:tc>
                  <a:txBody>
                    <a:bodyPr/>
                    <a:lstStyle/>
                    <a:p>
                      <a:pPr>
                        <a:spcAft>
                          <a:spcPts val="0"/>
                        </a:spcAft>
                      </a:pPr>
                      <a:r>
                        <a:rPr lang="pl-PL" sz="1100" b="1" dirty="0">
                          <a:latin typeface="Calibri"/>
                          <a:ea typeface="Times New Roman"/>
                          <a:cs typeface="Times New Roman"/>
                        </a:rPr>
                        <a:t>4</a:t>
                      </a:r>
                      <a:r>
                        <a:rPr lang="pl-PL" sz="1400" b="1" dirty="0">
                          <a:latin typeface="Calibri"/>
                          <a:ea typeface="Times New Roman"/>
                          <a:cs typeface="Times New Roman"/>
                        </a:rPr>
                        <a:t>. Więź regionalna</a:t>
                      </a:r>
                      <a:endParaRPr lang="pl-PL" sz="1400" dirty="0">
                        <a:latin typeface="Times New Roman"/>
                        <a:ea typeface="Times New Roman"/>
                        <a:cs typeface="Times New Roman"/>
                      </a:endParaRPr>
                    </a:p>
                    <a:p>
                      <a:pPr>
                        <a:spcAft>
                          <a:spcPts val="0"/>
                        </a:spcAft>
                      </a:pPr>
                      <a:r>
                        <a:rPr lang="pl-PL" sz="900" i="1" dirty="0">
                          <a:latin typeface="Calibri"/>
                          <a:ea typeface="Times New Roman"/>
                          <a:cs typeface="Times New Roman"/>
                        </a:rPr>
                        <a:t>(zaangażowanie w promocję żywności regionalnej – udział w konkursach branżowych, rejestracja produktów na Liście Produktów Tradycyjnych, oznaczenia unijne: GTS, </a:t>
                      </a:r>
                      <a:r>
                        <a:rPr lang="pl-PL" sz="900" i="1" dirty="0" err="1">
                          <a:latin typeface="Calibri"/>
                          <a:ea typeface="Times New Roman"/>
                          <a:cs typeface="Times New Roman"/>
                        </a:rPr>
                        <a:t>ChNP</a:t>
                      </a:r>
                      <a:r>
                        <a:rPr lang="pl-PL" sz="900" i="1" dirty="0">
                          <a:latin typeface="Calibri"/>
                          <a:ea typeface="Times New Roman"/>
                          <a:cs typeface="Times New Roman"/>
                        </a:rPr>
                        <a:t>, </a:t>
                      </a:r>
                      <a:r>
                        <a:rPr lang="pl-PL" sz="900" i="1" dirty="0" err="1">
                          <a:latin typeface="Calibri"/>
                          <a:ea typeface="Times New Roman"/>
                          <a:cs typeface="Times New Roman"/>
                        </a:rPr>
                        <a:t>ChOG</a:t>
                      </a:r>
                      <a:r>
                        <a:rPr lang="pl-PL" sz="900" i="1" dirty="0">
                          <a:latin typeface="Calibri"/>
                          <a:ea typeface="Times New Roman"/>
                          <a:cs typeface="Times New Roman"/>
                        </a:rPr>
                        <a:t>, inne)</a:t>
                      </a:r>
                      <a:endParaRPr lang="pl-PL" sz="11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325">
                <a:tc>
                  <a:txBody>
                    <a:bodyPr/>
                    <a:lstStyle/>
                    <a:p>
                      <a:pPr>
                        <a:spcAft>
                          <a:spcPts val="0"/>
                        </a:spcAft>
                      </a:pPr>
                      <a:endParaRPr lang="pl-PL" sz="1100" dirty="0">
                        <a:latin typeface="Calibri"/>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nvGraphicFramePr>
        <p:xfrm>
          <a:off x="611560" y="476672"/>
          <a:ext cx="7488832" cy="762000"/>
        </p:xfrm>
        <a:graphic>
          <a:graphicData uri="http://schemas.openxmlformats.org/drawingml/2006/table">
            <a:tbl>
              <a:tblPr/>
              <a:tblGrid>
                <a:gridCol w="7488832"/>
              </a:tblGrid>
              <a:tr h="459534">
                <a:tc>
                  <a:txBody>
                    <a:bodyPr/>
                    <a:lstStyle/>
                    <a:p>
                      <a:pPr>
                        <a:spcAft>
                          <a:spcPts val="0"/>
                        </a:spcAft>
                      </a:pPr>
                      <a:r>
                        <a:rPr lang="pl-PL" sz="1200" b="1" dirty="0">
                          <a:latin typeface="+mn-lt"/>
                          <a:ea typeface="Times New Roman"/>
                          <a:cs typeface="Times New Roman"/>
                        </a:rPr>
                        <a:t>5</a:t>
                      </a:r>
                      <a:r>
                        <a:rPr lang="pl-PL" sz="1400" b="1" dirty="0">
                          <a:latin typeface="+mn-lt"/>
                          <a:ea typeface="Times New Roman"/>
                          <a:cs typeface="Times New Roman"/>
                        </a:rPr>
                        <a:t>. Kanały dystrybucji/sprzedaży</a:t>
                      </a:r>
                      <a:endParaRPr lang="pl-PL" sz="1400" dirty="0">
                        <a:latin typeface="+mn-lt"/>
                        <a:ea typeface="Times New Roman"/>
                        <a:cs typeface="Times New Roman"/>
                      </a:endParaRPr>
                    </a:p>
                    <a:p>
                      <a:pPr>
                        <a:spcAft>
                          <a:spcPts val="0"/>
                        </a:spcAft>
                      </a:pPr>
                      <a:r>
                        <a:rPr lang="pl-PL" sz="1200" i="1" dirty="0">
                          <a:latin typeface="+mn-lt"/>
                          <a:ea typeface="Times New Roman"/>
                          <a:cs typeface="Times New Roman"/>
                        </a:rPr>
                        <a:t>(sprzedaż bezpośrednia: w gospodarstwie, na targowisku, sprzedaż do hurtowni i sklepów – jakich, inne) – Proszę podać ewentualne adresy własnych punktów sprzedaży ii/lub dystrybutorów)</a:t>
                      </a:r>
                      <a:endParaRPr lang="pl-PL" sz="1200" dirty="0">
                        <a:latin typeface="+mn-lt"/>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325">
                <a:tc>
                  <a:txBody>
                    <a:bodyPr/>
                    <a:lstStyle/>
                    <a:p>
                      <a:pPr>
                        <a:spcAft>
                          <a:spcPts val="0"/>
                        </a:spcAft>
                      </a:pPr>
                      <a:endParaRPr lang="pl-PL" sz="1200" dirty="0">
                        <a:latin typeface="+mn-lt"/>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ela 6"/>
          <p:cNvGraphicFramePr>
            <a:graphicFrameLocks noGrp="1"/>
          </p:cNvGraphicFramePr>
          <p:nvPr/>
        </p:nvGraphicFramePr>
        <p:xfrm>
          <a:off x="611560" y="1268760"/>
          <a:ext cx="7488832" cy="579120"/>
        </p:xfrm>
        <a:graphic>
          <a:graphicData uri="http://schemas.openxmlformats.org/drawingml/2006/table">
            <a:tbl>
              <a:tblPr/>
              <a:tblGrid>
                <a:gridCol w="7488832"/>
              </a:tblGrid>
              <a:tr h="385338">
                <a:tc>
                  <a:txBody>
                    <a:bodyPr/>
                    <a:lstStyle/>
                    <a:p>
                      <a:pPr>
                        <a:spcAft>
                          <a:spcPts val="0"/>
                        </a:spcAft>
                      </a:pPr>
                      <a:r>
                        <a:rPr lang="pl-PL" sz="1200" b="1" dirty="0">
                          <a:latin typeface="+mn-lt"/>
                          <a:ea typeface="Times New Roman"/>
                          <a:cs typeface="Times New Roman"/>
                        </a:rPr>
                        <a:t>6</a:t>
                      </a:r>
                      <a:r>
                        <a:rPr lang="pl-PL" sz="1400" b="1" dirty="0">
                          <a:latin typeface="+mn-lt"/>
                          <a:ea typeface="Times New Roman"/>
                          <a:cs typeface="Times New Roman"/>
                        </a:rPr>
                        <a:t>. Historia gospodarstwa / przedsiębiorstwa</a:t>
                      </a:r>
                      <a:endParaRPr lang="pl-PL" sz="1400" dirty="0">
                        <a:latin typeface="+mn-lt"/>
                        <a:ea typeface="Times New Roman"/>
                        <a:cs typeface="Times New Roman"/>
                      </a:endParaRPr>
                    </a:p>
                    <a:p>
                      <a:pPr>
                        <a:spcAft>
                          <a:spcPts val="0"/>
                        </a:spcAft>
                      </a:pPr>
                      <a:r>
                        <a:rPr lang="pl-PL" sz="1200" i="1" dirty="0">
                          <a:latin typeface="+mn-lt"/>
                          <a:ea typeface="Times New Roman"/>
                          <a:cs typeface="Times New Roman"/>
                        </a:rPr>
                        <a:t>(od kiedy istnieje, od kiedy jest w rękach obecnych właścicieli)</a:t>
                      </a:r>
                      <a:endParaRPr lang="pl-PL" sz="1200" dirty="0">
                        <a:latin typeface="+mn-lt"/>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325">
                <a:tc>
                  <a:txBody>
                    <a:bodyPr/>
                    <a:lstStyle/>
                    <a:p>
                      <a:pPr>
                        <a:spcAft>
                          <a:spcPts val="0"/>
                        </a:spcAft>
                      </a:pPr>
                      <a:endParaRPr lang="pl-PL" sz="1200" dirty="0">
                        <a:latin typeface="+mn-lt"/>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ela 7"/>
          <p:cNvGraphicFramePr>
            <a:graphicFrameLocks noGrp="1"/>
          </p:cNvGraphicFramePr>
          <p:nvPr/>
        </p:nvGraphicFramePr>
        <p:xfrm>
          <a:off x="611560" y="1988840"/>
          <a:ext cx="7488832" cy="385685"/>
        </p:xfrm>
        <a:graphic>
          <a:graphicData uri="http://schemas.openxmlformats.org/drawingml/2006/table">
            <a:tbl>
              <a:tblPr/>
              <a:tblGrid>
                <a:gridCol w="7488832"/>
              </a:tblGrid>
              <a:tr h="172325">
                <a:tc>
                  <a:txBody>
                    <a:bodyPr/>
                    <a:lstStyle/>
                    <a:p>
                      <a:pPr>
                        <a:spcAft>
                          <a:spcPts val="0"/>
                        </a:spcAft>
                      </a:pPr>
                      <a:r>
                        <a:rPr lang="pl-PL" sz="1400" b="1" dirty="0">
                          <a:latin typeface="Calibri"/>
                          <a:ea typeface="Times New Roman"/>
                          <a:cs typeface="Times New Roman"/>
                        </a:rPr>
                        <a:t>7. Posiadane certyfikaty i dyplomy za osiągnięcia w branży</a:t>
                      </a:r>
                      <a:endParaRPr lang="pl-PL" sz="14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325">
                <a:tc>
                  <a:txBody>
                    <a:bodyPr/>
                    <a:lstStyle/>
                    <a:p>
                      <a:pPr>
                        <a:spcAft>
                          <a:spcPts val="0"/>
                        </a:spcAft>
                      </a:pPr>
                      <a:endParaRPr lang="pl-PL" sz="1100" dirty="0">
                        <a:latin typeface="Calibri"/>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ela 8"/>
          <p:cNvGraphicFramePr>
            <a:graphicFrameLocks noGrp="1"/>
          </p:cNvGraphicFramePr>
          <p:nvPr/>
        </p:nvGraphicFramePr>
        <p:xfrm>
          <a:off x="611560" y="2492896"/>
          <a:ext cx="7488832" cy="599045"/>
        </p:xfrm>
        <a:graphic>
          <a:graphicData uri="http://schemas.openxmlformats.org/drawingml/2006/table">
            <a:tbl>
              <a:tblPr/>
              <a:tblGrid>
                <a:gridCol w="7488832"/>
              </a:tblGrid>
              <a:tr h="385338">
                <a:tc>
                  <a:txBody>
                    <a:bodyPr/>
                    <a:lstStyle/>
                    <a:p>
                      <a:pPr>
                        <a:spcAft>
                          <a:spcPts val="0"/>
                        </a:spcAft>
                      </a:pPr>
                      <a:r>
                        <a:rPr lang="pl-PL" sz="1100" b="1" dirty="0">
                          <a:latin typeface="Calibri"/>
                          <a:ea typeface="Times New Roman"/>
                          <a:cs typeface="Times New Roman"/>
                        </a:rPr>
                        <a:t>8</a:t>
                      </a:r>
                      <a:r>
                        <a:rPr lang="pl-PL" sz="1400" b="1" dirty="0">
                          <a:latin typeface="Calibri"/>
                          <a:ea typeface="Times New Roman"/>
                          <a:cs typeface="Times New Roman"/>
                        </a:rPr>
                        <a:t>. Plany dotyczące promocji produktów/potraw zaproponowanych objęciem logo Sieci oraz działań promocyjnych podmiotu kandydującego jako ambasadora Sieci</a:t>
                      </a:r>
                      <a:endParaRPr lang="pl-PL" sz="1400" dirty="0">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325">
                <a:tc>
                  <a:txBody>
                    <a:bodyPr/>
                    <a:lstStyle/>
                    <a:p>
                      <a:pPr>
                        <a:spcAft>
                          <a:spcPts val="0"/>
                        </a:spcAft>
                      </a:pPr>
                      <a:endParaRPr lang="pl-PL" sz="1100" dirty="0">
                        <a:latin typeface="Calibri"/>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Prostokąt 10"/>
          <p:cNvSpPr/>
          <p:nvPr/>
        </p:nvSpPr>
        <p:spPr>
          <a:xfrm>
            <a:off x="611560" y="3284984"/>
            <a:ext cx="7560840" cy="2246769"/>
          </a:xfrm>
          <a:prstGeom prst="rect">
            <a:avLst/>
          </a:prstGeom>
        </p:spPr>
        <p:txBody>
          <a:bodyPr wrap="square">
            <a:spAutoFit/>
          </a:bodyPr>
          <a:lstStyle/>
          <a:p>
            <a:pPr lvl="0" fontAlgn="base">
              <a:spcBef>
                <a:spcPct val="0"/>
              </a:spcBef>
              <a:spcAft>
                <a:spcPct val="0"/>
              </a:spcAft>
              <a:tabLst>
                <a:tab pos="342900" algn="l"/>
              </a:tabLst>
            </a:pPr>
            <a:r>
              <a:rPr lang="pl-PL" sz="1400" b="1" dirty="0" smtClean="0">
                <a:solidFill>
                  <a:prstClr val="black"/>
                </a:solidFill>
                <a:ea typeface="Times New Roman" pitchFamily="18" charset="0"/>
                <a:cs typeface="Calibri" pitchFamily="34" charset="0"/>
              </a:rPr>
              <a:t>Niniejszym wnioskuję o przyznanie członkostwa w sieci </a:t>
            </a:r>
            <a:r>
              <a:rPr lang="pl-PL" sz="1400" b="1" i="1" dirty="0" smtClean="0">
                <a:solidFill>
                  <a:prstClr val="black"/>
                </a:solidFill>
                <a:ea typeface="Times New Roman" pitchFamily="18" charset="0"/>
                <a:cs typeface="Calibri" pitchFamily="34" charset="0"/>
              </a:rPr>
              <a:t>Dziedzictwo Kulinarne Świętokrzyskie</a:t>
            </a:r>
            <a:r>
              <a:rPr lang="pl-PL" sz="1400" b="1" dirty="0" smtClean="0">
                <a:solidFill>
                  <a:prstClr val="black"/>
                </a:solidFill>
                <a:ea typeface="Times New Roman" pitchFamily="18" charset="0"/>
                <a:cs typeface="Calibri" pitchFamily="34" charset="0"/>
              </a:rPr>
              <a:t> w kategorii (właściwe podkreślić):</a:t>
            </a:r>
            <a:endParaRPr lang="pl-PL" sz="1400" b="1" dirty="0" smtClean="0">
              <a:solidFill>
                <a:prstClr val="black"/>
              </a:solidFill>
              <a:cs typeface="Arial" pitchFamily="34" charset="0"/>
            </a:endParaRPr>
          </a:p>
          <a:p>
            <a:pPr lvl="0" eaLnBrk="0" fontAlgn="base" hangingPunct="0">
              <a:spcBef>
                <a:spcPct val="0"/>
              </a:spcBef>
              <a:spcAft>
                <a:spcPct val="0"/>
              </a:spcAft>
              <a:buFontTx/>
              <a:buChar char="•"/>
              <a:tabLst>
                <a:tab pos="342900" algn="l"/>
              </a:tabLst>
            </a:pPr>
            <a:r>
              <a:rPr lang="pl-PL" sz="1400" b="1" dirty="0" smtClean="0">
                <a:solidFill>
                  <a:prstClr val="black"/>
                </a:solidFill>
                <a:ea typeface="Times New Roman" pitchFamily="18" charset="0"/>
                <a:cs typeface="Calibri" pitchFamily="34" charset="0"/>
              </a:rPr>
              <a:t>rolnicy, ogrodnicy, przedsiębiorstwa rybackie</a:t>
            </a:r>
            <a:endParaRPr lang="pl-PL" sz="1400" b="1" dirty="0" smtClean="0">
              <a:solidFill>
                <a:prstClr val="black"/>
              </a:solidFill>
              <a:ea typeface="Times New Roman" pitchFamily="18" charset="0"/>
              <a:cs typeface="Arial" pitchFamily="34" charset="0"/>
            </a:endParaRPr>
          </a:p>
          <a:p>
            <a:pPr lvl="0" eaLnBrk="0" fontAlgn="base" hangingPunct="0">
              <a:spcBef>
                <a:spcPct val="0"/>
              </a:spcBef>
              <a:spcAft>
                <a:spcPct val="0"/>
              </a:spcAft>
              <a:buFontTx/>
              <a:buChar char="•"/>
              <a:tabLst>
                <a:tab pos="342900" algn="l"/>
              </a:tabLst>
            </a:pPr>
            <a:r>
              <a:rPr lang="pl-PL" sz="1400" b="1" dirty="0" smtClean="0">
                <a:solidFill>
                  <a:prstClr val="black"/>
                </a:solidFill>
                <a:ea typeface="Times New Roman" pitchFamily="18" charset="0"/>
                <a:cs typeface="Calibri" pitchFamily="34" charset="0"/>
              </a:rPr>
              <a:t>przetwórcy żywności </a:t>
            </a:r>
            <a:endParaRPr lang="pl-PL" sz="1400" b="1" dirty="0" smtClean="0">
              <a:solidFill>
                <a:prstClr val="black"/>
              </a:solidFill>
              <a:ea typeface="Times New Roman" pitchFamily="18" charset="0"/>
              <a:cs typeface="Arial" pitchFamily="34" charset="0"/>
            </a:endParaRPr>
          </a:p>
          <a:p>
            <a:pPr lvl="0" eaLnBrk="0" fontAlgn="base" hangingPunct="0">
              <a:spcBef>
                <a:spcPct val="0"/>
              </a:spcBef>
              <a:spcAft>
                <a:spcPct val="0"/>
              </a:spcAft>
              <a:buFontTx/>
              <a:buChar char="•"/>
              <a:tabLst>
                <a:tab pos="342900" algn="l"/>
              </a:tabLst>
            </a:pPr>
            <a:r>
              <a:rPr lang="pl-PL" sz="1400" b="1" dirty="0" smtClean="0">
                <a:solidFill>
                  <a:prstClr val="black"/>
                </a:solidFill>
                <a:ea typeface="Times New Roman" pitchFamily="18" charset="0"/>
                <a:cs typeface="Calibri" pitchFamily="34" charset="0"/>
              </a:rPr>
              <a:t>restauracje, inne punkty gastronomiczne oraz obiekty usług hotelarskich</a:t>
            </a:r>
            <a:endParaRPr lang="pl-PL" sz="1400" b="1" dirty="0" smtClean="0">
              <a:solidFill>
                <a:prstClr val="black"/>
              </a:solidFill>
              <a:ea typeface="Times New Roman" pitchFamily="18" charset="0"/>
              <a:cs typeface="Arial" pitchFamily="34" charset="0"/>
            </a:endParaRPr>
          </a:p>
          <a:p>
            <a:pPr lvl="0" eaLnBrk="0" fontAlgn="base" hangingPunct="0">
              <a:spcBef>
                <a:spcPct val="0"/>
              </a:spcBef>
              <a:spcAft>
                <a:spcPct val="0"/>
              </a:spcAft>
              <a:buFontTx/>
              <a:buChar char="•"/>
              <a:tabLst>
                <a:tab pos="342900" algn="l"/>
              </a:tabLst>
            </a:pPr>
            <a:r>
              <a:rPr lang="pl-PL" sz="1400" b="1" dirty="0" smtClean="0">
                <a:solidFill>
                  <a:prstClr val="black"/>
                </a:solidFill>
                <a:ea typeface="Times New Roman" pitchFamily="18" charset="0"/>
                <a:cs typeface="Calibri" pitchFamily="34" charset="0"/>
              </a:rPr>
              <a:t>hurtownicy i sprzedawcy detaliczni</a:t>
            </a:r>
            <a:endParaRPr lang="pl-PL" sz="1400" b="1" dirty="0" smtClean="0">
              <a:solidFill>
                <a:prstClr val="black"/>
              </a:solidFill>
              <a:cs typeface="Arial" pitchFamily="34" charset="0"/>
            </a:endParaRPr>
          </a:p>
          <a:p>
            <a:pPr lvl="0" eaLnBrk="0" fontAlgn="base" hangingPunct="0">
              <a:spcBef>
                <a:spcPct val="0"/>
              </a:spcBef>
              <a:spcAft>
                <a:spcPct val="0"/>
              </a:spcAft>
              <a:tabLst>
                <a:tab pos="342900" algn="l"/>
              </a:tabLst>
            </a:pPr>
            <a:endParaRPr lang="pl-PL" sz="1400" b="1" dirty="0" smtClean="0">
              <a:solidFill>
                <a:prstClr val="black"/>
              </a:solidFill>
              <a:ea typeface="Times New Roman" pitchFamily="18" charset="0"/>
              <a:cs typeface="Calibri" pitchFamily="34" charset="0"/>
            </a:endParaRPr>
          </a:p>
          <a:p>
            <a:pPr lvl="0" eaLnBrk="0" fontAlgn="base" hangingPunct="0">
              <a:spcBef>
                <a:spcPct val="0"/>
              </a:spcBef>
              <a:spcAft>
                <a:spcPct val="0"/>
              </a:spcAft>
              <a:tabLst>
                <a:tab pos="342900" algn="l"/>
              </a:tabLst>
            </a:pPr>
            <a:r>
              <a:rPr lang="pl-PL" sz="1400" b="1" dirty="0" smtClean="0">
                <a:solidFill>
                  <a:prstClr val="black"/>
                </a:solidFill>
                <a:ea typeface="Times New Roman" pitchFamily="18" charset="0"/>
                <a:cs typeface="Calibri" pitchFamily="34" charset="0"/>
              </a:rPr>
              <a:t>Oświadczam, iż zapoznałem/łam się z Zasadami Funkcjonowania Sieci </a:t>
            </a:r>
            <a:r>
              <a:rPr lang="pl-PL" sz="1400" b="1" i="1" dirty="0" smtClean="0">
                <a:solidFill>
                  <a:prstClr val="black"/>
                </a:solidFill>
                <a:ea typeface="Times New Roman" pitchFamily="18" charset="0"/>
                <a:cs typeface="Calibri" pitchFamily="34" charset="0"/>
              </a:rPr>
              <a:t>Dziedzictwo Kulinarne Świętokrzyskie</a:t>
            </a:r>
            <a:r>
              <a:rPr lang="pl-PL" sz="1400" b="1" dirty="0" smtClean="0">
                <a:solidFill>
                  <a:prstClr val="black"/>
                </a:solidFill>
                <a:ea typeface="Times New Roman" pitchFamily="18" charset="0"/>
                <a:cs typeface="Calibri" pitchFamily="34" charset="0"/>
              </a:rPr>
              <a:t> i przyjmuję na siebie wynikające z nich zobowiązania.</a:t>
            </a:r>
            <a:endParaRPr lang="pl-PL" sz="1400" b="1" dirty="0" smtClean="0">
              <a:solidFill>
                <a:prstClr val="black"/>
              </a:solidFill>
              <a:cs typeface="Arial" pitchFamily="34" charset="0"/>
            </a:endParaRPr>
          </a:p>
          <a:p>
            <a:pPr lvl="0" eaLnBrk="0" fontAlgn="base" hangingPunct="0">
              <a:spcBef>
                <a:spcPct val="0"/>
              </a:spcBef>
              <a:spcAft>
                <a:spcPct val="0"/>
              </a:spcAft>
              <a:tabLst>
                <a:tab pos="342900" algn="l"/>
              </a:tabLst>
            </a:pPr>
            <a:r>
              <a:rPr lang="pl-PL" sz="1400" b="1" dirty="0" smtClean="0">
                <a:solidFill>
                  <a:prstClr val="black"/>
                </a:solidFill>
                <a:ea typeface="Times New Roman" pitchFamily="18" charset="0"/>
                <a:cs typeface="Calibri" pitchFamily="34" charset="0"/>
              </a:rPr>
              <a:t>Oświadczam, iż informacje podane we wniosku są zgodne z prawdą</a:t>
            </a:r>
            <a:endParaRPr lang="pl-PL" sz="1400" b="1" dirty="0"/>
          </a:p>
        </p:txBody>
      </p:sp>
      <p:sp>
        <p:nvSpPr>
          <p:cNvPr id="12" name="Prostokąt 11"/>
          <p:cNvSpPr/>
          <p:nvPr/>
        </p:nvSpPr>
        <p:spPr>
          <a:xfrm>
            <a:off x="539552" y="5877272"/>
            <a:ext cx="7920880" cy="584775"/>
          </a:xfrm>
          <a:prstGeom prst="rect">
            <a:avLst/>
          </a:prstGeom>
        </p:spPr>
        <p:txBody>
          <a:bodyPr wrap="square">
            <a:spAutoFit/>
          </a:bodyPr>
          <a:lstStyle/>
          <a:p>
            <a:pPr lvl="0" eaLnBrk="0" fontAlgn="base" hangingPunct="0">
              <a:spcBef>
                <a:spcPct val="0"/>
              </a:spcBef>
              <a:spcAft>
                <a:spcPct val="0"/>
              </a:spcAft>
              <a:tabLst>
                <a:tab pos="342900" algn="l"/>
              </a:tabLst>
            </a:pPr>
            <a:r>
              <a:rPr lang="pl-PL" sz="1200" dirty="0" smtClean="0">
                <a:solidFill>
                  <a:prstClr val="black"/>
                </a:solidFill>
                <a:latin typeface="Calibri" pitchFamily="34" charset="0"/>
                <a:ea typeface="Times New Roman" pitchFamily="18" charset="0"/>
                <a:cs typeface="Calibri" pitchFamily="34" charset="0"/>
              </a:rPr>
              <a:t>………………………………	                     ……..……….......………………………………                     	  ….........………………………….</a:t>
            </a:r>
            <a:endParaRPr lang="pl-PL" sz="600" dirty="0" smtClean="0">
              <a:solidFill>
                <a:prstClr val="black"/>
              </a:solidFill>
              <a:latin typeface="Arial" pitchFamily="34" charset="0"/>
              <a:cs typeface="Arial" pitchFamily="34" charset="0"/>
            </a:endParaRPr>
          </a:p>
          <a:p>
            <a:pPr lvl="0" eaLnBrk="0" fontAlgn="base" hangingPunct="0">
              <a:spcBef>
                <a:spcPct val="0"/>
              </a:spcBef>
              <a:spcAft>
                <a:spcPct val="0"/>
              </a:spcAft>
              <a:tabLst>
                <a:tab pos="342900" algn="l"/>
              </a:tabLst>
            </a:pPr>
            <a:r>
              <a:rPr lang="pl-PL" sz="1000" dirty="0" smtClean="0">
                <a:solidFill>
                  <a:prstClr val="black"/>
                </a:solidFill>
                <a:latin typeface="Calibri" pitchFamily="34" charset="0"/>
                <a:ea typeface="Times New Roman" pitchFamily="18" charset="0"/>
                <a:cs typeface="Calibri" pitchFamily="34" charset="0"/>
              </a:rPr>
              <a:t>    Miejscowość, data                                        	Imię i nazwisko osoby uprawnionej 			 Czytelny podpis</a:t>
            </a:r>
          </a:p>
          <a:p>
            <a:pPr lvl="0" eaLnBrk="0" fontAlgn="base" hangingPunct="0">
              <a:spcBef>
                <a:spcPct val="0"/>
              </a:spcBef>
              <a:spcAft>
                <a:spcPct val="0"/>
              </a:spcAft>
              <a:tabLst>
                <a:tab pos="342900" algn="l"/>
              </a:tabLst>
            </a:pPr>
            <a:r>
              <a:rPr lang="pl-PL" sz="1000" dirty="0" smtClean="0">
                <a:solidFill>
                  <a:prstClr val="black"/>
                </a:solidFill>
                <a:latin typeface="Calibri" pitchFamily="34" charset="0"/>
                <a:ea typeface="Times New Roman" pitchFamily="18" charset="0"/>
                <a:cs typeface="Calibri" pitchFamily="34" charset="0"/>
              </a:rPr>
              <a:t>				do reprezentowania podmiotu	</a:t>
            </a:r>
            <a:endParaRPr lang="pl-PL" sz="6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1071</TotalTime>
  <Words>3469</Words>
  <Application>Microsoft Office PowerPoint</Application>
  <PresentationFormat>Pokaz na ekranie (4:3)</PresentationFormat>
  <Paragraphs>497</Paragraphs>
  <Slides>45</Slides>
  <Notes>2</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45</vt:i4>
      </vt:variant>
    </vt:vector>
  </HeadingPairs>
  <TitlesOfParts>
    <vt:vector size="47" baseType="lpstr">
      <vt:lpstr>Motyw pakietu Office</vt:lpstr>
      <vt:lpstr>Obraz - mapa bitowa</vt:lpstr>
      <vt:lpstr> Marka produktu tradycyjnego  jako narzędzie dywersyfikacji  produkcji rybackiej  </vt:lpstr>
      <vt:lpstr>Slajd 2</vt:lpstr>
      <vt:lpstr>     Ryby – pożywienie o wielowiekowych tradycjach      </vt:lpstr>
      <vt:lpstr> System ochrony i promocji wyrobów regionalnych i tradycyjnych  chroni dziedzictwo kulturowe wsi</vt:lpstr>
      <vt:lpstr>Europejska Sieć Regionalnego Dziedzictwa Kulinarnego (1995 r.)</vt:lpstr>
      <vt:lpstr>Jakie kryteria należy spełniać</vt:lpstr>
      <vt:lpstr>Slajd 7</vt:lpstr>
      <vt:lpstr>Slajd 8</vt:lpstr>
      <vt:lpstr>Slajd 9</vt:lpstr>
      <vt:lpstr>Polska Izba Produktu Regionalnego i Lokalnego </vt:lpstr>
      <vt:lpstr>System „Jakość Tradycja”</vt:lpstr>
      <vt:lpstr>Znak „Jakość Tradycja”</vt:lpstr>
      <vt:lpstr>         Kto może starać się o uzyskanie  „Jakość tradycja”  </vt:lpstr>
      <vt:lpstr>Produkty regionalne i tradycyjne</vt:lpstr>
      <vt:lpstr>Procedura umieszczania produktu na liście produktów tradycyjnych </vt:lpstr>
      <vt:lpstr>  Procedura umieszczania produktu na liście produktów tradycyjnych cd.</vt:lpstr>
      <vt:lpstr>Procedura umieszczania produktu na liście produktów tradycyjnych cd.</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Regulacje prawne</vt:lpstr>
      <vt:lpstr>  Produkty tradycyjne oraz znanego pochodzenia    </vt:lpstr>
      <vt:lpstr>Kategorie produktów w unijnym systemie jakości żywności</vt:lpstr>
      <vt:lpstr>Slajd 38</vt:lpstr>
      <vt:lpstr>Slajd 39</vt:lpstr>
      <vt:lpstr>Slajd 40</vt:lpstr>
      <vt:lpstr>Kontrola jakości produktów tradycyjnych i regionalnych</vt:lpstr>
      <vt:lpstr>Kontrola jakości produktów tradycyjnych i regionalnych</vt:lpstr>
      <vt:lpstr>Slajd 43</vt:lpstr>
      <vt:lpstr>Slajd 44</vt:lpstr>
      <vt:lpstr>Marka produktu regionalnego narzędzie służące równocześnie do kreowania  i zwiększania produkcji wysokiej jakości produktów  w regionie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Misiek</dc:creator>
  <cp:lastModifiedBy>Michał Woźniak</cp:lastModifiedBy>
  <cp:revision>337</cp:revision>
  <dcterms:created xsi:type="dcterms:W3CDTF">2013-12-29T12:04:36Z</dcterms:created>
  <dcterms:modified xsi:type="dcterms:W3CDTF">2017-10-01T17:09:46Z</dcterms:modified>
</cp:coreProperties>
</file>