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96" r:id="rId4"/>
    <p:sldMasterId id="2147483708" r:id="rId5"/>
  </p:sldMasterIdLst>
  <p:handoutMasterIdLst>
    <p:handoutMasterId r:id="rId19"/>
  </p:handoutMasterIdLst>
  <p:sldIdLst>
    <p:sldId id="326" r:id="rId6"/>
    <p:sldId id="337" r:id="rId7"/>
    <p:sldId id="336" r:id="rId8"/>
    <p:sldId id="329" r:id="rId9"/>
    <p:sldId id="330" r:id="rId10"/>
    <p:sldId id="331" r:id="rId11"/>
    <p:sldId id="332" r:id="rId12"/>
    <p:sldId id="333" r:id="rId13"/>
    <p:sldId id="334" r:id="rId14"/>
    <p:sldId id="341" r:id="rId15"/>
    <p:sldId id="340" r:id="rId16"/>
    <p:sldId id="339" r:id="rId17"/>
    <p:sldId id="335" r:id="rId18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693BD23E-6312-422B-9636-CDD8A3C0CA75}">
          <p14:sldIdLst>
            <p14:sldId id="326"/>
            <p14:sldId id="337"/>
            <p14:sldId id="336"/>
            <p14:sldId id="329"/>
            <p14:sldId id="330"/>
            <p14:sldId id="331"/>
            <p14:sldId id="332"/>
            <p14:sldId id="333"/>
            <p14:sldId id="334"/>
            <p14:sldId id="341"/>
            <p14:sldId id="340"/>
            <p14:sldId id="339"/>
            <p14:sldId id="33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Styl ciemny 2 - Akcent 5/Ak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7" autoAdjust="0"/>
    <p:restoredTop sz="94670" autoAdjust="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F1FE1-66E9-4191-B103-7215ADC4E5C4}" type="datetimeFigureOut">
              <a:rPr lang="pl-PL" smtClean="0"/>
              <a:t>2018-01-25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820277-B520-44B0-AB10-64937B56E2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8860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3EC2-BF97-43FF-B5EA-0A01EF9BAAC8}" type="datetimeFigureOut">
              <a:rPr lang="pl-PL" smtClean="0"/>
              <a:pPr/>
              <a:t>2018-01-25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0A86-45DB-4D0C-ADBE-5811051032A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6019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3EC2-BF97-43FF-B5EA-0A01EF9BAAC8}" type="datetimeFigureOut">
              <a:rPr lang="pl-PL" smtClean="0"/>
              <a:pPr/>
              <a:t>2018-01-25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0A86-45DB-4D0C-ADBE-5811051032A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7723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3EC2-BF97-43FF-B5EA-0A01EF9BAAC8}" type="datetimeFigureOut">
              <a:rPr lang="pl-PL" smtClean="0"/>
              <a:pPr/>
              <a:t>2018-01-25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0A86-45DB-4D0C-ADBE-5811051032A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3313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AA29F-660C-4E1B-B15C-7669A4F74C5B}" type="slidenum">
              <a:rPr lang="pl-PL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4943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724EF-484A-4EB7-816A-CD19B3F0F3C7}" type="slidenum">
              <a:rPr lang="pl-PL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6340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Oval 7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val 8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94E1E-ECE2-4896-95AA-B1956F08B56D}" type="slidenum">
              <a:rPr lang="pl-PL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4216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1B8C0-78E6-459D-B26B-E120ECFD2C86}" type="slidenum">
              <a:rPr lang="pl-PL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164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59840-CD0D-41B6-9810-CA0D40DD540F}" type="slidenum">
              <a:rPr lang="pl-PL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0010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D6EA1-58F2-4A55-80E6-7EEF0AC4F7E5}" type="slidenum">
              <a:rPr lang="pl-PL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1997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42A8E-8327-4083-87E6-652F4134D95A}" type="slidenum">
              <a:rPr lang="pl-PL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4783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F8B51-BC42-477F-9A6F-28C48A09DC72}" type="slidenum">
              <a:rPr lang="pl-PL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253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3EC2-BF97-43FF-B5EA-0A01EF9BAAC8}" type="datetimeFigureOut">
              <a:rPr lang="pl-PL" smtClean="0"/>
              <a:pPr/>
              <a:t>2018-01-25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0A86-45DB-4D0C-ADBE-5811051032A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36629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4B9A0-08CF-46C3-B3A1-9C3ADF5CB628}" type="slidenum">
              <a:rPr lang="pl-PL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3977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B3714-5EA2-4223-B970-77B82E7E3D31}" type="slidenum">
              <a:rPr lang="pl-PL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1755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DDBEF-B3CB-49EC-B8E9-8C8A5DC43943}" type="slidenum">
              <a:rPr lang="pl-PL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8244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3EC2-BF97-43FF-B5EA-0A01EF9BAAC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2018-01-25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0A86-45DB-4D0C-ADBE-5811051032A4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1964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3EC2-BF97-43FF-B5EA-0A01EF9BAAC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2018-01-25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0A86-45DB-4D0C-ADBE-5811051032A4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30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3EC2-BF97-43FF-B5EA-0A01EF9BAAC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2018-01-25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0A86-45DB-4D0C-ADBE-5811051032A4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6292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3EC2-BF97-43FF-B5EA-0A01EF9BAAC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2018-01-25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0A86-45DB-4D0C-ADBE-5811051032A4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7622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3EC2-BF97-43FF-B5EA-0A01EF9BAAC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2018-01-25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0A86-45DB-4D0C-ADBE-5811051032A4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1176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3EC2-BF97-43FF-B5EA-0A01EF9BAAC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2018-01-25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0A86-45DB-4D0C-ADBE-5811051032A4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2543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3EC2-BF97-43FF-B5EA-0A01EF9BAAC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2018-01-25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0A86-45DB-4D0C-ADBE-5811051032A4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347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3EC2-BF97-43FF-B5EA-0A01EF9BAAC8}" type="datetimeFigureOut">
              <a:rPr lang="pl-PL" smtClean="0"/>
              <a:pPr/>
              <a:t>2018-01-25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0A86-45DB-4D0C-ADBE-5811051032A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141458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3EC2-BF97-43FF-B5EA-0A01EF9BAAC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2018-01-25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0A86-45DB-4D0C-ADBE-5811051032A4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46985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3EC2-BF97-43FF-B5EA-0A01EF9BAAC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2018-01-25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0A86-45DB-4D0C-ADBE-5811051032A4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6248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3EC2-BF97-43FF-B5EA-0A01EF9BAAC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2018-01-25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0A86-45DB-4D0C-ADBE-5811051032A4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6726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3EC2-BF97-43FF-B5EA-0A01EF9BAAC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2018-01-25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0A86-45DB-4D0C-ADBE-5811051032A4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43463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3EC2-BF97-43FF-B5EA-0A01EF9BAAC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2018-01-25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0A86-45DB-4D0C-ADBE-5811051032A4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6785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3EC2-BF97-43FF-B5EA-0A01EF9BAAC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2018-01-25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0A86-45DB-4D0C-ADBE-5811051032A4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3606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3EC2-BF97-43FF-B5EA-0A01EF9BAAC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2018-01-25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0A86-45DB-4D0C-ADBE-5811051032A4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08874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3EC2-BF97-43FF-B5EA-0A01EF9BAAC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2018-01-25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0A86-45DB-4D0C-ADBE-5811051032A4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15847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3EC2-BF97-43FF-B5EA-0A01EF9BAAC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2018-01-25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0A86-45DB-4D0C-ADBE-5811051032A4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80087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3EC2-BF97-43FF-B5EA-0A01EF9BAAC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2018-01-25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0A86-45DB-4D0C-ADBE-5811051032A4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138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3EC2-BF97-43FF-B5EA-0A01EF9BAAC8}" type="datetimeFigureOut">
              <a:rPr lang="pl-PL" smtClean="0"/>
              <a:pPr/>
              <a:t>2018-01-25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0A86-45DB-4D0C-ADBE-5811051032A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897667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3EC2-BF97-43FF-B5EA-0A01EF9BAAC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2018-01-25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0A86-45DB-4D0C-ADBE-5811051032A4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57633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3EC2-BF97-43FF-B5EA-0A01EF9BAAC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2018-01-25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0A86-45DB-4D0C-ADBE-5811051032A4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87561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3EC2-BF97-43FF-B5EA-0A01EF9BAAC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2018-01-25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0A86-45DB-4D0C-ADBE-5811051032A4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60813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3EC2-BF97-43FF-B5EA-0A01EF9BAAC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2018-01-25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0A86-45DB-4D0C-ADBE-5811051032A4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93661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3EC2-BF97-43FF-B5EA-0A01EF9BAAC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2018-01-25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0A86-45DB-4D0C-ADBE-5811051032A4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24702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3EC2-BF97-43FF-B5EA-0A01EF9BAAC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2018-01-25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0A86-45DB-4D0C-ADBE-5811051032A4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59152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3EC2-BF97-43FF-B5EA-0A01EF9BAAC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2018-01-25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0A86-45DB-4D0C-ADBE-5811051032A4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87635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3EC2-BF97-43FF-B5EA-0A01EF9BAAC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2018-01-25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0A86-45DB-4D0C-ADBE-5811051032A4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1375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3EC2-BF97-43FF-B5EA-0A01EF9BAAC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2018-01-25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0A86-45DB-4D0C-ADBE-5811051032A4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66676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3EC2-BF97-43FF-B5EA-0A01EF9BAAC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2018-01-25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0A86-45DB-4D0C-ADBE-5811051032A4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153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3EC2-BF97-43FF-B5EA-0A01EF9BAAC8}" type="datetimeFigureOut">
              <a:rPr lang="pl-PL" smtClean="0"/>
              <a:pPr/>
              <a:t>2018-01-25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0A86-45DB-4D0C-ADBE-5811051032A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521955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3EC2-BF97-43FF-B5EA-0A01EF9BAAC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2018-01-25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0A86-45DB-4D0C-ADBE-5811051032A4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51584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3EC2-BF97-43FF-B5EA-0A01EF9BAAC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2018-01-25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0A86-45DB-4D0C-ADBE-5811051032A4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45507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3EC2-BF97-43FF-B5EA-0A01EF9BAAC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2018-01-25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0A86-45DB-4D0C-ADBE-5811051032A4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06587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3EC2-BF97-43FF-B5EA-0A01EF9BAAC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2018-01-25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0A86-45DB-4D0C-ADBE-5811051032A4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64387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3EC2-BF97-43FF-B5EA-0A01EF9BAAC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2018-01-25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0A86-45DB-4D0C-ADBE-5811051032A4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19391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3EC2-BF97-43FF-B5EA-0A01EF9BAAC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2018-01-25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0A86-45DB-4D0C-ADBE-5811051032A4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735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3EC2-BF97-43FF-B5EA-0A01EF9BAAC8}" type="datetimeFigureOut">
              <a:rPr lang="pl-PL" smtClean="0"/>
              <a:pPr/>
              <a:t>2018-01-25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0A86-45DB-4D0C-ADBE-5811051032A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5192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3EC2-BF97-43FF-B5EA-0A01EF9BAAC8}" type="datetimeFigureOut">
              <a:rPr lang="pl-PL" smtClean="0"/>
              <a:pPr/>
              <a:t>2018-01-25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0A86-45DB-4D0C-ADBE-5811051032A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7051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3EC2-BF97-43FF-B5EA-0A01EF9BAAC8}" type="datetimeFigureOut">
              <a:rPr lang="pl-PL" smtClean="0"/>
              <a:pPr/>
              <a:t>2018-01-25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0A86-45DB-4D0C-ADBE-5811051032A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8583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3EC2-BF97-43FF-B5EA-0A01EF9BAAC8}" type="datetimeFigureOut">
              <a:rPr lang="pl-PL" smtClean="0"/>
              <a:pPr/>
              <a:t>2018-01-25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0A86-45DB-4D0C-ADBE-5811051032A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6084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13EC2-BF97-43FF-B5EA-0A01EF9BAAC8}" type="datetimeFigureOut">
              <a:rPr lang="pl-PL" smtClean="0"/>
              <a:pPr/>
              <a:t>2018-01-25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80A86-45DB-4D0C-ADBE-5811051032A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4036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  <a:endParaRPr lang="en-US" altLang="pl-PL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59D3B9F-1252-4750-9565-05D5A7834096}" type="slidenum">
              <a:rPr lang="pl-PL">
                <a:solidFill>
                  <a:prstClr val="black">
                    <a:lumMod val="65000"/>
                    <a:lumOff val="3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pl-PL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892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2pPr>
      <a:lvl3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3pPr>
      <a:lvl4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4pPr>
      <a:lvl5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13EC2-BF97-43FF-B5EA-0A01EF9BAAC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2018-01-25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80A86-45DB-4D0C-ADBE-5811051032A4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589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13EC2-BF97-43FF-B5EA-0A01EF9BAAC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2018-01-25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80A86-45DB-4D0C-ADBE-5811051032A4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80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13EC2-BF97-43FF-B5EA-0A01EF9BAAC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2018-01-25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80A86-45DB-4D0C-ADBE-5811051032A4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794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pl/url?sa=i&amp;rct=j&amp;q=&amp;esrc=s&amp;source=images&amp;cd=&amp;ved=0ahUKEwj67ZKf0crWAhWjK5oKHQzCAloQjRwIBw&amp;url=http://www.polskieradio.pl/42/3166/Artykul/1621398,Akwakultura-w-Polsce-ma-duzy-potencjal-do-rozwoju&amp;psig=AFQjCNFjdV1lEO7EJvx9taFhv8bw92p2zQ&amp;ust=1506782690116279" TargetMode="Externa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pl/url?sa=i&amp;rct=j&amp;q=&amp;esrc=s&amp;source=images&amp;cd=&amp;ved=0ahUKEwj67ZKf0crWAhWjK5oKHQzCAloQjRwIBw&amp;url=http://www.polskieradio.pl/42/3166/Artykul/1621398,Akwakultura-w-Polsce-ma-duzy-potencjal-do-rozwoju&amp;psig=AFQjCNFjdV1lEO7EJvx9taFhv8bw92p2zQ&amp;ust=1506782690116279" TargetMode="Externa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pl/url?sa=i&amp;rct=j&amp;q=&amp;esrc=s&amp;source=images&amp;cd=&amp;ved=0ahUKEwj67ZKf0crWAhWjK5oKHQzCAloQjRwIBw&amp;url=http://www.polskieradio.pl/42/3166/Artykul/1621398,Akwakultura-w-Polsce-ma-duzy-potencjal-do-rozwoju&amp;psig=AFQjCNFjdV1lEO7EJvx9taFhv8bw92p2zQ&amp;ust=1506782690116279" TargetMode="Externa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pl/url?sa=i&amp;rct=j&amp;q=&amp;esrc=s&amp;source=images&amp;cd=&amp;ved=0ahUKEwj67ZKf0crWAhWjK5oKHQzCAloQjRwIBw&amp;url=http://www.polskieradio.pl/42/3166/Artykul/1621398,Akwakultura-w-Polsce-ma-duzy-potencjal-do-rozwoju&amp;psig=AFQjCNFjdV1lEO7EJvx9taFhv8bw92p2zQ&amp;ust=1506782690116279" TargetMode="Externa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pl/url?sa=i&amp;rct=j&amp;q=&amp;esrc=s&amp;source=images&amp;cd=&amp;ved=0ahUKEwj67ZKf0crWAhWjK5oKHQzCAloQjRwIBw&amp;url=http://www.polskieradio.pl/42/3166/Artykul/1621398,Akwakultura-w-Polsce-ma-duzy-potencjal-do-rozwoju&amp;psig=AFQjCNFjdV1lEO7EJvx9taFhv8bw92p2zQ&amp;ust=1506782690116279" TargetMode="Externa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5865813"/>
          </a:xfrm>
        </p:spPr>
        <p:txBody>
          <a:bodyPr/>
          <a:lstStyle/>
          <a:p>
            <a:pPr algn="ctr">
              <a:defRPr/>
            </a:pPr>
            <a:endParaRPr lang="pl-PL" sz="1400" dirty="0" smtClean="0">
              <a:solidFill>
                <a:schemeClr val="tx1"/>
              </a:solidFill>
            </a:endParaRPr>
          </a:p>
          <a:p>
            <a:pPr algn="ctr">
              <a:buFont typeface="Arial" charset="0"/>
              <a:buNone/>
              <a:defRPr/>
            </a:pPr>
            <a:endParaRPr lang="pl-PL" sz="1400" dirty="0" smtClean="0">
              <a:solidFill>
                <a:schemeClr val="tx1"/>
              </a:solidFill>
            </a:endParaRPr>
          </a:p>
          <a:p>
            <a:pPr algn="ctr">
              <a:buFont typeface="Arial" charset="0"/>
              <a:buNone/>
              <a:defRPr/>
            </a:pPr>
            <a:endParaRPr lang="pl-PL" sz="1400" dirty="0" smtClean="0">
              <a:solidFill>
                <a:schemeClr val="tx1"/>
              </a:solidFill>
            </a:endParaRPr>
          </a:p>
          <a:p>
            <a:pPr algn="ctr">
              <a:buFont typeface="Arial" charset="0"/>
              <a:buNone/>
              <a:defRPr/>
            </a:pPr>
            <a:endParaRPr lang="pl-PL" sz="1100" dirty="0" smtClean="0">
              <a:solidFill>
                <a:schemeClr val="tx1"/>
              </a:solidFill>
            </a:endParaRPr>
          </a:p>
          <a:p>
            <a:pPr algn="ctr">
              <a:buFont typeface="Arial" charset="0"/>
              <a:buNone/>
              <a:defRPr/>
            </a:pPr>
            <a:endParaRPr lang="pl-PL" sz="1400" dirty="0" smtClean="0">
              <a:solidFill>
                <a:schemeClr val="tx1"/>
              </a:solidFill>
            </a:endParaRPr>
          </a:p>
          <a:p>
            <a:pPr algn="ctr">
              <a:buFont typeface="Arial" charset="0"/>
              <a:buNone/>
              <a:defRPr/>
            </a:pPr>
            <a:endParaRPr lang="pl-PL" sz="1400" dirty="0" smtClean="0">
              <a:solidFill>
                <a:schemeClr val="tx1"/>
              </a:solidFill>
            </a:endParaRPr>
          </a:p>
          <a:p>
            <a:pPr algn="ctr">
              <a:buFont typeface="Arial" charset="0"/>
              <a:buNone/>
              <a:defRPr/>
            </a:pPr>
            <a:endParaRPr lang="pl-PL" sz="1400" dirty="0" smtClean="0">
              <a:solidFill>
                <a:schemeClr val="tx1"/>
              </a:solidFill>
            </a:endParaRPr>
          </a:p>
          <a:p>
            <a:pPr algn="ctr">
              <a:buFont typeface="Arial" charset="0"/>
              <a:buNone/>
              <a:defRPr/>
            </a:pPr>
            <a:endParaRPr lang="pl-PL" sz="1400" dirty="0" smtClean="0">
              <a:solidFill>
                <a:schemeClr val="tx1"/>
              </a:solidFill>
            </a:endParaRPr>
          </a:p>
          <a:p>
            <a:pPr algn="ctr">
              <a:buFont typeface="Arial" charset="0"/>
              <a:buNone/>
              <a:defRPr/>
            </a:pPr>
            <a:endParaRPr lang="pl-PL" sz="1400" dirty="0" smtClean="0">
              <a:solidFill>
                <a:schemeClr val="tx1"/>
              </a:solidFill>
            </a:endParaRPr>
          </a:p>
          <a:p>
            <a:pPr algn="ctr">
              <a:buFont typeface="Arial" charset="0"/>
              <a:buNone/>
              <a:defRPr/>
            </a:pPr>
            <a:r>
              <a:rPr lang="pl-PL" sz="1400" b="1" dirty="0" smtClean="0">
                <a:solidFill>
                  <a:schemeClr val="tx1"/>
                </a:solidFill>
              </a:rPr>
              <a:t>DEPARTAMENT RYBOŁÓWSTWA</a:t>
            </a:r>
            <a:endParaRPr lang="pl-PL" sz="1400" dirty="0" smtClean="0">
              <a:solidFill>
                <a:schemeClr val="tx1"/>
              </a:solidFill>
            </a:endParaRPr>
          </a:p>
          <a:p>
            <a:pPr algn="ctr">
              <a:buFont typeface="Arial" charset="0"/>
              <a:buNone/>
              <a:defRPr/>
            </a:pPr>
            <a:r>
              <a:rPr lang="pl-PL" sz="1400" dirty="0" smtClean="0">
                <a:solidFill>
                  <a:schemeClr val="tx1"/>
                </a:solidFill>
              </a:rPr>
              <a:t>Ministerstwo Gospodarki Morskiej i Żeglugi Śródlądowej </a:t>
            </a:r>
          </a:p>
          <a:p>
            <a:pPr algn="ctr">
              <a:buFont typeface="Arial" charset="0"/>
              <a:buNone/>
              <a:defRPr/>
            </a:pPr>
            <a:endParaRPr lang="pl-PL" sz="1800" b="1" dirty="0" smtClean="0">
              <a:solidFill>
                <a:schemeClr val="tx1"/>
              </a:solidFill>
            </a:endParaRPr>
          </a:p>
          <a:p>
            <a:pPr algn="ctr">
              <a:buNone/>
              <a:defRPr/>
            </a:pPr>
            <a:r>
              <a:rPr lang="pl-PL" sz="2000" b="1" dirty="0" smtClean="0">
                <a:solidFill>
                  <a:schemeClr val="tx1"/>
                </a:solidFill>
              </a:rPr>
              <a:t>Aktualne sprawy akwakultury – PO „Rybactwo i morze”</a:t>
            </a:r>
          </a:p>
          <a:p>
            <a:pPr algn="ctr">
              <a:buNone/>
              <a:defRPr/>
            </a:pPr>
            <a:endParaRPr lang="pl-PL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 typeface="Arial" charset="0"/>
              <a:buNone/>
              <a:defRPr/>
            </a:pPr>
            <a:r>
              <a:rPr lang="pl-PL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pl-PL" sz="1400" b="1" dirty="0" smtClean="0">
                <a:solidFill>
                  <a:schemeClr val="tx1"/>
                </a:solidFill>
              </a:rPr>
              <a:t> </a:t>
            </a:r>
            <a:endParaRPr lang="pl-PL" sz="1400" dirty="0" smtClean="0">
              <a:solidFill>
                <a:schemeClr val="tx1"/>
              </a:solidFill>
            </a:endParaRPr>
          </a:p>
          <a:p>
            <a:pPr algn="ctr">
              <a:buFont typeface="Arial" charset="0"/>
              <a:buNone/>
              <a:defRPr/>
            </a:pPr>
            <a:endParaRPr lang="pl-PL" sz="1400" b="1" dirty="0" smtClean="0">
              <a:solidFill>
                <a:schemeClr val="tx1"/>
              </a:solidFill>
            </a:endParaRPr>
          </a:p>
          <a:p>
            <a:pPr algn="ctr">
              <a:buNone/>
              <a:defRPr/>
            </a:pPr>
            <a:endParaRPr lang="pl-PL" sz="1400" dirty="0" smtClean="0">
              <a:solidFill>
                <a:schemeClr val="tx1"/>
              </a:solidFill>
            </a:endParaRPr>
          </a:p>
          <a:p>
            <a:pPr algn="ctr">
              <a:buNone/>
              <a:defRPr/>
            </a:pPr>
            <a:endParaRPr lang="pl-PL" sz="1400" dirty="0" smtClean="0">
              <a:solidFill>
                <a:schemeClr val="tx1"/>
              </a:solidFill>
            </a:endParaRPr>
          </a:p>
          <a:p>
            <a:pPr algn="ctr">
              <a:buNone/>
              <a:defRPr/>
            </a:pPr>
            <a:endParaRPr lang="pl-PL" sz="1400" dirty="0">
              <a:solidFill>
                <a:schemeClr val="tx1"/>
              </a:solidFill>
            </a:endParaRPr>
          </a:p>
          <a:p>
            <a:pPr algn="ctr">
              <a:buNone/>
              <a:defRPr/>
            </a:pPr>
            <a:endParaRPr lang="pl-PL" sz="1400" dirty="0" smtClean="0">
              <a:solidFill>
                <a:schemeClr val="tx1"/>
              </a:solidFill>
            </a:endParaRPr>
          </a:p>
          <a:p>
            <a:pPr algn="ctr">
              <a:buNone/>
              <a:defRPr/>
            </a:pPr>
            <a:endParaRPr lang="pl-PL" sz="1400" dirty="0" smtClean="0">
              <a:solidFill>
                <a:schemeClr val="tx1"/>
              </a:solidFill>
            </a:endParaRPr>
          </a:p>
          <a:p>
            <a:pPr algn="ctr">
              <a:spcAft>
                <a:spcPts val="600"/>
              </a:spcAft>
              <a:buNone/>
              <a:defRPr/>
            </a:pPr>
            <a:r>
              <a:rPr lang="pl-PL" sz="1400" dirty="0" smtClean="0">
                <a:solidFill>
                  <a:schemeClr val="tx1"/>
                </a:solidFill>
              </a:rPr>
              <a:t>Rytwiany, 25 stycznia 2018 </a:t>
            </a:r>
            <a:r>
              <a:rPr lang="pl-PL" sz="1400" dirty="0">
                <a:solidFill>
                  <a:schemeClr val="tx1"/>
                </a:solidFill>
              </a:rPr>
              <a:t>r. </a:t>
            </a:r>
          </a:p>
          <a:p>
            <a:pPr algn="ctr">
              <a:spcAft>
                <a:spcPts val="600"/>
              </a:spcAft>
              <a:buFont typeface="Arial" charset="0"/>
              <a:buNone/>
              <a:defRPr/>
            </a:pPr>
            <a:endParaRPr lang="pl-PL" sz="1400" b="1" dirty="0">
              <a:solidFill>
                <a:schemeClr val="tx1"/>
              </a:solidFill>
            </a:endParaRPr>
          </a:p>
          <a:p>
            <a:pPr algn="ctr">
              <a:buFont typeface="Arial" charset="0"/>
              <a:buNone/>
              <a:defRPr/>
            </a:pPr>
            <a:r>
              <a:rPr lang="pl-PL" sz="1400" b="1" dirty="0" smtClean="0">
                <a:solidFill>
                  <a:schemeClr val="tx1"/>
                </a:solidFill>
              </a:rPr>
              <a:t> </a:t>
            </a:r>
            <a:endParaRPr lang="pl-PL" sz="1400" dirty="0" smtClean="0">
              <a:solidFill>
                <a:schemeClr val="tx1"/>
              </a:solidFill>
            </a:endParaRPr>
          </a:p>
          <a:p>
            <a:pPr>
              <a:defRPr/>
            </a:pPr>
            <a:endParaRPr lang="pl-PL" dirty="0" smtClean="0"/>
          </a:p>
        </p:txBody>
      </p:sp>
      <p:pic>
        <p:nvPicPr>
          <p:cNvPr id="4" name="Obraz 3" descr="MGMiZS logo jpg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80000"/>
                    </a14:imgEffect>
                    <a14:imgEffect>
                      <a14:saturation sat="1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556792"/>
            <a:ext cx="1800200" cy="720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C:\Users\mrucinski\Desktop\Logo-PO-RYBY-2014-202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581128"/>
            <a:ext cx="1728192" cy="494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434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>
          <a:xfrm>
            <a:off x="214313" y="116632"/>
            <a:ext cx="8715375" cy="349702"/>
          </a:xfrm>
          <a:prstGeom prst="rect">
            <a:avLst/>
          </a:prstGeom>
        </p:spPr>
        <p:txBody>
          <a:bodyPr vert="horz" lIns="36000" tIns="36000" rIns="36000" bIns="36000" rtlCol="0" anchor="t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altLang="pl-PL" sz="1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Ile pieniędzy zostało </a:t>
            </a:r>
          </a:p>
        </p:txBody>
      </p:sp>
      <p:cxnSp>
        <p:nvCxnSpPr>
          <p:cNvPr id="12" name="Łącznik prosty 42"/>
          <p:cNvCxnSpPr/>
          <p:nvPr/>
        </p:nvCxnSpPr>
        <p:spPr>
          <a:xfrm>
            <a:off x="311570" y="692696"/>
            <a:ext cx="84969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660335"/>
              </p:ext>
            </p:extLst>
          </p:nvPr>
        </p:nvGraphicFramePr>
        <p:xfrm>
          <a:off x="311570" y="1196754"/>
          <a:ext cx="8496944" cy="5553117"/>
        </p:xfrm>
        <a:graphic>
          <a:graphicData uri="http://schemas.openxmlformats.org/drawingml/2006/table">
            <a:tbl>
              <a:tblPr/>
              <a:tblGrid>
                <a:gridCol w="690107"/>
                <a:gridCol w="4945768"/>
                <a:gridCol w="1466478"/>
                <a:gridCol w="1394591"/>
              </a:tblGrid>
              <a:tr h="63317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2.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ambria" panose="02040503050406030204" pitchFamily="18" charset="0"/>
                        </a:rPr>
                        <a:t>Wspieranie akwakultury zrównoważonej środowiskowo, </a:t>
                      </a:r>
                      <a:r>
                        <a:rPr lang="pl-PL" sz="1400" b="1" i="0" u="none" strike="noStrike" dirty="0" err="1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ambria" panose="02040503050406030204" pitchFamily="18" charset="0"/>
                        </a:rPr>
                        <a:t>zasobooszczędnej</a:t>
                      </a:r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ambria" panose="02040503050406030204" pitchFamily="18" charset="0"/>
                        </a:rPr>
                        <a:t>, innowacyjnej, konkurencyjnej i opartej na wiedzy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268 987 268,00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193 521 968,00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</a:tr>
              <a:tr h="31658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2.1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Innowacje (</a:t>
                      </a:r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art. 47</a:t>
                      </a: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20 </a:t>
                      </a: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000 000,00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20 270 000,00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63317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2.2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Usługi z zakresu zarządzania, zastępstw i doradztwa dla gospodarstw akwakultury (</a:t>
                      </a:r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art. 49</a:t>
                      </a: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15 600 000,00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5 600 000,00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1658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2.3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Inwestycje produkcyjne w akwakulturę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137 670 600,00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114 204 000,00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1658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2.3.1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Inwestycje produkcyjne w akwakulturę (</a:t>
                      </a:r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art. 48.1. a-d, f-h</a:t>
                      </a:r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83 270 600,00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64 285 000,00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63317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2.3.2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Inwestycje produkcyjne w akwakulturę - zwiększanie efektywności energetycznej, odnawialne źródła energii (</a:t>
                      </a:r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art. 48.1.k</a:t>
                      </a:r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27 300 000,00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27 300 000,00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94976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2.3.3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Inwestycje produkcyjne w akwakulturę - efektywne gospodarowanie zasobami, zmniejszenie zużycia wody i chemikaliów, systemy recyrkulacji minimalizujące zużycie wody (</a:t>
                      </a:r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art. 48.1.e, i, j</a:t>
                      </a:r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27 100 000,00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22 619 000,00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63317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2.4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Zachęcanie nowych hodowców do rozpoczęcia działalności w sektorze zrównoważonej akwakultury (</a:t>
                      </a:r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art. 52</a:t>
                      </a:r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10 000 000,00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1658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2.5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Akwakultura świadcząca usługi środowiskowe (</a:t>
                      </a:r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art. 54</a:t>
                      </a:r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92 716 668,00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50 994 168,00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1658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2.6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Promowanie kapitału ludzkiego i tworzenia sieci kontaktów (</a:t>
                      </a:r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art. 50</a:t>
                      </a: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2 000 000,00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1 023 800,00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3520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2.7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Ubezpieczenie zasobów akwakultury (</a:t>
                      </a:r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art. 57</a:t>
                      </a: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1 000 000,00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1 000 000,00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908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>
          <a:xfrm>
            <a:off x="212136" y="2276872"/>
            <a:ext cx="8715375" cy="811367"/>
          </a:xfrm>
          <a:prstGeom prst="rect">
            <a:avLst/>
          </a:prstGeom>
        </p:spPr>
        <p:txBody>
          <a:bodyPr vert="horz" lIns="36000" tIns="36000" rIns="36000" bIns="36000" rtlCol="0" anchor="t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altLang="pl-PL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Najbliższa przyszłość </a:t>
            </a:r>
            <a:br>
              <a:rPr lang="pl-PL" altLang="pl-PL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pl-PL" altLang="pl-PL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 ramach Priorytetu 2 Akwakultura  </a:t>
            </a:r>
          </a:p>
        </p:txBody>
      </p:sp>
      <p:sp>
        <p:nvSpPr>
          <p:cNvPr id="20" name="Tytuł 1"/>
          <p:cNvSpPr txBox="1">
            <a:spLocks/>
          </p:cNvSpPr>
          <p:nvPr/>
        </p:nvSpPr>
        <p:spPr>
          <a:xfrm>
            <a:off x="383191" y="836712"/>
            <a:ext cx="7943056" cy="934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tIns="36000" rIns="36000" bIns="36000">
            <a:spAutoFit/>
          </a:bodyPr>
          <a:lstStyle>
            <a:defPPr>
              <a:defRPr lang="pl-PL"/>
            </a:defPPr>
            <a:lvl1pPr marL="177800" indent="-177800">
              <a:spcBef>
                <a:spcPct val="0"/>
              </a:spcBef>
              <a:buFontTx/>
              <a:buNone/>
              <a:defRPr sz="1600" b="1"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latin typeface="Calibri" pitchFamily="34" charset="0"/>
              </a:defRPr>
            </a:lvl9pPr>
          </a:lstStyle>
          <a:p>
            <a:pPr marL="0" indent="0"/>
            <a:endParaRPr lang="pl-PL" sz="1400" dirty="0" smtClean="0">
              <a:solidFill>
                <a:prstClr val="black"/>
              </a:solidFill>
            </a:endParaRPr>
          </a:p>
          <a:p>
            <a:pPr marL="0" indent="0"/>
            <a:endParaRPr lang="pl-PL" sz="1400" dirty="0">
              <a:solidFill>
                <a:prstClr val="black"/>
              </a:solidFill>
            </a:endParaRPr>
          </a:p>
          <a:p>
            <a:pPr marL="0" indent="0"/>
            <a:endParaRPr lang="pl-PL" sz="1400" dirty="0">
              <a:solidFill>
                <a:prstClr val="black"/>
              </a:solidFill>
            </a:endParaRPr>
          </a:p>
          <a:p>
            <a:pPr marL="0" indent="0"/>
            <a:endParaRPr lang="pl-PL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>
          <a:xfrm>
            <a:off x="214313" y="116632"/>
            <a:ext cx="8715375" cy="503590"/>
          </a:xfrm>
          <a:prstGeom prst="rect">
            <a:avLst/>
          </a:prstGeom>
        </p:spPr>
        <p:txBody>
          <a:bodyPr vert="horz" lIns="36000" tIns="36000" rIns="36000" bIns="36000" rtlCol="0" anchor="t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altLang="pl-PL" sz="2800" b="1" dirty="0" smtClean="0">
                <a:solidFill>
                  <a:prstClr val="black"/>
                </a:solidFill>
                <a:latin typeface="Century Gothic" pitchFamily="34" charset="0"/>
                <a:cs typeface="Arial" pitchFamily="34" charset="0"/>
              </a:rPr>
              <a:t>Najbliższa przyszłość </a:t>
            </a:r>
          </a:p>
        </p:txBody>
      </p:sp>
      <p:sp>
        <p:nvSpPr>
          <p:cNvPr id="28" name="Tytuł 1"/>
          <p:cNvSpPr txBox="1">
            <a:spLocks/>
          </p:cNvSpPr>
          <p:nvPr/>
        </p:nvSpPr>
        <p:spPr bwMode="auto">
          <a:xfrm>
            <a:off x="200483" y="1844824"/>
            <a:ext cx="8647543" cy="3766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tIns="36000" rIns="36000" bIns="36000">
            <a:spAutoFit/>
          </a:bodyPr>
          <a:lstStyle>
            <a:lvl1pPr marL="177800" indent="-17780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641350" indent="-285750" algn="just" eaLnBrk="1" hangingPunct="1">
              <a:spcBef>
                <a:spcPct val="0"/>
              </a:spcBef>
            </a:pPr>
            <a:r>
              <a:rPr lang="pl-PL" altLang="pl-PL" sz="1600" dirty="0" smtClean="0">
                <a:solidFill>
                  <a:prstClr val="black"/>
                </a:solidFill>
                <a:latin typeface="Century Gothic" pitchFamily="34" charset="0"/>
              </a:rPr>
              <a:t>Nabór wniosków o dofinansowanie w ramach działania 2.5 </a:t>
            </a:r>
            <a:r>
              <a:rPr lang="pl-PL" altLang="pl-PL" sz="1600" smtClean="0">
                <a:solidFill>
                  <a:prstClr val="black"/>
                </a:solidFill>
                <a:latin typeface="Century Gothic" pitchFamily="34" charset="0"/>
              </a:rPr>
              <a:t>Akwakultura </a:t>
            </a:r>
            <a:r>
              <a:rPr lang="pl-PL" altLang="pl-PL" sz="1600" smtClean="0">
                <a:solidFill>
                  <a:prstClr val="black"/>
                </a:solidFill>
                <a:latin typeface="Century Gothic" pitchFamily="34" charset="0"/>
              </a:rPr>
              <a:t>świadcząca </a:t>
            </a:r>
            <a:r>
              <a:rPr lang="pl-PL" altLang="pl-PL" sz="1600" dirty="0">
                <a:solidFill>
                  <a:prstClr val="black"/>
                </a:solidFill>
                <a:latin typeface="Century Gothic" pitchFamily="34" charset="0"/>
              </a:rPr>
              <a:t>usługi środowiskowe - </a:t>
            </a:r>
            <a:r>
              <a:rPr lang="pl-PL" altLang="pl-PL" sz="1600" b="1">
                <a:solidFill>
                  <a:prstClr val="black"/>
                </a:solidFill>
                <a:latin typeface="Century Gothic" pitchFamily="34" charset="0"/>
              </a:rPr>
              <a:t>od </a:t>
            </a:r>
            <a:r>
              <a:rPr lang="pl-PL" altLang="pl-PL" sz="1600" b="1" smtClean="0">
                <a:solidFill>
                  <a:prstClr val="black"/>
                </a:solidFill>
                <a:latin typeface="Century Gothic" pitchFamily="34" charset="0"/>
              </a:rPr>
              <a:t>13 </a:t>
            </a:r>
            <a:r>
              <a:rPr lang="pl-PL" altLang="pl-PL" sz="1600" b="1" dirty="0">
                <a:solidFill>
                  <a:prstClr val="black"/>
                </a:solidFill>
                <a:latin typeface="Century Gothic" pitchFamily="34" charset="0"/>
              </a:rPr>
              <a:t>lutego 2018 r. </a:t>
            </a:r>
            <a:r>
              <a:rPr lang="pl-PL" altLang="pl-PL" sz="1600" b="1">
                <a:solidFill>
                  <a:prstClr val="black"/>
                </a:solidFill>
                <a:latin typeface="Century Gothic" pitchFamily="34" charset="0"/>
              </a:rPr>
              <a:t>do </a:t>
            </a:r>
            <a:r>
              <a:rPr lang="pl-PL" altLang="pl-PL" sz="1600" b="1" smtClean="0">
                <a:solidFill>
                  <a:prstClr val="black"/>
                </a:solidFill>
                <a:latin typeface="Century Gothic" pitchFamily="34" charset="0"/>
              </a:rPr>
              <a:t>28 </a:t>
            </a:r>
            <a:r>
              <a:rPr lang="pl-PL" altLang="pl-PL" sz="1600" b="1" dirty="0">
                <a:solidFill>
                  <a:prstClr val="black"/>
                </a:solidFill>
                <a:latin typeface="Century Gothic" pitchFamily="34" charset="0"/>
              </a:rPr>
              <a:t>lutego 2018 r</a:t>
            </a:r>
            <a:r>
              <a:rPr lang="pl-PL" altLang="pl-PL" sz="1600" dirty="0">
                <a:solidFill>
                  <a:prstClr val="black"/>
                </a:solidFill>
                <a:latin typeface="Century Gothic" pitchFamily="34" charset="0"/>
              </a:rPr>
              <a:t>. </a:t>
            </a:r>
            <a:endParaRPr lang="pl-PL" altLang="pl-PL" sz="1600" dirty="0" smtClean="0">
              <a:solidFill>
                <a:prstClr val="black"/>
              </a:solidFill>
              <a:latin typeface="Century Gothic" pitchFamily="34" charset="0"/>
            </a:endParaRPr>
          </a:p>
          <a:p>
            <a:pPr marL="641350" indent="-285750" algn="just" eaLnBrk="1" hangingPunct="1">
              <a:spcBef>
                <a:spcPct val="0"/>
              </a:spcBef>
            </a:pPr>
            <a:endParaRPr lang="pl-PL" altLang="pl-PL" sz="1600" dirty="0">
              <a:solidFill>
                <a:prstClr val="black"/>
              </a:solidFill>
              <a:latin typeface="Century Gothic" pitchFamily="34" charset="0"/>
            </a:endParaRPr>
          </a:p>
          <a:p>
            <a:pPr marL="641350" indent="-285750" algn="just" eaLnBrk="1" hangingPunct="1">
              <a:spcBef>
                <a:spcPct val="0"/>
              </a:spcBef>
            </a:pPr>
            <a:r>
              <a:rPr lang="pl-PL" altLang="pl-PL" sz="1600" dirty="0">
                <a:solidFill>
                  <a:prstClr val="black"/>
                </a:solidFill>
                <a:latin typeface="Century Gothic" pitchFamily="34" charset="0"/>
              </a:rPr>
              <a:t>Nowelizacja rozporządzenia </a:t>
            </a:r>
            <a:r>
              <a:rPr lang="pl-PL" altLang="pl-PL" sz="1600" dirty="0" smtClean="0">
                <a:solidFill>
                  <a:prstClr val="black"/>
                </a:solidFill>
                <a:latin typeface="Century Gothic" pitchFamily="34" charset="0"/>
              </a:rPr>
              <a:t>Ministra </a:t>
            </a:r>
            <a:r>
              <a:rPr lang="pl-PL" altLang="pl-PL" sz="1600" dirty="0" err="1" smtClean="0">
                <a:solidFill>
                  <a:prstClr val="black"/>
                </a:solidFill>
                <a:latin typeface="Century Gothic" pitchFamily="34" charset="0"/>
              </a:rPr>
              <a:t>GMiŻŚ</a:t>
            </a:r>
            <a:r>
              <a:rPr lang="pl-PL" altLang="pl-PL" sz="1600" dirty="0" smtClean="0">
                <a:solidFill>
                  <a:prstClr val="black"/>
                </a:solidFill>
                <a:latin typeface="Century Gothic" pitchFamily="34" charset="0"/>
              </a:rPr>
              <a:t> z dnia </a:t>
            </a:r>
            <a:r>
              <a:rPr lang="pl-PL" altLang="pl-PL" sz="1600" dirty="0">
                <a:solidFill>
                  <a:prstClr val="black"/>
                </a:solidFill>
                <a:latin typeface="Century Gothic" pitchFamily="34" charset="0"/>
              </a:rPr>
              <a:t>28 lutego 2017 </a:t>
            </a:r>
            <a:r>
              <a:rPr lang="pl-PL" altLang="pl-PL" sz="1600" dirty="0" smtClean="0">
                <a:solidFill>
                  <a:prstClr val="black"/>
                </a:solidFill>
                <a:latin typeface="Century Gothic" pitchFamily="34" charset="0"/>
              </a:rPr>
              <a:t>r. w </a:t>
            </a:r>
            <a:r>
              <a:rPr lang="pl-PL" altLang="pl-PL" sz="1600" dirty="0">
                <a:solidFill>
                  <a:prstClr val="black"/>
                </a:solidFill>
                <a:latin typeface="Century Gothic" pitchFamily="34" charset="0"/>
              </a:rPr>
              <a:t>sprawie szczegółowych warunków i trybu przyznawania, wypłaty i zwrotu pomocy </a:t>
            </a:r>
            <a:r>
              <a:rPr lang="pl-PL" altLang="pl-PL" sz="1600" dirty="0" smtClean="0">
                <a:solidFill>
                  <a:prstClr val="black"/>
                </a:solidFill>
                <a:latin typeface="Century Gothic" pitchFamily="34" charset="0"/>
              </a:rPr>
              <a:t>finansowej oraz </a:t>
            </a:r>
            <a:r>
              <a:rPr lang="pl-PL" altLang="pl-PL" sz="1600" dirty="0">
                <a:solidFill>
                  <a:prstClr val="black"/>
                </a:solidFill>
                <a:latin typeface="Century Gothic" pitchFamily="34" charset="0"/>
              </a:rPr>
              <a:t>wysokości stawek tej pomocy </a:t>
            </a:r>
            <a:r>
              <a:rPr lang="pl-PL" altLang="pl-PL" sz="1600" dirty="0" smtClean="0">
                <a:solidFill>
                  <a:prstClr val="black"/>
                </a:solidFill>
                <a:latin typeface="Century Gothic" pitchFamily="34" charset="0"/>
              </a:rPr>
              <a:t>Priorytetu 2 w zakresie:</a:t>
            </a:r>
          </a:p>
          <a:p>
            <a:pPr marL="1614488" indent="-285750" algn="just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pl-PL" altLang="pl-PL" sz="1600" dirty="0" smtClean="0">
                <a:solidFill>
                  <a:prstClr val="black"/>
                </a:solidFill>
                <a:latin typeface="Century Gothic" pitchFamily="34" charset="0"/>
              </a:rPr>
              <a:t>Działania 2.5 Akwakultura świadcząca usługi środowiskowe</a:t>
            </a:r>
          </a:p>
          <a:p>
            <a:pPr marL="1614488" indent="-285750" algn="just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pl-PL" altLang="pl-PL" sz="1600" dirty="0" smtClean="0">
                <a:solidFill>
                  <a:prstClr val="black"/>
                </a:solidFill>
                <a:latin typeface="Century Gothic" pitchFamily="34" charset="0"/>
              </a:rPr>
              <a:t>Działania 2.7 Ubezpieczenia zasobów akwakultury </a:t>
            </a:r>
          </a:p>
          <a:p>
            <a:pPr marL="1614488" indent="-285750" algn="just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pl-PL" altLang="pl-PL" sz="1600" dirty="0" smtClean="0">
              <a:solidFill>
                <a:prstClr val="black"/>
              </a:solidFill>
              <a:latin typeface="Century Gothic" pitchFamily="34" charset="0"/>
            </a:endParaRPr>
          </a:p>
          <a:p>
            <a:pPr marL="628650" indent="-273050" algn="just" eaLnBrk="1" hangingPunct="1">
              <a:spcBef>
                <a:spcPct val="0"/>
              </a:spcBef>
            </a:pPr>
            <a:r>
              <a:rPr lang="pl-PL" altLang="pl-PL" sz="1600" dirty="0" smtClean="0">
                <a:solidFill>
                  <a:prstClr val="black"/>
                </a:solidFill>
                <a:latin typeface="Century Gothic" pitchFamily="34" charset="0"/>
              </a:rPr>
              <a:t>Ogłoszenie naborów wniosków o dofinansowanie w zakresie poddziałania 2.3.2 Odnawialne źródła energii oraz </a:t>
            </a:r>
            <a:r>
              <a:rPr lang="pl-PL" altLang="pl-PL" sz="1600" smtClean="0">
                <a:solidFill>
                  <a:prstClr val="black"/>
                </a:solidFill>
                <a:latin typeface="Century Gothic" pitchFamily="34" charset="0"/>
              </a:rPr>
              <a:t>2.3.3 Efektywne </a:t>
            </a:r>
            <a:r>
              <a:rPr lang="pl-PL" altLang="pl-PL" sz="1600" dirty="0" smtClean="0">
                <a:solidFill>
                  <a:prstClr val="black"/>
                </a:solidFill>
                <a:latin typeface="Century Gothic" pitchFamily="34" charset="0"/>
              </a:rPr>
              <a:t>gospodarowanie zasobami (operacje pro-środowiskowe).</a:t>
            </a:r>
          </a:p>
          <a:p>
            <a:pPr marL="628650" indent="-273050" algn="just" eaLnBrk="1" hangingPunct="1">
              <a:spcBef>
                <a:spcPct val="0"/>
              </a:spcBef>
            </a:pPr>
            <a:endParaRPr lang="pl-PL" altLang="pl-PL" sz="1600" dirty="0" smtClean="0">
              <a:solidFill>
                <a:prstClr val="black"/>
              </a:solidFill>
              <a:latin typeface="Century Gothic" pitchFamily="34" charset="0"/>
            </a:endParaRPr>
          </a:p>
          <a:p>
            <a:pPr marL="628650" indent="-273050" algn="just" eaLnBrk="1" hangingPunct="1">
              <a:spcBef>
                <a:spcPct val="0"/>
              </a:spcBef>
            </a:pPr>
            <a:r>
              <a:rPr lang="pl-PL" altLang="pl-PL" sz="1600" dirty="0" smtClean="0">
                <a:solidFill>
                  <a:prstClr val="black"/>
                </a:solidFill>
                <a:latin typeface="Century Gothic" pitchFamily="34" charset="0"/>
              </a:rPr>
              <a:t>Kontynuacja naborów wniosków o dofinansowanie w ramach poszczególnych działań Priorytetu 2. 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094" y="-1393"/>
            <a:ext cx="2914650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Łącznik prosty 42"/>
          <p:cNvCxnSpPr/>
          <p:nvPr/>
        </p:nvCxnSpPr>
        <p:spPr>
          <a:xfrm>
            <a:off x="214313" y="1589282"/>
            <a:ext cx="84969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518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ctrTitle"/>
          </p:nvPr>
        </p:nvSpPr>
        <p:spPr>
          <a:xfrm>
            <a:off x="3347864" y="2564904"/>
            <a:ext cx="5581824" cy="626701"/>
          </a:xfrm>
        </p:spPr>
        <p:txBody>
          <a:bodyPr wrap="square" lIns="36000" tIns="36000" rIns="36000" bIns="36000" anchor="t">
            <a:spAutoFit/>
          </a:bodyPr>
          <a:lstStyle/>
          <a:p>
            <a:pPr eaLnBrk="1" hangingPunct="1"/>
            <a:r>
              <a:rPr lang="pl-PL" altLang="pl-PL" sz="3600" b="1" dirty="0" smtClean="0">
                <a:latin typeface="Arial" charset="0"/>
                <a:cs typeface="Arial" charset="0"/>
              </a:rPr>
              <a:t>DZIĘKUJĘ ZA UWAGĘ!</a:t>
            </a:r>
          </a:p>
        </p:txBody>
      </p:sp>
    </p:spTree>
    <p:extLst>
      <p:ext uri="{BB962C8B-B14F-4D97-AF65-F5344CB8AC3E}">
        <p14:creationId xmlns:p14="http://schemas.microsoft.com/office/powerpoint/2010/main" val="304931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>
          <a:xfrm>
            <a:off x="212136" y="2276872"/>
            <a:ext cx="8715375" cy="811367"/>
          </a:xfrm>
          <a:prstGeom prst="rect">
            <a:avLst/>
          </a:prstGeom>
        </p:spPr>
        <p:txBody>
          <a:bodyPr vert="horz" lIns="36000" tIns="36000" rIns="36000" bIns="36000" rtlCol="0" anchor="t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altLang="pl-PL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Zakończone nabory wniosków o dofinansowanie </a:t>
            </a:r>
            <a:br>
              <a:rPr lang="pl-PL" altLang="pl-PL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pl-PL" altLang="pl-PL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 ramach Priorytetu 2 Akwakultura  </a:t>
            </a:r>
          </a:p>
        </p:txBody>
      </p:sp>
      <p:sp>
        <p:nvSpPr>
          <p:cNvPr id="20" name="Tytuł 1"/>
          <p:cNvSpPr txBox="1">
            <a:spLocks/>
          </p:cNvSpPr>
          <p:nvPr/>
        </p:nvSpPr>
        <p:spPr>
          <a:xfrm>
            <a:off x="383191" y="836712"/>
            <a:ext cx="7943056" cy="934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tIns="36000" rIns="36000" bIns="36000">
            <a:spAutoFit/>
          </a:bodyPr>
          <a:lstStyle>
            <a:defPPr>
              <a:defRPr lang="pl-PL"/>
            </a:defPPr>
            <a:lvl1pPr marL="177800" indent="-177800">
              <a:spcBef>
                <a:spcPct val="0"/>
              </a:spcBef>
              <a:buFontTx/>
              <a:buNone/>
              <a:defRPr sz="1600" b="1"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latin typeface="Calibri" pitchFamily="34" charset="0"/>
              </a:defRPr>
            </a:lvl9pPr>
          </a:lstStyle>
          <a:p>
            <a:pPr marL="0" indent="0"/>
            <a:endParaRPr lang="pl-PL" sz="1400" dirty="0" smtClean="0">
              <a:solidFill>
                <a:prstClr val="black"/>
              </a:solidFill>
            </a:endParaRPr>
          </a:p>
          <a:p>
            <a:pPr marL="0" indent="0"/>
            <a:endParaRPr lang="pl-PL" sz="1400" dirty="0">
              <a:solidFill>
                <a:prstClr val="black"/>
              </a:solidFill>
            </a:endParaRPr>
          </a:p>
          <a:p>
            <a:pPr marL="0" indent="0"/>
            <a:endParaRPr lang="pl-PL" sz="1400" dirty="0">
              <a:solidFill>
                <a:prstClr val="black"/>
              </a:solidFill>
            </a:endParaRPr>
          </a:p>
          <a:p>
            <a:pPr marL="0" indent="0"/>
            <a:endParaRPr lang="pl-PL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12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>
          <a:xfrm>
            <a:off x="214313" y="116632"/>
            <a:ext cx="8715375" cy="349702"/>
          </a:xfrm>
          <a:prstGeom prst="rect">
            <a:avLst/>
          </a:prstGeom>
        </p:spPr>
        <p:txBody>
          <a:bodyPr vert="horz" lIns="36000" tIns="36000" rIns="36000" bIns="36000" rtlCol="0" anchor="t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altLang="pl-PL" sz="1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Działanie 2.1. Innowacje  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070361"/>
              </p:ext>
            </p:extLst>
          </p:nvPr>
        </p:nvGraphicFramePr>
        <p:xfrm>
          <a:off x="449536" y="3501008"/>
          <a:ext cx="8434446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905"/>
                <a:gridCol w="693912"/>
                <a:gridCol w="1411543"/>
                <a:gridCol w="1296144"/>
                <a:gridCol w="1769751"/>
                <a:gridCol w="2182191"/>
              </a:tblGrid>
              <a:tr h="274829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n-lt"/>
                        </a:rPr>
                        <a:t>Termin</a:t>
                      </a:r>
                      <a:r>
                        <a:rPr lang="pl-PL" sz="1400" baseline="0" dirty="0" smtClean="0">
                          <a:latin typeface="+mn-lt"/>
                        </a:rPr>
                        <a:t> naboru </a:t>
                      </a:r>
                      <a:endParaRPr lang="pl-PL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+mn-lt"/>
                        </a:rPr>
                        <a:t>Liczba wniosków</a:t>
                      </a:r>
                      <a:endParaRPr lang="pl-PL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n-lt"/>
                        </a:rPr>
                        <a:t>Kwota wnioskowanej pomocy </a:t>
                      </a:r>
                      <a:endParaRPr lang="pl-PL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n-lt"/>
                        </a:rPr>
                        <a:t>Limit środków finansowych </a:t>
                      </a:r>
                      <a:br>
                        <a:rPr lang="pl-PL" sz="1400" dirty="0" smtClean="0">
                          <a:latin typeface="+mn-lt"/>
                        </a:rPr>
                      </a:br>
                      <a:r>
                        <a:rPr lang="pl-PL" sz="1400" dirty="0" smtClean="0">
                          <a:latin typeface="+mn-lt"/>
                        </a:rPr>
                        <a:t>w naborze</a:t>
                      </a:r>
                      <a:endParaRPr lang="pl-PL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n-lt"/>
                        </a:rPr>
                        <a:t>Zwiększenie limitu środków finansowych w naborze </a:t>
                      </a:r>
                      <a:endParaRPr lang="pl-PL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n-lt"/>
                        </a:rPr>
                        <a:t>Uwagi </a:t>
                      </a:r>
                      <a:endParaRPr lang="pl-PL" sz="1400" dirty="0">
                        <a:latin typeface="+mn-lt"/>
                      </a:endParaRPr>
                    </a:p>
                  </a:txBody>
                  <a:tcPr/>
                </a:tc>
              </a:tr>
              <a:tr h="274829"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>
                          <a:latin typeface="+mn-lt"/>
                        </a:rPr>
                        <a:t>11-31 lipca 2017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dirty="0" smtClean="0">
                          <a:latin typeface="+mn-lt"/>
                        </a:rPr>
                        <a:t>16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b="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>
                          <a:latin typeface="+mn-lt"/>
                        </a:rPr>
                        <a:t>106 879 794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dirty="0" smtClean="0">
                          <a:latin typeface="+mn-lt"/>
                        </a:rPr>
                        <a:t>39 706 540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b="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85 135 565 </a:t>
                      </a:r>
                      <a:endParaRPr lang="pl-PL" sz="14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>
                          <a:latin typeface="+mn-lt"/>
                        </a:rPr>
                        <a:t>lista rankingowa nie została jeszcze opublikowana</a:t>
                      </a:r>
                      <a:endParaRPr lang="pl-PL" sz="1400" b="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Łącznik prosty 42"/>
          <p:cNvCxnSpPr/>
          <p:nvPr/>
        </p:nvCxnSpPr>
        <p:spPr>
          <a:xfrm flipV="1">
            <a:off x="388618" y="1411221"/>
            <a:ext cx="835292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ytuł 1"/>
          <p:cNvSpPr txBox="1">
            <a:spLocks/>
          </p:cNvSpPr>
          <p:nvPr/>
        </p:nvSpPr>
        <p:spPr>
          <a:xfrm>
            <a:off x="373805" y="1123074"/>
            <a:ext cx="7943056" cy="288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tIns="36000" rIns="36000" bIns="36000">
            <a:spAutoFit/>
          </a:bodyPr>
          <a:lstStyle>
            <a:defPPr>
              <a:defRPr lang="pl-PL"/>
            </a:defPPr>
            <a:lvl1pPr marL="177800" indent="-177800">
              <a:spcBef>
                <a:spcPct val="0"/>
              </a:spcBef>
              <a:buFontTx/>
              <a:buNone/>
              <a:defRPr sz="1600" b="1"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latin typeface="Calibri" pitchFamily="34" charset="0"/>
              </a:defRPr>
            </a:lvl9pPr>
          </a:lstStyle>
          <a:p>
            <a:pPr marL="0" indent="0"/>
            <a:r>
              <a:rPr lang="pl-PL" sz="1400" dirty="0" smtClean="0">
                <a:solidFill>
                  <a:prstClr val="black"/>
                </a:solidFill>
              </a:rPr>
              <a:t>Wsparcie  </a:t>
            </a:r>
            <a:endParaRPr lang="pl-PL" sz="1400" dirty="0">
              <a:solidFill>
                <a:prstClr val="black"/>
              </a:solidFill>
            </a:endParaRPr>
          </a:p>
        </p:txBody>
      </p:sp>
      <p:cxnSp>
        <p:nvCxnSpPr>
          <p:cNvPr id="22" name="Łącznik prosty 42"/>
          <p:cNvCxnSpPr/>
          <p:nvPr/>
        </p:nvCxnSpPr>
        <p:spPr>
          <a:xfrm>
            <a:off x="455586" y="3284984"/>
            <a:ext cx="83529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ytuł 1"/>
          <p:cNvSpPr txBox="1">
            <a:spLocks/>
          </p:cNvSpPr>
          <p:nvPr/>
        </p:nvSpPr>
        <p:spPr bwMode="auto">
          <a:xfrm>
            <a:off x="396340" y="1808587"/>
            <a:ext cx="8503862" cy="503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tIns="36000" rIns="36000" bIns="36000">
            <a:spAutoFit/>
          </a:bodyPr>
          <a:lstStyle>
            <a:lvl1pPr marL="177800" indent="-17780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l-PL" altLang="pl-PL" sz="1400" dirty="0" smtClean="0">
                <a:solidFill>
                  <a:prstClr val="black"/>
                </a:solidFill>
                <a:latin typeface="Arial" pitchFamily="34" charset="0"/>
              </a:rPr>
              <a:t>Wsparcie finansowe przeznaczone jest na opracowanie</a:t>
            </a:r>
            <a:r>
              <a:rPr lang="pl-PL" altLang="pl-PL" sz="1400" dirty="0">
                <a:solidFill>
                  <a:prstClr val="black"/>
                </a:solidFill>
                <a:latin typeface="Arial" pitchFamily="34" charset="0"/>
              </a:rPr>
              <a:t>, testowanie i wdrożenie nowych rozwiązań technicznych i technologicznych w zakresie chowu lub hodowli ryb </a:t>
            </a: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4915" y="10910"/>
            <a:ext cx="2494165" cy="1411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547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>
          <a:xfrm>
            <a:off x="214313" y="116632"/>
            <a:ext cx="8715375" cy="349702"/>
          </a:xfrm>
          <a:prstGeom prst="rect">
            <a:avLst/>
          </a:prstGeom>
        </p:spPr>
        <p:txBody>
          <a:bodyPr vert="horz" lIns="36000" tIns="36000" rIns="36000" bIns="36000" rtlCol="0" anchor="t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altLang="pl-PL" sz="1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Działanie </a:t>
            </a:r>
            <a:r>
              <a:rPr lang="pl-PL" altLang="pl-PL" sz="1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2.3.1 </a:t>
            </a:r>
            <a:r>
              <a:rPr lang="pl-PL" altLang="pl-PL" sz="1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Inwestycje </a:t>
            </a:r>
            <a:r>
              <a:rPr lang="pl-PL" altLang="pl-PL" sz="1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produkcyjne w akwakulturę  </a:t>
            </a:r>
            <a:endParaRPr lang="pl-PL" altLang="pl-PL" sz="18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894929"/>
              </p:ext>
            </p:extLst>
          </p:nvPr>
        </p:nvGraphicFramePr>
        <p:xfrm>
          <a:off x="449536" y="3501008"/>
          <a:ext cx="8434446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4283"/>
                <a:gridCol w="693912"/>
                <a:gridCol w="1286157"/>
                <a:gridCol w="1224136"/>
                <a:gridCol w="1913767"/>
                <a:gridCol w="2182191"/>
              </a:tblGrid>
              <a:tr h="274829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n-lt"/>
                        </a:rPr>
                        <a:t>Termin</a:t>
                      </a:r>
                      <a:r>
                        <a:rPr lang="pl-PL" sz="1400" baseline="0" dirty="0" smtClean="0">
                          <a:latin typeface="+mn-lt"/>
                        </a:rPr>
                        <a:t> naboru </a:t>
                      </a:r>
                      <a:endParaRPr lang="pl-PL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+mn-lt"/>
                        </a:rPr>
                        <a:t>Liczba wniosków</a:t>
                      </a:r>
                      <a:endParaRPr lang="pl-PL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n-lt"/>
                        </a:rPr>
                        <a:t>Kwota wnioskowanej pomocy </a:t>
                      </a:r>
                      <a:endParaRPr lang="pl-PL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n-lt"/>
                        </a:rPr>
                        <a:t>Limit środków finansowych </a:t>
                      </a:r>
                      <a:endParaRPr lang="pl-PL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n-lt"/>
                        </a:rPr>
                        <a:t>Zwiększenie limitu środków finansowych w naborze </a:t>
                      </a:r>
                    </a:p>
                    <a:p>
                      <a:pPr algn="ctr"/>
                      <a:endParaRPr lang="pl-PL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n-lt"/>
                        </a:rPr>
                        <a:t>Uwagi </a:t>
                      </a:r>
                      <a:endParaRPr lang="pl-PL" sz="1400" dirty="0">
                        <a:latin typeface="+mn-lt"/>
                      </a:endParaRPr>
                    </a:p>
                  </a:txBody>
                  <a:tcPr/>
                </a:tc>
              </a:tr>
              <a:tr h="274829">
                <a:tc>
                  <a:txBody>
                    <a:bodyPr/>
                    <a:lstStyle/>
                    <a:p>
                      <a:pPr algn="l"/>
                      <a:r>
                        <a:rPr lang="pl-PL" sz="1400" b="0" dirty="0" smtClean="0">
                          <a:latin typeface="+mn-lt"/>
                        </a:rPr>
                        <a:t>11 maja do 8 czerwca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dirty="0" smtClean="0">
                          <a:latin typeface="+mn-lt"/>
                        </a:rPr>
                        <a:t>94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b="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>
                          <a:latin typeface="+mn-lt"/>
                        </a:rPr>
                        <a:t>81 382 428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dirty="0" smtClean="0">
                          <a:latin typeface="+mn-lt"/>
                        </a:rPr>
                        <a:t>50 000 000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b="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64 000 000</a:t>
                      </a:r>
                      <a:endParaRPr lang="pl-PL" sz="14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>
                          <a:latin typeface="+mn-lt"/>
                        </a:rPr>
                        <a:t>lista rankingowa opublikowana w dniu 19.07.2017 r.</a:t>
                      </a:r>
                    </a:p>
                    <a:p>
                      <a:pPr algn="ctr"/>
                      <a:endParaRPr lang="pl-PL" sz="1400" b="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Łącznik prosty 42"/>
          <p:cNvCxnSpPr/>
          <p:nvPr/>
        </p:nvCxnSpPr>
        <p:spPr>
          <a:xfrm flipV="1">
            <a:off x="388618" y="1411221"/>
            <a:ext cx="835292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ytuł 1"/>
          <p:cNvSpPr txBox="1">
            <a:spLocks/>
          </p:cNvSpPr>
          <p:nvPr/>
        </p:nvSpPr>
        <p:spPr>
          <a:xfrm>
            <a:off x="373805" y="1123074"/>
            <a:ext cx="7943056" cy="288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tIns="36000" rIns="36000" bIns="36000">
            <a:spAutoFit/>
          </a:bodyPr>
          <a:lstStyle>
            <a:defPPr>
              <a:defRPr lang="pl-PL"/>
            </a:defPPr>
            <a:lvl1pPr marL="177800" indent="-177800">
              <a:spcBef>
                <a:spcPct val="0"/>
              </a:spcBef>
              <a:buFontTx/>
              <a:buNone/>
              <a:defRPr sz="1600" b="1"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latin typeface="Calibri" pitchFamily="34" charset="0"/>
              </a:defRPr>
            </a:lvl9pPr>
          </a:lstStyle>
          <a:p>
            <a:pPr marL="0" indent="0"/>
            <a:r>
              <a:rPr lang="pl-PL" sz="1400" dirty="0" smtClean="0">
                <a:solidFill>
                  <a:prstClr val="black"/>
                </a:solidFill>
              </a:rPr>
              <a:t>Wsparcie  </a:t>
            </a:r>
            <a:endParaRPr lang="pl-PL" sz="1400" dirty="0">
              <a:solidFill>
                <a:prstClr val="black"/>
              </a:solidFill>
            </a:endParaRPr>
          </a:p>
        </p:txBody>
      </p:sp>
      <p:cxnSp>
        <p:nvCxnSpPr>
          <p:cNvPr id="22" name="Łącznik prosty 42"/>
          <p:cNvCxnSpPr/>
          <p:nvPr/>
        </p:nvCxnSpPr>
        <p:spPr>
          <a:xfrm>
            <a:off x="455586" y="3284984"/>
            <a:ext cx="83529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ytuł 1"/>
          <p:cNvSpPr txBox="1">
            <a:spLocks/>
          </p:cNvSpPr>
          <p:nvPr/>
        </p:nvSpPr>
        <p:spPr bwMode="auto">
          <a:xfrm>
            <a:off x="455586" y="1628800"/>
            <a:ext cx="8503862" cy="934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tIns="36000" rIns="36000" bIns="36000">
            <a:spAutoFit/>
          </a:bodyPr>
          <a:lstStyle>
            <a:lvl1pPr marL="177800" indent="-17780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pl-PL" altLang="pl-PL" sz="1400" dirty="0" smtClean="0">
                <a:solidFill>
                  <a:prstClr val="black"/>
                </a:solidFill>
                <a:latin typeface="Arial" pitchFamily="34" charset="0"/>
              </a:rPr>
              <a:t>§ </a:t>
            </a:r>
            <a:r>
              <a:rPr lang="pl-PL" altLang="pl-PL" sz="1400" dirty="0">
                <a:solidFill>
                  <a:prstClr val="black"/>
                </a:solidFill>
                <a:latin typeface="Arial" pitchFamily="34" charset="0"/>
              </a:rPr>
              <a:t>16 ust. 1 pkt 2 lit. d rozporządzenia w sprawie Priorytetu 2 (</a:t>
            </a:r>
            <a:r>
              <a:rPr lang="pl-PL" altLang="pl-PL" sz="1400" b="1" dirty="0">
                <a:solidFill>
                  <a:prstClr val="black"/>
                </a:solidFill>
                <a:latin typeface="Arial" pitchFamily="34" charset="0"/>
              </a:rPr>
              <a:t>wartość dodana i </a:t>
            </a:r>
            <a:r>
              <a:rPr lang="pl-PL" altLang="pl-PL" sz="1400" b="1" dirty="0" smtClean="0">
                <a:solidFill>
                  <a:prstClr val="black"/>
                </a:solidFill>
                <a:latin typeface="Arial" pitchFamily="34" charset="0"/>
              </a:rPr>
              <a:t>działalność </a:t>
            </a:r>
            <a:r>
              <a:rPr lang="pl-PL" altLang="pl-PL" sz="1400" b="1" dirty="0">
                <a:solidFill>
                  <a:prstClr val="black"/>
                </a:solidFill>
                <a:latin typeface="Arial" pitchFamily="34" charset="0"/>
              </a:rPr>
              <a:t>uzupełniająca</a:t>
            </a:r>
            <a:r>
              <a:rPr lang="pl-PL" altLang="pl-PL" sz="1400" dirty="0" smtClean="0">
                <a:solidFill>
                  <a:prstClr val="black"/>
                </a:solidFill>
                <a:latin typeface="Arial" pitchFamily="34" charset="0"/>
              </a:rPr>
              <a:t>)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pl-PL" altLang="pl-PL" sz="1400" dirty="0" smtClean="0">
              <a:solidFill>
                <a:prstClr val="black"/>
              </a:solidFill>
              <a:latin typeface="Arial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pl-PL" altLang="pl-PL" sz="1400" b="1" dirty="0" smtClean="0">
                <a:solidFill>
                  <a:prstClr val="black"/>
                </a:solidFill>
                <a:latin typeface="Arial" pitchFamily="34" charset="0"/>
              </a:rPr>
              <a:t>Pierwszy nabór</a:t>
            </a:r>
            <a:endParaRPr lang="pl-PL" altLang="pl-PL" sz="1400" b="1" dirty="0">
              <a:solidFill>
                <a:prstClr val="black"/>
              </a:solidFill>
              <a:latin typeface="Arial" pitchFamily="34" charset="0"/>
            </a:endParaRPr>
          </a:p>
        </p:txBody>
      </p:sp>
      <p:pic>
        <p:nvPicPr>
          <p:cNvPr id="1026" name="Picture 2" descr="Znalezione obrazy dla zapytania akwakultur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0"/>
            <a:ext cx="2843808" cy="1411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392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>
          <a:xfrm>
            <a:off x="214313" y="116632"/>
            <a:ext cx="8715375" cy="349702"/>
          </a:xfrm>
          <a:prstGeom prst="rect">
            <a:avLst/>
          </a:prstGeom>
        </p:spPr>
        <p:txBody>
          <a:bodyPr vert="horz" lIns="36000" tIns="36000" rIns="36000" bIns="36000" rtlCol="0" anchor="t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altLang="pl-PL" sz="1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Działanie </a:t>
            </a:r>
            <a:r>
              <a:rPr lang="pl-PL" altLang="pl-PL" sz="1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2.3.1 </a:t>
            </a:r>
            <a:r>
              <a:rPr lang="pl-PL" altLang="pl-PL" sz="1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Inwestycje </a:t>
            </a:r>
            <a:r>
              <a:rPr lang="pl-PL" altLang="pl-PL" sz="1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produkcyjne w akwakulturę  </a:t>
            </a:r>
            <a:endParaRPr lang="pl-PL" altLang="pl-PL" sz="18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752334"/>
              </p:ext>
            </p:extLst>
          </p:nvPr>
        </p:nvGraphicFramePr>
        <p:xfrm>
          <a:off x="449536" y="3501008"/>
          <a:ext cx="8434445" cy="124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0176"/>
                <a:gridCol w="936104"/>
                <a:gridCol w="1656184"/>
                <a:gridCol w="1368152"/>
                <a:gridCol w="2943829"/>
              </a:tblGrid>
              <a:tr h="274829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n-lt"/>
                        </a:rPr>
                        <a:t>Termin</a:t>
                      </a:r>
                      <a:r>
                        <a:rPr lang="pl-PL" sz="1400" baseline="0" dirty="0" smtClean="0">
                          <a:latin typeface="+mn-lt"/>
                        </a:rPr>
                        <a:t> naboru </a:t>
                      </a:r>
                      <a:endParaRPr lang="pl-PL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+mn-lt"/>
                        </a:rPr>
                        <a:t>Liczba wniosków</a:t>
                      </a:r>
                      <a:endParaRPr lang="pl-PL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n-lt"/>
                        </a:rPr>
                        <a:t>Kwota wnioskowanej pomocy </a:t>
                      </a:r>
                      <a:endParaRPr lang="pl-PL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n-lt"/>
                        </a:rPr>
                        <a:t>Limit środków finansowych </a:t>
                      </a:r>
                      <a:endParaRPr lang="pl-PL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n-lt"/>
                        </a:rPr>
                        <a:t>Uwagi </a:t>
                      </a:r>
                      <a:endParaRPr lang="pl-PL" sz="1400" dirty="0">
                        <a:latin typeface="+mn-lt"/>
                      </a:endParaRPr>
                    </a:p>
                  </a:txBody>
                  <a:tcPr/>
                </a:tc>
              </a:tr>
              <a:tr h="274829">
                <a:tc>
                  <a:txBody>
                    <a:bodyPr/>
                    <a:lstStyle/>
                    <a:p>
                      <a:pPr algn="l"/>
                      <a:r>
                        <a:rPr lang="pl-PL" sz="1400" b="0" dirty="0" smtClean="0">
                          <a:latin typeface="+mn-lt"/>
                        </a:rPr>
                        <a:t>23 sierpnia do  18 września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dirty="0" smtClean="0">
                          <a:latin typeface="+mn-lt"/>
                        </a:rPr>
                        <a:t>42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b="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>
                          <a:latin typeface="+mn-lt"/>
                        </a:rPr>
                        <a:t>29 601 665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dirty="0" smtClean="0">
                          <a:latin typeface="+mn-lt"/>
                        </a:rPr>
                        <a:t>15 000 000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b="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>
                          <a:latin typeface="+mn-lt"/>
                        </a:rPr>
                        <a:t>lista rankingowa opublikowana w dniu 5.10.2017 r. 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Łącznik prosty 42"/>
          <p:cNvCxnSpPr/>
          <p:nvPr/>
        </p:nvCxnSpPr>
        <p:spPr>
          <a:xfrm flipV="1">
            <a:off x="388618" y="1411221"/>
            <a:ext cx="835292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ytuł 1"/>
          <p:cNvSpPr txBox="1">
            <a:spLocks/>
          </p:cNvSpPr>
          <p:nvPr/>
        </p:nvSpPr>
        <p:spPr>
          <a:xfrm>
            <a:off x="373805" y="1123074"/>
            <a:ext cx="7943056" cy="288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tIns="36000" rIns="36000" bIns="36000">
            <a:spAutoFit/>
          </a:bodyPr>
          <a:lstStyle>
            <a:defPPr>
              <a:defRPr lang="pl-PL"/>
            </a:defPPr>
            <a:lvl1pPr marL="177800" indent="-177800">
              <a:spcBef>
                <a:spcPct val="0"/>
              </a:spcBef>
              <a:buFontTx/>
              <a:buNone/>
              <a:defRPr sz="1600" b="1"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latin typeface="Calibri" pitchFamily="34" charset="0"/>
              </a:defRPr>
            </a:lvl9pPr>
          </a:lstStyle>
          <a:p>
            <a:pPr marL="0" indent="0"/>
            <a:r>
              <a:rPr lang="pl-PL" sz="1400" dirty="0" smtClean="0">
                <a:solidFill>
                  <a:prstClr val="black"/>
                </a:solidFill>
              </a:rPr>
              <a:t>Wsparcie  </a:t>
            </a:r>
            <a:endParaRPr lang="pl-PL" sz="1400" dirty="0">
              <a:solidFill>
                <a:prstClr val="black"/>
              </a:solidFill>
            </a:endParaRPr>
          </a:p>
        </p:txBody>
      </p:sp>
      <p:cxnSp>
        <p:nvCxnSpPr>
          <p:cNvPr id="22" name="Łącznik prosty 42"/>
          <p:cNvCxnSpPr/>
          <p:nvPr/>
        </p:nvCxnSpPr>
        <p:spPr>
          <a:xfrm>
            <a:off x="455586" y="3284984"/>
            <a:ext cx="83529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ytuł 1"/>
          <p:cNvSpPr txBox="1">
            <a:spLocks/>
          </p:cNvSpPr>
          <p:nvPr/>
        </p:nvSpPr>
        <p:spPr bwMode="auto">
          <a:xfrm>
            <a:off x="380119" y="1556792"/>
            <a:ext cx="8503862" cy="934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tIns="36000" rIns="36000" bIns="36000">
            <a:spAutoFit/>
          </a:bodyPr>
          <a:lstStyle>
            <a:lvl1pPr marL="177800" indent="-17780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pl-PL" altLang="pl-PL" sz="1400" dirty="0" smtClean="0">
                <a:solidFill>
                  <a:prstClr val="black"/>
                </a:solidFill>
                <a:latin typeface="Arial" pitchFamily="34" charset="0"/>
              </a:rPr>
              <a:t>§ </a:t>
            </a:r>
            <a:r>
              <a:rPr lang="pl-PL" altLang="pl-PL" sz="1400" dirty="0">
                <a:solidFill>
                  <a:prstClr val="black"/>
                </a:solidFill>
                <a:latin typeface="Arial" pitchFamily="34" charset="0"/>
              </a:rPr>
              <a:t>16 ust. 1 pkt 2 lit. d rozporządzenia w sprawie Priorytetu 2 (</a:t>
            </a:r>
            <a:r>
              <a:rPr lang="pl-PL" altLang="pl-PL" sz="1400" b="1" dirty="0">
                <a:solidFill>
                  <a:prstClr val="black"/>
                </a:solidFill>
                <a:latin typeface="Arial" pitchFamily="34" charset="0"/>
              </a:rPr>
              <a:t>wartość dodana i </a:t>
            </a:r>
            <a:r>
              <a:rPr lang="pl-PL" altLang="pl-PL" sz="1400" b="1" dirty="0" smtClean="0">
                <a:solidFill>
                  <a:prstClr val="black"/>
                </a:solidFill>
                <a:latin typeface="Arial" pitchFamily="34" charset="0"/>
              </a:rPr>
              <a:t>działalność </a:t>
            </a:r>
            <a:r>
              <a:rPr lang="pl-PL" altLang="pl-PL" sz="1400" b="1" dirty="0">
                <a:solidFill>
                  <a:prstClr val="black"/>
                </a:solidFill>
                <a:latin typeface="Arial" pitchFamily="34" charset="0"/>
              </a:rPr>
              <a:t>uzupełniająca</a:t>
            </a:r>
            <a:r>
              <a:rPr lang="pl-PL" altLang="pl-PL" sz="1400" dirty="0" smtClean="0">
                <a:solidFill>
                  <a:prstClr val="black"/>
                </a:solidFill>
                <a:latin typeface="Arial" pitchFamily="34" charset="0"/>
              </a:rPr>
              <a:t>)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pl-PL" altLang="pl-PL" sz="1400" dirty="0" smtClean="0">
              <a:solidFill>
                <a:prstClr val="black"/>
              </a:solidFill>
              <a:latin typeface="Arial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pl-PL" altLang="pl-PL" sz="1400" b="1" dirty="0" smtClean="0">
                <a:solidFill>
                  <a:prstClr val="black"/>
                </a:solidFill>
                <a:latin typeface="Arial" pitchFamily="34" charset="0"/>
              </a:rPr>
              <a:t>Drugi nabór</a:t>
            </a:r>
            <a:endParaRPr lang="pl-PL" altLang="pl-PL" sz="1400" b="1" dirty="0">
              <a:solidFill>
                <a:prstClr val="black"/>
              </a:solidFill>
              <a:latin typeface="Arial" pitchFamily="34" charset="0"/>
            </a:endParaRPr>
          </a:p>
        </p:txBody>
      </p:sp>
      <p:pic>
        <p:nvPicPr>
          <p:cNvPr id="1026" name="Picture 2" descr="Znalezione obrazy dla zapytania akwakultur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0"/>
            <a:ext cx="2843808" cy="1411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380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>
          <a:xfrm>
            <a:off x="214313" y="116632"/>
            <a:ext cx="8715375" cy="349702"/>
          </a:xfrm>
          <a:prstGeom prst="rect">
            <a:avLst/>
          </a:prstGeom>
        </p:spPr>
        <p:txBody>
          <a:bodyPr vert="horz" lIns="36000" tIns="36000" rIns="36000" bIns="36000" rtlCol="0" anchor="t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altLang="pl-PL" sz="1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Działanie </a:t>
            </a:r>
            <a:r>
              <a:rPr lang="pl-PL" altLang="pl-PL" sz="1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2.3.1 </a:t>
            </a:r>
            <a:r>
              <a:rPr lang="pl-PL" altLang="pl-PL" sz="1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Inwestycje </a:t>
            </a:r>
            <a:r>
              <a:rPr lang="pl-PL" altLang="pl-PL" sz="1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produkcyjne w akwakulturę  </a:t>
            </a:r>
            <a:endParaRPr lang="pl-PL" altLang="pl-PL" sz="18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2315684"/>
              </p:ext>
            </p:extLst>
          </p:nvPr>
        </p:nvGraphicFramePr>
        <p:xfrm>
          <a:off x="449536" y="3501008"/>
          <a:ext cx="8434446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4283"/>
                <a:gridCol w="693912"/>
                <a:gridCol w="1358165"/>
                <a:gridCol w="1296144"/>
                <a:gridCol w="1769751"/>
                <a:gridCol w="2182191"/>
              </a:tblGrid>
              <a:tr h="274829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n-lt"/>
                        </a:rPr>
                        <a:t>Termin</a:t>
                      </a:r>
                      <a:r>
                        <a:rPr lang="pl-PL" sz="1400" baseline="0" dirty="0" smtClean="0">
                          <a:latin typeface="+mn-lt"/>
                        </a:rPr>
                        <a:t> naboru </a:t>
                      </a:r>
                      <a:endParaRPr lang="pl-PL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+mn-lt"/>
                        </a:rPr>
                        <a:t>Liczba wniosków</a:t>
                      </a:r>
                      <a:endParaRPr lang="pl-PL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n-lt"/>
                        </a:rPr>
                        <a:t>Kwota wnioskowanej pomocy </a:t>
                      </a:r>
                      <a:endParaRPr lang="pl-PL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n-lt"/>
                        </a:rPr>
                        <a:t>Limit środków finansowych </a:t>
                      </a:r>
                      <a:endParaRPr lang="pl-PL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n-lt"/>
                        </a:rPr>
                        <a:t>Zwiększenie limitu środków finansowych w naborze </a:t>
                      </a:r>
                    </a:p>
                    <a:p>
                      <a:pPr algn="ctr"/>
                      <a:endParaRPr lang="pl-PL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n-lt"/>
                        </a:rPr>
                        <a:t>Uwagi </a:t>
                      </a:r>
                      <a:endParaRPr lang="pl-PL" sz="1400" dirty="0">
                        <a:latin typeface="+mn-lt"/>
                      </a:endParaRPr>
                    </a:p>
                  </a:txBody>
                  <a:tcPr/>
                </a:tc>
              </a:tr>
              <a:tr h="274829">
                <a:tc>
                  <a:txBody>
                    <a:bodyPr/>
                    <a:lstStyle/>
                    <a:p>
                      <a:pPr algn="l"/>
                      <a:r>
                        <a:rPr lang="pl-PL" sz="1400" b="0" dirty="0" smtClean="0">
                          <a:latin typeface="+mn-lt"/>
                        </a:rPr>
                        <a:t>21 sierpnia do  5 września 2017 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dirty="0" smtClean="0">
                          <a:latin typeface="+mn-lt"/>
                        </a:rPr>
                        <a:t>177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b="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>
                          <a:latin typeface="+mn-lt"/>
                        </a:rPr>
                        <a:t>57 129 306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dirty="0" smtClean="0">
                          <a:latin typeface="+mn-lt"/>
                        </a:rPr>
                        <a:t>40 000 000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56 000</a:t>
                      </a:r>
                      <a:r>
                        <a:rPr lang="pl-PL" sz="1400" b="1" baseline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 000</a:t>
                      </a:r>
                      <a:endParaRPr lang="pl-PL" sz="1400" b="1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>
                          <a:latin typeface="+mn-lt"/>
                        </a:rPr>
                        <a:t>lista rankingowa opublikowana w dniu 28.09.2017 r.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Łącznik prosty 42"/>
          <p:cNvCxnSpPr/>
          <p:nvPr/>
        </p:nvCxnSpPr>
        <p:spPr>
          <a:xfrm flipV="1">
            <a:off x="388618" y="1411221"/>
            <a:ext cx="835292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ytuł 1"/>
          <p:cNvSpPr txBox="1">
            <a:spLocks/>
          </p:cNvSpPr>
          <p:nvPr/>
        </p:nvSpPr>
        <p:spPr>
          <a:xfrm>
            <a:off x="373805" y="1123074"/>
            <a:ext cx="7943056" cy="288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tIns="36000" rIns="36000" bIns="36000">
            <a:spAutoFit/>
          </a:bodyPr>
          <a:lstStyle>
            <a:defPPr>
              <a:defRPr lang="pl-PL"/>
            </a:defPPr>
            <a:lvl1pPr marL="177800" indent="-177800">
              <a:spcBef>
                <a:spcPct val="0"/>
              </a:spcBef>
              <a:buFontTx/>
              <a:buNone/>
              <a:defRPr sz="1600" b="1"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latin typeface="Calibri" pitchFamily="34" charset="0"/>
              </a:defRPr>
            </a:lvl9pPr>
          </a:lstStyle>
          <a:p>
            <a:pPr marL="0" indent="0"/>
            <a:r>
              <a:rPr lang="pl-PL" sz="1400" dirty="0" smtClean="0">
                <a:solidFill>
                  <a:prstClr val="black"/>
                </a:solidFill>
              </a:rPr>
              <a:t>Wsparcie  </a:t>
            </a:r>
            <a:endParaRPr lang="pl-PL" sz="1400" dirty="0">
              <a:solidFill>
                <a:prstClr val="black"/>
              </a:solidFill>
            </a:endParaRPr>
          </a:p>
        </p:txBody>
      </p:sp>
      <p:cxnSp>
        <p:nvCxnSpPr>
          <p:cNvPr id="22" name="Łącznik prosty 42"/>
          <p:cNvCxnSpPr/>
          <p:nvPr/>
        </p:nvCxnSpPr>
        <p:spPr>
          <a:xfrm>
            <a:off x="455586" y="3284984"/>
            <a:ext cx="83529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ytuł 1"/>
          <p:cNvSpPr txBox="1">
            <a:spLocks/>
          </p:cNvSpPr>
          <p:nvPr/>
        </p:nvSpPr>
        <p:spPr bwMode="auto">
          <a:xfrm>
            <a:off x="425826" y="1713865"/>
            <a:ext cx="8503862" cy="288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tIns="36000" rIns="36000" bIns="36000">
            <a:spAutoFit/>
          </a:bodyPr>
          <a:lstStyle>
            <a:lvl1pPr marL="177800" indent="-17780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pl-PL" altLang="pl-PL" sz="1400" dirty="0">
                <a:solidFill>
                  <a:prstClr val="black"/>
                </a:solidFill>
                <a:latin typeface="Arial" pitchFamily="34" charset="0"/>
              </a:rPr>
              <a:t> </a:t>
            </a:r>
            <a:r>
              <a:rPr lang="pl-PL" altLang="pl-PL" sz="1400" dirty="0" smtClean="0">
                <a:solidFill>
                  <a:prstClr val="black"/>
                </a:solidFill>
                <a:latin typeface="Arial" pitchFamily="34" charset="0"/>
              </a:rPr>
              <a:t>§ </a:t>
            </a:r>
            <a:r>
              <a:rPr lang="pl-PL" altLang="pl-PL" sz="1400" dirty="0">
                <a:solidFill>
                  <a:prstClr val="black"/>
                </a:solidFill>
                <a:latin typeface="Arial" pitchFamily="34" charset="0"/>
              </a:rPr>
              <a:t>16 ust. 1 pkt 2 lit. c rozporządzenia w sprawie Priorytetu 2 (</a:t>
            </a:r>
            <a:r>
              <a:rPr lang="pl-PL" altLang="pl-PL" sz="1400" b="1" dirty="0">
                <a:solidFill>
                  <a:prstClr val="black"/>
                </a:solidFill>
                <a:latin typeface="Arial" pitchFamily="34" charset="0"/>
              </a:rPr>
              <a:t>modernizacja</a:t>
            </a:r>
            <a:r>
              <a:rPr lang="pl-PL" altLang="pl-PL" sz="1400" dirty="0">
                <a:solidFill>
                  <a:prstClr val="black"/>
                </a:solidFill>
                <a:latin typeface="Arial" pitchFamily="34" charset="0"/>
              </a:rPr>
              <a:t>)</a:t>
            </a:r>
          </a:p>
        </p:txBody>
      </p:sp>
      <p:pic>
        <p:nvPicPr>
          <p:cNvPr id="1026" name="Picture 2" descr="Znalezione obrazy dla zapytania akwakultur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0"/>
            <a:ext cx="2843808" cy="1411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222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>
          <a:xfrm>
            <a:off x="214313" y="116632"/>
            <a:ext cx="8715375" cy="349702"/>
          </a:xfrm>
          <a:prstGeom prst="rect">
            <a:avLst/>
          </a:prstGeom>
        </p:spPr>
        <p:txBody>
          <a:bodyPr vert="horz" lIns="36000" tIns="36000" rIns="36000" bIns="36000" rtlCol="0" anchor="t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altLang="pl-PL" sz="1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Działanie </a:t>
            </a:r>
            <a:r>
              <a:rPr lang="pl-PL" altLang="pl-PL" sz="1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2.3.1 </a:t>
            </a:r>
            <a:r>
              <a:rPr lang="pl-PL" altLang="pl-PL" sz="1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Inwestycje </a:t>
            </a:r>
            <a:r>
              <a:rPr lang="pl-PL" altLang="pl-PL" sz="1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produkcyjne w akwakulturę  </a:t>
            </a:r>
            <a:endParaRPr lang="pl-PL" altLang="pl-PL" sz="18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84678"/>
              </p:ext>
            </p:extLst>
          </p:nvPr>
        </p:nvGraphicFramePr>
        <p:xfrm>
          <a:off x="449536" y="3501008"/>
          <a:ext cx="8434446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661"/>
                <a:gridCol w="640534"/>
                <a:gridCol w="1358165"/>
                <a:gridCol w="1296144"/>
                <a:gridCol w="1769751"/>
                <a:gridCol w="2182191"/>
              </a:tblGrid>
              <a:tr h="274829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n-lt"/>
                        </a:rPr>
                        <a:t>Termin</a:t>
                      </a:r>
                      <a:r>
                        <a:rPr lang="pl-PL" sz="1400" baseline="0" dirty="0" smtClean="0">
                          <a:latin typeface="+mn-lt"/>
                        </a:rPr>
                        <a:t> naboru </a:t>
                      </a:r>
                      <a:endParaRPr lang="pl-PL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+mn-lt"/>
                        </a:rPr>
                        <a:t>Liczba wniosków</a:t>
                      </a:r>
                      <a:endParaRPr lang="pl-PL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n-lt"/>
                        </a:rPr>
                        <a:t>Kwota wnioskowanej pomocy </a:t>
                      </a:r>
                      <a:endParaRPr lang="pl-PL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n-lt"/>
                        </a:rPr>
                        <a:t>Limit środków finansowych </a:t>
                      </a:r>
                      <a:endParaRPr lang="pl-PL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n-lt"/>
                        </a:rPr>
                        <a:t>Zwiększenie limitu środków finansowych w naborze </a:t>
                      </a:r>
                    </a:p>
                    <a:p>
                      <a:pPr algn="ctr"/>
                      <a:endParaRPr lang="pl-PL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n-lt"/>
                        </a:rPr>
                        <a:t>Uwagi </a:t>
                      </a:r>
                      <a:endParaRPr lang="pl-PL" sz="1400" dirty="0">
                        <a:latin typeface="+mn-lt"/>
                      </a:endParaRPr>
                    </a:p>
                  </a:txBody>
                  <a:tcPr/>
                </a:tc>
              </a:tr>
              <a:tr h="274829">
                <a:tc>
                  <a:txBody>
                    <a:bodyPr/>
                    <a:lstStyle/>
                    <a:p>
                      <a:pPr algn="l"/>
                      <a:r>
                        <a:rPr lang="pl-PL" sz="1400" b="0" dirty="0" smtClean="0">
                          <a:latin typeface="+mn-lt"/>
                        </a:rPr>
                        <a:t>15 września </a:t>
                      </a:r>
                    </a:p>
                    <a:p>
                      <a:pPr algn="l"/>
                      <a:r>
                        <a:rPr lang="pl-PL" sz="1400" b="0" dirty="0" smtClean="0">
                          <a:latin typeface="+mn-lt"/>
                        </a:rPr>
                        <a:t>do 13 października 2017 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dirty="0" smtClean="0">
                          <a:latin typeface="+mn-lt"/>
                        </a:rPr>
                        <a:t>100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b="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>
                          <a:latin typeface="+mn-lt"/>
                        </a:rPr>
                        <a:t>145 396</a:t>
                      </a:r>
                      <a:r>
                        <a:rPr lang="pl-PL" sz="1400" b="0" baseline="0" dirty="0" smtClean="0">
                          <a:latin typeface="+mn-lt"/>
                        </a:rPr>
                        <a:t> 694</a:t>
                      </a:r>
                      <a:endParaRPr lang="pl-PL" sz="1400" b="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dirty="0" smtClean="0">
                          <a:latin typeface="+mn-lt"/>
                        </a:rPr>
                        <a:t>100 000 000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135 000 000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>
                          <a:latin typeface="+mn-lt"/>
                        </a:rPr>
                        <a:t>lista rankingowa opublikowana w dniu 3.11.2017 r.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Łącznik prosty 42"/>
          <p:cNvCxnSpPr/>
          <p:nvPr/>
        </p:nvCxnSpPr>
        <p:spPr>
          <a:xfrm flipV="1">
            <a:off x="388618" y="1411221"/>
            <a:ext cx="835292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ytuł 1"/>
          <p:cNvSpPr txBox="1">
            <a:spLocks/>
          </p:cNvSpPr>
          <p:nvPr/>
        </p:nvSpPr>
        <p:spPr>
          <a:xfrm>
            <a:off x="373805" y="1123074"/>
            <a:ext cx="7943056" cy="288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tIns="36000" rIns="36000" bIns="36000">
            <a:spAutoFit/>
          </a:bodyPr>
          <a:lstStyle>
            <a:defPPr>
              <a:defRPr lang="pl-PL"/>
            </a:defPPr>
            <a:lvl1pPr marL="177800" indent="-177800">
              <a:spcBef>
                <a:spcPct val="0"/>
              </a:spcBef>
              <a:buFontTx/>
              <a:buNone/>
              <a:defRPr sz="1600" b="1"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latin typeface="Calibri" pitchFamily="34" charset="0"/>
              </a:defRPr>
            </a:lvl9pPr>
          </a:lstStyle>
          <a:p>
            <a:pPr marL="0" indent="0"/>
            <a:r>
              <a:rPr lang="pl-PL" sz="1400" dirty="0" smtClean="0">
                <a:solidFill>
                  <a:prstClr val="black"/>
                </a:solidFill>
              </a:rPr>
              <a:t>Wsparcie  </a:t>
            </a:r>
            <a:endParaRPr lang="pl-PL" sz="1400" dirty="0">
              <a:solidFill>
                <a:prstClr val="black"/>
              </a:solidFill>
            </a:endParaRPr>
          </a:p>
        </p:txBody>
      </p:sp>
      <p:cxnSp>
        <p:nvCxnSpPr>
          <p:cNvPr id="22" name="Łącznik prosty 42"/>
          <p:cNvCxnSpPr/>
          <p:nvPr/>
        </p:nvCxnSpPr>
        <p:spPr>
          <a:xfrm>
            <a:off x="455586" y="3284984"/>
            <a:ext cx="83529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ytuł 1"/>
          <p:cNvSpPr txBox="1">
            <a:spLocks/>
          </p:cNvSpPr>
          <p:nvPr/>
        </p:nvSpPr>
        <p:spPr bwMode="auto">
          <a:xfrm>
            <a:off x="425826" y="1844939"/>
            <a:ext cx="8503862" cy="288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tIns="36000" rIns="36000" bIns="36000">
            <a:spAutoFit/>
          </a:bodyPr>
          <a:lstStyle>
            <a:lvl1pPr marL="177800" indent="-17780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pl-PL" altLang="pl-PL" sz="1400" dirty="0">
                <a:solidFill>
                  <a:prstClr val="black"/>
                </a:solidFill>
                <a:latin typeface="Arial" pitchFamily="34" charset="0"/>
              </a:rPr>
              <a:t> § 16 ust. 1 pkt 2 lit. a rozporządzenia w sprawie Priorytetu 2 (</a:t>
            </a:r>
            <a:r>
              <a:rPr lang="pl-PL" altLang="pl-PL" sz="1400" b="1" dirty="0">
                <a:solidFill>
                  <a:prstClr val="black"/>
                </a:solidFill>
                <a:latin typeface="Arial" pitchFamily="34" charset="0"/>
              </a:rPr>
              <a:t>wzrost wielkości produkcji</a:t>
            </a:r>
            <a:r>
              <a:rPr lang="pl-PL" altLang="pl-PL" sz="1400" dirty="0">
                <a:solidFill>
                  <a:prstClr val="black"/>
                </a:solidFill>
                <a:latin typeface="Arial" pitchFamily="34" charset="0"/>
              </a:rPr>
              <a:t>)</a:t>
            </a:r>
          </a:p>
        </p:txBody>
      </p:sp>
      <p:pic>
        <p:nvPicPr>
          <p:cNvPr id="1026" name="Picture 2" descr="Znalezione obrazy dla zapytania akwakultur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0"/>
            <a:ext cx="2843808" cy="1411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915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>
          <a:xfrm>
            <a:off x="214313" y="116632"/>
            <a:ext cx="8715375" cy="349702"/>
          </a:xfrm>
          <a:prstGeom prst="rect">
            <a:avLst/>
          </a:prstGeom>
        </p:spPr>
        <p:txBody>
          <a:bodyPr vert="horz" lIns="36000" tIns="36000" rIns="36000" bIns="36000" rtlCol="0" anchor="t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altLang="pl-PL" sz="1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Działanie </a:t>
            </a:r>
            <a:r>
              <a:rPr lang="pl-PL" altLang="pl-PL" sz="1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2.3.1 </a:t>
            </a:r>
            <a:r>
              <a:rPr lang="pl-PL" altLang="pl-PL" sz="1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Inwestycje </a:t>
            </a:r>
            <a:r>
              <a:rPr lang="pl-PL" altLang="pl-PL" sz="1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produkcyjne w akwakulturę  </a:t>
            </a:r>
            <a:endParaRPr lang="pl-PL" altLang="pl-PL" sz="18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581219"/>
              </p:ext>
            </p:extLst>
          </p:nvPr>
        </p:nvGraphicFramePr>
        <p:xfrm>
          <a:off x="449536" y="3501008"/>
          <a:ext cx="8434446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661"/>
                <a:gridCol w="693912"/>
                <a:gridCol w="1304787"/>
                <a:gridCol w="1368152"/>
                <a:gridCol w="1697743"/>
                <a:gridCol w="2182191"/>
              </a:tblGrid>
              <a:tr h="274829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n-lt"/>
                        </a:rPr>
                        <a:t>Termin</a:t>
                      </a:r>
                      <a:r>
                        <a:rPr lang="pl-PL" sz="1400" baseline="0" dirty="0" smtClean="0">
                          <a:latin typeface="+mn-lt"/>
                        </a:rPr>
                        <a:t> naboru </a:t>
                      </a:r>
                      <a:endParaRPr lang="pl-PL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+mn-lt"/>
                        </a:rPr>
                        <a:t>Liczba wniosków</a:t>
                      </a:r>
                      <a:endParaRPr lang="pl-PL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n-lt"/>
                        </a:rPr>
                        <a:t>Kwota wnioskowanej pomocy </a:t>
                      </a:r>
                      <a:endParaRPr lang="pl-PL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n-lt"/>
                        </a:rPr>
                        <a:t>Limit środków finansowych </a:t>
                      </a:r>
                      <a:endParaRPr lang="pl-PL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n-lt"/>
                        </a:rPr>
                        <a:t>Zwiększenie limitu środków finansowych w naborze </a:t>
                      </a:r>
                    </a:p>
                    <a:p>
                      <a:pPr algn="ctr"/>
                      <a:endParaRPr lang="pl-PL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n-lt"/>
                        </a:rPr>
                        <a:t>Uwagi </a:t>
                      </a:r>
                      <a:endParaRPr lang="pl-PL" sz="1400" dirty="0">
                        <a:latin typeface="+mn-lt"/>
                      </a:endParaRPr>
                    </a:p>
                  </a:txBody>
                  <a:tcPr/>
                </a:tc>
              </a:tr>
              <a:tr h="274829"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>
                          <a:latin typeface="+mn-lt"/>
                        </a:rPr>
                        <a:t>29 września do 27 października 2017 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dirty="0" smtClean="0">
                          <a:latin typeface="+mn-lt"/>
                        </a:rPr>
                        <a:t>67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b="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>
                          <a:latin typeface="+mn-lt"/>
                        </a:rPr>
                        <a:t>202 046 618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dirty="0" smtClean="0">
                          <a:latin typeface="+mn-lt"/>
                        </a:rPr>
                        <a:t>60 000 000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95 000 000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>
                          <a:latin typeface="+mn-lt"/>
                        </a:rPr>
                        <a:t>Lista rankingowa została  opublikowana 20 listopada 2017 r.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Łącznik prosty 42"/>
          <p:cNvCxnSpPr/>
          <p:nvPr/>
        </p:nvCxnSpPr>
        <p:spPr>
          <a:xfrm flipV="1">
            <a:off x="388618" y="1411221"/>
            <a:ext cx="835292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ytuł 1"/>
          <p:cNvSpPr txBox="1">
            <a:spLocks/>
          </p:cNvSpPr>
          <p:nvPr/>
        </p:nvSpPr>
        <p:spPr>
          <a:xfrm>
            <a:off x="373805" y="1123074"/>
            <a:ext cx="7943056" cy="288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tIns="36000" rIns="36000" bIns="36000">
            <a:spAutoFit/>
          </a:bodyPr>
          <a:lstStyle>
            <a:defPPr>
              <a:defRPr lang="pl-PL"/>
            </a:defPPr>
            <a:lvl1pPr marL="177800" indent="-177800">
              <a:spcBef>
                <a:spcPct val="0"/>
              </a:spcBef>
              <a:buFontTx/>
              <a:buNone/>
              <a:defRPr sz="1600" b="1"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latin typeface="Calibri" pitchFamily="34" charset="0"/>
              </a:defRPr>
            </a:lvl9pPr>
          </a:lstStyle>
          <a:p>
            <a:pPr marL="0" indent="0"/>
            <a:r>
              <a:rPr lang="pl-PL" sz="1400" dirty="0" smtClean="0">
                <a:solidFill>
                  <a:prstClr val="black"/>
                </a:solidFill>
              </a:rPr>
              <a:t>Wsparcie  </a:t>
            </a:r>
            <a:endParaRPr lang="pl-PL" sz="1400" dirty="0">
              <a:solidFill>
                <a:prstClr val="black"/>
              </a:solidFill>
            </a:endParaRPr>
          </a:p>
        </p:txBody>
      </p:sp>
      <p:cxnSp>
        <p:nvCxnSpPr>
          <p:cNvPr id="22" name="Łącznik prosty 42"/>
          <p:cNvCxnSpPr/>
          <p:nvPr/>
        </p:nvCxnSpPr>
        <p:spPr>
          <a:xfrm>
            <a:off x="455586" y="3284984"/>
            <a:ext cx="83529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ytuł 1"/>
          <p:cNvSpPr txBox="1">
            <a:spLocks/>
          </p:cNvSpPr>
          <p:nvPr/>
        </p:nvSpPr>
        <p:spPr bwMode="auto">
          <a:xfrm>
            <a:off x="402940" y="1808587"/>
            <a:ext cx="8503862" cy="503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tIns="36000" rIns="36000" bIns="36000">
            <a:spAutoFit/>
          </a:bodyPr>
          <a:lstStyle>
            <a:lvl1pPr marL="177800" indent="-17780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pl-PL" altLang="pl-PL" sz="1400" dirty="0" smtClean="0">
                <a:solidFill>
                  <a:prstClr val="black"/>
                </a:solidFill>
                <a:latin typeface="Arial" pitchFamily="34" charset="0"/>
              </a:rPr>
              <a:t>§ </a:t>
            </a:r>
            <a:r>
              <a:rPr lang="pl-PL" altLang="pl-PL" sz="1400" dirty="0">
                <a:solidFill>
                  <a:prstClr val="black"/>
                </a:solidFill>
                <a:latin typeface="Arial" pitchFamily="34" charset="0"/>
              </a:rPr>
              <a:t>18 ust. 1 pkt 1 rozporządzenia w sprawie Priorytetu 2 (wzrost wielkości produkcji </a:t>
            </a:r>
            <a:r>
              <a:rPr lang="pl-PL" altLang="pl-PL" sz="1400" dirty="0" smtClean="0">
                <a:solidFill>
                  <a:prstClr val="black"/>
                </a:solidFill>
                <a:latin typeface="Arial" pitchFamily="34" charset="0"/>
              </a:rPr>
              <a:t>– </a:t>
            </a:r>
            <a:r>
              <a:rPr lang="pl-PL" altLang="pl-PL" sz="1400" b="1" dirty="0" smtClean="0">
                <a:solidFill>
                  <a:prstClr val="black"/>
                </a:solidFill>
                <a:latin typeface="Arial" pitchFamily="34" charset="0"/>
              </a:rPr>
              <a:t>systemy z zamkniętym obiegiem wody</a:t>
            </a:r>
            <a:r>
              <a:rPr lang="pl-PL" altLang="pl-PL" sz="1400" dirty="0" smtClean="0">
                <a:solidFill>
                  <a:prstClr val="black"/>
                </a:solidFill>
                <a:latin typeface="Arial" pitchFamily="34" charset="0"/>
              </a:rPr>
              <a:t>)</a:t>
            </a:r>
            <a:endParaRPr lang="pl-PL" altLang="pl-PL" sz="1400" dirty="0">
              <a:solidFill>
                <a:prstClr val="black"/>
              </a:solidFill>
              <a:latin typeface="Arial" pitchFamily="34" charset="0"/>
            </a:endParaRPr>
          </a:p>
        </p:txBody>
      </p:sp>
      <p:pic>
        <p:nvPicPr>
          <p:cNvPr id="1026" name="Picture 2" descr="Znalezione obrazy dla zapytania akwakultur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0"/>
            <a:ext cx="2843808" cy="1411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791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>
          <a:xfrm>
            <a:off x="214313" y="116632"/>
            <a:ext cx="8715375" cy="626701"/>
          </a:xfrm>
          <a:prstGeom prst="rect">
            <a:avLst/>
          </a:prstGeom>
        </p:spPr>
        <p:txBody>
          <a:bodyPr vert="horz" lIns="36000" tIns="36000" rIns="36000" bIns="36000" rtlCol="0" anchor="t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altLang="pl-PL" sz="1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Działanie 2.6. Promowanie kapitału ludzkiego </a:t>
            </a:r>
          </a:p>
          <a:p>
            <a:pPr algn="l"/>
            <a:r>
              <a:rPr lang="pl-PL" altLang="pl-PL" sz="1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 tworzenia sieci kontaktów </a:t>
            </a:r>
          </a:p>
        </p:txBody>
      </p:sp>
      <p:cxnSp>
        <p:nvCxnSpPr>
          <p:cNvPr id="12" name="Łącznik prosty 42"/>
          <p:cNvCxnSpPr/>
          <p:nvPr/>
        </p:nvCxnSpPr>
        <p:spPr>
          <a:xfrm>
            <a:off x="361001" y="1611747"/>
            <a:ext cx="84969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8632" y="16542"/>
            <a:ext cx="2555057" cy="1591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ytuł 1"/>
          <p:cNvSpPr txBox="1">
            <a:spLocks/>
          </p:cNvSpPr>
          <p:nvPr/>
        </p:nvSpPr>
        <p:spPr>
          <a:xfrm>
            <a:off x="349217" y="1319416"/>
            <a:ext cx="8159080" cy="719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tIns="36000" rIns="36000" bIns="36000">
            <a:spAutoFit/>
          </a:bodyPr>
          <a:lstStyle>
            <a:defPPr>
              <a:defRPr lang="pl-PL"/>
            </a:defPPr>
            <a:lvl1pPr marL="177800" indent="-177800">
              <a:spcBef>
                <a:spcPct val="0"/>
              </a:spcBef>
              <a:buFontTx/>
              <a:buNone/>
              <a:defRPr sz="1600" b="1"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latin typeface="Calibri" pitchFamily="34" charset="0"/>
              </a:defRPr>
            </a:lvl9pPr>
          </a:lstStyle>
          <a:p>
            <a:pPr marL="0" indent="0"/>
            <a:r>
              <a:rPr lang="pl-PL" sz="1400" dirty="0" smtClean="0">
                <a:solidFill>
                  <a:prstClr val="black"/>
                </a:solidFill>
              </a:rPr>
              <a:t>Wsparcie </a:t>
            </a:r>
          </a:p>
          <a:p>
            <a:pPr marL="0" indent="0"/>
            <a:endParaRPr lang="pl-PL" sz="1400" dirty="0">
              <a:solidFill>
                <a:prstClr val="black"/>
              </a:solidFill>
            </a:endParaRPr>
          </a:p>
          <a:p>
            <a:pPr marL="0" indent="0"/>
            <a:r>
              <a:rPr lang="pl-PL" sz="1400" b="0" dirty="0" smtClean="0">
                <a:solidFill>
                  <a:prstClr val="black"/>
                </a:solidFill>
              </a:rPr>
              <a:t>Szkolenia w akwakulturze</a:t>
            </a:r>
            <a:endParaRPr lang="pl-PL" sz="1400" b="0" dirty="0">
              <a:solidFill>
                <a:prstClr val="black"/>
              </a:solidFill>
            </a:endParaRPr>
          </a:p>
        </p:txBody>
      </p:sp>
      <p:graphicFrame>
        <p:nvGraphicFramePr>
          <p:cNvPr id="17" name="Tabe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947154"/>
              </p:ext>
            </p:extLst>
          </p:nvPr>
        </p:nvGraphicFramePr>
        <p:xfrm>
          <a:off x="449536" y="3501008"/>
          <a:ext cx="8434445" cy="124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2184"/>
                <a:gridCol w="936104"/>
                <a:gridCol w="1584176"/>
                <a:gridCol w="1368152"/>
                <a:gridCol w="2943829"/>
              </a:tblGrid>
              <a:tr h="274829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n-lt"/>
                        </a:rPr>
                        <a:t>Termin</a:t>
                      </a:r>
                      <a:r>
                        <a:rPr lang="pl-PL" sz="1400" baseline="0" dirty="0" smtClean="0">
                          <a:latin typeface="+mn-lt"/>
                        </a:rPr>
                        <a:t> naboru </a:t>
                      </a:r>
                      <a:endParaRPr lang="pl-PL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+mn-lt"/>
                        </a:rPr>
                        <a:t>Liczba wniosków</a:t>
                      </a:r>
                      <a:endParaRPr lang="pl-PL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n-lt"/>
                        </a:rPr>
                        <a:t>Kwota wnioskowanej pomocy </a:t>
                      </a:r>
                      <a:endParaRPr lang="pl-PL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smtClean="0">
                          <a:latin typeface="+mn-lt"/>
                        </a:rPr>
                        <a:t>Limit środków </a:t>
                      </a:r>
                      <a:r>
                        <a:rPr lang="pl-PL" sz="1400" dirty="0" smtClean="0">
                          <a:latin typeface="+mn-lt"/>
                        </a:rPr>
                        <a:t>finansowych </a:t>
                      </a:r>
                      <a:endParaRPr lang="pl-PL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+mn-lt"/>
                        </a:rPr>
                        <a:t>Uwagi </a:t>
                      </a:r>
                      <a:endParaRPr lang="pl-PL" sz="1400" dirty="0">
                        <a:latin typeface="+mn-lt"/>
                      </a:endParaRPr>
                    </a:p>
                  </a:txBody>
                  <a:tcPr/>
                </a:tc>
              </a:tr>
              <a:tr h="274829">
                <a:tc>
                  <a:txBody>
                    <a:bodyPr/>
                    <a:lstStyle/>
                    <a:p>
                      <a:pPr algn="l"/>
                      <a:r>
                        <a:rPr lang="pl-PL" sz="1400" b="0" dirty="0" smtClean="0">
                          <a:latin typeface="+mn-lt"/>
                        </a:rPr>
                        <a:t>11- 31 lipca 2017 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dirty="0" smtClean="0">
                          <a:latin typeface="+mn-lt"/>
                        </a:rPr>
                        <a:t>16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b="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>
                          <a:latin typeface="+mn-lt"/>
                        </a:rPr>
                        <a:t>6 312 165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dirty="0" smtClean="0">
                          <a:latin typeface="+mn-lt"/>
                        </a:rPr>
                        <a:t>4 300 000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>
                          <a:latin typeface="+mn-lt"/>
                        </a:rPr>
                        <a:t>lista rankingowa opublikowana w dniu 21 sierpnia 2017 r.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8" name="Łącznik prosty 42"/>
          <p:cNvCxnSpPr/>
          <p:nvPr/>
        </p:nvCxnSpPr>
        <p:spPr>
          <a:xfrm>
            <a:off x="455586" y="3356992"/>
            <a:ext cx="83529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642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ierownictwo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Kierownictw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ierownictw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3101</TotalTime>
  <Words>789</Words>
  <Application>Microsoft Office PowerPoint</Application>
  <PresentationFormat>Pokaz na ekranie (4:3)</PresentationFormat>
  <Paragraphs>194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5</vt:i4>
      </vt:variant>
      <vt:variant>
        <vt:lpstr>Tytuły slajdów</vt:lpstr>
      </vt:variant>
      <vt:variant>
        <vt:i4>13</vt:i4>
      </vt:variant>
    </vt:vector>
  </HeadingPairs>
  <TitlesOfParts>
    <vt:vector size="25" baseType="lpstr">
      <vt:lpstr>Arial</vt:lpstr>
      <vt:lpstr>Calibri</vt:lpstr>
      <vt:lpstr>Cambria</vt:lpstr>
      <vt:lpstr>Century Gothic</vt:lpstr>
      <vt:lpstr>Courier New</vt:lpstr>
      <vt:lpstr>Palatino Linotype</vt:lpstr>
      <vt:lpstr>Wingdings</vt:lpstr>
      <vt:lpstr>Motyw pakietu Office</vt:lpstr>
      <vt:lpstr>Kierownictwo</vt:lpstr>
      <vt:lpstr>1_Motyw pakietu Office</vt:lpstr>
      <vt:lpstr>3_Motyw pakietu Office</vt:lpstr>
      <vt:lpstr>2_Motyw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DZIĘKUJĘ ZA UWAGĘ!</vt:lpstr>
    </vt:vector>
  </TitlesOfParts>
  <Company>MRiRW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Ruciński Marcin</dc:creator>
  <cp:lastModifiedBy>A S</cp:lastModifiedBy>
  <cp:revision>238</cp:revision>
  <cp:lastPrinted>2018-01-11T10:06:52Z</cp:lastPrinted>
  <dcterms:created xsi:type="dcterms:W3CDTF">2015-05-26T13:49:49Z</dcterms:created>
  <dcterms:modified xsi:type="dcterms:W3CDTF">2018-01-25T08:06:55Z</dcterms:modified>
</cp:coreProperties>
</file>